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2"/>
  </p:handoutMasterIdLst>
  <p:sldIdLst>
    <p:sldId id="256" r:id="rId2"/>
    <p:sldId id="257" r:id="rId3"/>
    <p:sldId id="259" r:id="rId4"/>
    <p:sldId id="260" r:id="rId5"/>
    <p:sldId id="261" r:id="rId6"/>
    <p:sldId id="258" r:id="rId7"/>
    <p:sldId id="262" r:id="rId8"/>
    <p:sldId id="263" r:id="rId9"/>
    <p:sldId id="265" r:id="rId10"/>
    <p:sldId id="264" r:id="rId11"/>
    <p:sldId id="288" r:id="rId12"/>
    <p:sldId id="267" r:id="rId13"/>
    <p:sldId id="268" r:id="rId14"/>
    <p:sldId id="289" r:id="rId15"/>
    <p:sldId id="269" r:id="rId16"/>
    <p:sldId id="270" r:id="rId17"/>
    <p:sldId id="285" r:id="rId18"/>
    <p:sldId id="286" r:id="rId19"/>
    <p:sldId id="273" r:id="rId20"/>
    <p:sldId id="274" r:id="rId21"/>
    <p:sldId id="275" r:id="rId22"/>
    <p:sldId id="276" r:id="rId23"/>
    <p:sldId id="277" r:id="rId24"/>
    <p:sldId id="278" r:id="rId25"/>
    <p:sldId id="279" r:id="rId26"/>
    <p:sldId id="280" r:id="rId27"/>
    <p:sldId id="287" r:id="rId28"/>
    <p:sldId id="281" r:id="rId29"/>
    <p:sldId id="282" r:id="rId30"/>
    <p:sldId id="283" r:id="rId31"/>
  </p:sldIdLst>
  <p:sldSz cx="12192000" cy="6858000"/>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FFD966"/>
    <a:srgbClr val="F9E7B5"/>
    <a:srgbClr val="FEEFC8"/>
    <a:srgbClr val="FFF2CC"/>
    <a:srgbClr val="E2F0D9"/>
    <a:srgbClr val="D0A0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6" autoAdjust="0"/>
    <p:restoredTop sz="94660"/>
  </p:normalViewPr>
  <p:slideViewPr>
    <p:cSldViewPr snapToGrid="0">
      <p:cViewPr varScale="1">
        <p:scale>
          <a:sx n="110" d="100"/>
          <a:sy n="110"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622" cy="497914"/>
          </a:xfrm>
          <a:prstGeom prst="rect">
            <a:avLst/>
          </a:prstGeom>
        </p:spPr>
        <p:txBody>
          <a:bodyPr vert="horz" lIns="90579" tIns="45290" rIns="90579" bIns="45290" rtlCol="0"/>
          <a:lstStyle>
            <a:lvl1pPr algn="l">
              <a:defRPr sz="1200"/>
            </a:lvl1pPr>
          </a:lstStyle>
          <a:p>
            <a:endParaRPr lang="en-GB"/>
          </a:p>
        </p:txBody>
      </p:sp>
      <p:sp>
        <p:nvSpPr>
          <p:cNvPr id="3" name="Date Placeholder 2"/>
          <p:cNvSpPr>
            <a:spLocks noGrp="1"/>
          </p:cNvSpPr>
          <p:nvPr>
            <p:ph type="dt" sz="quarter" idx="1"/>
          </p:nvPr>
        </p:nvSpPr>
        <p:spPr>
          <a:xfrm>
            <a:off x="3854423" y="0"/>
            <a:ext cx="2949622" cy="497914"/>
          </a:xfrm>
          <a:prstGeom prst="rect">
            <a:avLst/>
          </a:prstGeom>
        </p:spPr>
        <p:txBody>
          <a:bodyPr vert="horz" lIns="90579" tIns="45290" rIns="90579" bIns="45290" rtlCol="0"/>
          <a:lstStyle>
            <a:lvl1pPr algn="r">
              <a:defRPr sz="1200"/>
            </a:lvl1pPr>
          </a:lstStyle>
          <a:p>
            <a:fld id="{9076BA6D-D655-4474-B188-1229436111D2}" type="datetimeFigureOut">
              <a:rPr lang="en-GB" smtClean="0"/>
              <a:t>06/04/2022</a:t>
            </a:fld>
            <a:endParaRPr lang="en-GB"/>
          </a:p>
        </p:txBody>
      </p:sp>
      <p:sp>
        <p:nvSpPr>
          <p:cNvPr id="4" name="Footer Placeholder 3"/>
          <p:cNvSpPr>
            <a:spLocks noGrp="1"/>
          </p:cNvSpPr>
          <p:nvPr>
            <p:ph type="ftr" sz="quarter" idx="2"/>
          </p:nvPr>
        </p:nvSpPr>
        <p:spPr>
          <a:xfrm>
            <a:off x="0" y="9446186"/>
            <a:ext cx="2949622" cy="497914"/>
          </a:xfrm>
          <a:prstGeom prst="rect">
            <a:avLst/>
          </a:prstGeom>
        </p:spPr>
        <p:txBody>
          <a:bodyPr vert="horz" lIns="90579" tIns="45290" rIns="90579" bIns="45290" rtlCol="0" anchor="b"/>
          <a:lstStyle>
            <a:lvl1pPr algn="l">
              <a:defRPr sz="1200"/>
            </a:lvl1pPr>
          </a:lstStyle>
          <a:p>
            <a:endParaRPr lang="en-GB"/>
          </a:p>
        </p:txBody>
      </p:sp>
      <p:sp>
        <p:nvSpPr>
          <p:cNvPr id="5" name="Slide Number Placeholder 4"/>
          <p:cNvSpPr>
            <a:spLocks noGrp="1"/>
          </p:cNvSpPr>
          <p:nvPr>
            <p:ph type="sldNum" sz="quarter" idx="3"/>
          </p:nvPr>
        </p:nvSpPr>
        <p:spPr>
          <a:xfrm>
            <a:off x="3854423" y="9446186"/>
            <a:ext cx="2949622" cy="497914"/>
          </a:xfrm>
          <a:prstGeom prst="rect">
            <a:avLst/>
          </a:prstGeom>
        </p:spPr>
        <p:txBody>
          <a:bodyPr vert="horz" lIns="90579" tIns="45290" rIns="90579" bIns="45290" rtlCol="0" anchor="b"/>
          <a:lstStyle>
            <a:lvl1pPr algn="r">
              <a:defRPr sz="1200"/>
            </a:lvl1pPr>
          </a:lstStyle>
          <a:p>
            <a:fld id="{9A6E9560-07AC-4328-9067-2301650D9D53}" type="slidenum">
              <a:rPr lang="en-GB" smtClean="0"/>
              <a:t>‹#›</a:t>
            </a:fld>
            <a:endParaRPr lang="en-GB"/>
          </a:p>
        </p:txBody>
      </p:sp>
    </p:spTree>
    <p:extLst>
      <p:ext uri="{BB962C8B-B14F-4D97-AF65-F5344CB8AC3E}">
        <p14:creationId xmlns:p14="http://schemas.microsoft.com/office/powerpoint/2010/main" val="240874960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F99868A-B9E2-4006-92AA-2223897C28C3}"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172661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99868A-B9E2-4006-92AA-2223897C28C3}"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1054163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99868A-B9E2-4006-92AA-2223897C28C3}"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2730327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F99868A-B9E2-4006-92AA-2223897C28C3}" type="datetimeFigureOut">
              <a:rPr lang="en-GB" smtClean="0"/>
              <a:t>06/04/2022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1600848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F99868A-B9E2-4006-92AA-2223897C28C3}" type="datetimeFigureOut">
              <a:rPr lang="en-GB" smtClean="0"/>
              <a:t>06/04/2022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3995091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F99868A-B9E2-4006-92AA-2223897C28C3}" type="datetimeFigureOut">
              <a:rPr lang="en-GB" smtClean="0"/>
              <a:t>06/04/2022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2050375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99868A-B9E2-4006-92AA-2223897C28C3}" type="datetimeFigureOut">
              <a:rPr lang="en-GB" smtClean="0"/>
              <a:t>06/04/2022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3867676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F99868A-B9E2-4006-92AA-2223897C28C3}" type="datetimeFigureOut">
              <a:rPr lang="en-GB" smtClean="0"/>
              <a:t>06/04/2022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845651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F99868A-B9E2-4006-92AA-2223897C28C3}" type="datetimeFigureOut">
              <a:rPr lang="en-GB" smtClean="0"/>
              <a:t>06/04/2022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3777259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99868A-B9E2-4006-92AA-2223897C28C3}"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741775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99868A-B9E2-4006-92AA-2223897C28C3}"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3030100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9868A-B9E2-4006-92AA-2223897C28C3}" type="datetimeFigureOut">
              <a:rPr lang="en-GB" smtClean="0"/>
              <a:t>06/04/2022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1518BE-5644-4DC6-A1F4-3526947E7A02}" type="slidenum">
              <a:rPr lang="en-GB" smtClean="0"/>
              <a:t>‹#›</a:t>
            </a:fld>
            <a:endParaRPr lang="en-GB"/>
          </a:p>
        </p:txBody>
      </p:sp>
    </p:spTree>
    <p:extLst>
      <p:ext uri="{BB962C8B-B14F-4D97-AF65-F5344CB8AC3E}">
        <p14:creationId xmlns:p14="http://schemas.microsoft.com/office/powerpoint/2010/main" val="1747610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hyperlink" Target="https://www.google.co.uk/url?sa=i&amp;rct=j&amp;q=&amp;esrc=s&amp;source=images&amp;cd=&amp;cad=rja&amp;uact=8&amp;ved=0ahUKEwi21cyuiIbSAhXEtBoKHfMiATwQjRwIBw&amp;url=https://www.singingcreekcenter.org/my-oregon-trail-past-ancestors-on-the-move/&amp;bvm=bv.146786187,bs.2,d.ZGg&amp;psig=AFQjCNElF1SzHzcRPORhZLjO2DduU5wnDw&amp;ust=1486834497746798" TargetMode="Externa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gif"/><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image" Target="../media/image25.jpeg"/><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26.png"/><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3.png"/><Relationship Id="rId1" Type="http://schemas.openxmlformats.org/officeDocument/2006/relationships/slideLayout" Target="../slideLayouts/slideLayout1.xml"/><Relationship Id="rId5" Type="http://schemas.openxmlformats.org/officeDocument/2006/relationships/image" Target="../media/image37.jpeg"/><Relationship Id="rId4" Type="http://schemas.openxmlformats.org/officeDocument/2006/relationships/image" Target="../media/image36.jpeg"/></Relationships>
</file>

<file path=ppt/slides/_rels/slide1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8.png"/><Relationship Id="rId1" Type="http://schemas.openxmlformats.org/officeDocument/2006/relationships/slideLayout" Target="../slideLayouts/slideLayout1.xml"/><Relationship Id="rId5" Type="http://schemas.openxmlformats.org/officeDocument/2006/relationships/image" Target="../media/image40.jpeg"/><Relationship Id="rId4" Type="http://schemas.openxmlformats.org/officeDocument/2006/relationships/image" Target="../media/image39.jpeg"/></Relationships>
</file>

<file path=ppt/slides/_rels/slide1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1.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6.gif"/><Relationship Id="rId7" Type="http://schemas.microsoft.com/office/2007/relationships/hdphoto" Target="../media/hdphoto7.wdp"/><Relationship Id="rId2" Type="http://schemas.openxmlformats.org/officeDocument/2006/relationships/image" Target="../media/image45.png"/><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jpeg"/><Relationship Id="rId10" Type="http://schemas.microsoft.com/office/2007/relationships/hdphoto" Target="../media/hdphoto8.wdp"/><Relationship Id="rId4" Type="http://schemas.openxmlformats.org/officeDocument/2006/relationships/image" Target="../media/image47.jpeg"/><Relationship Id="rId9" Type="http://schemas.openxmlformats.org/officeDocument/2006/relationships/image" Target="../media/image51.png"/></Relationships>
</file>

<file path=ppt/slides/_rels/slide18.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52.png"/><Relationship Id="rId1" Type="http://schemas.openxmlformats.org/officeDocument/2006/relationships/slideLayout" Target="../slideLayouts/slideLayout2.xml"/><Relationship Id="rId6" Type="http://schemas.microsoft.com/office/2007/relationships/hdphoto" Target="../media/hdphoto10.wdp"/><Relationship Id="rId5" Type="http://schemas.openxmlformats.org/officeDocument/2006/relationships/image" Target="../media/image54.png"/><Relationship Id="rId4" Type="http://schemas.openxmlformats.org/officeDocument/2006/relationships/image" Target="../media/image53.jpeg"/></Relationships>
</file>

<file path=ppt/slides/_rels/slide19.xml.rels><?xml version="1.0" encoding="UTF-8" standalone="yes"?>
<Relationships xmlns="http://schemas.openxmlformats.org/package/2006/relationships"><Relationship Id="rId3" Type="http://schemas.microsoft.com/office/2007/relationships/hdphoto" Target="../media/hdphoto11.wdp"/><Relationship Id="rId7" Type="http://schemas.openxmlformats.org/officeDocument/2006/relationships/image" Target="../media/image58.jpeg"/><Relationship Id="rId2" Type="http://schemas.openxmlformats.org/officeDocument/2006/relationships/image" Target="../media/image55.png"/><Relationship Id="rId1" Type="http://schemas.openxmlformats.org/officeDocument/2006/relationships/slideLayout" Target="../slideLayouts/slideLayout1.xml"/><Relationship Id="rId6" Type="http://schemas.microsoft.com/office/2007/relationships/hdphoto" Target="../media/hdphoto12.wdp"/><Relationship Id="rId5" Type="http://schemas.openxmlformats.org/officeDocument/2006/relationships/image" Target="../media/image57.png"/><Relationship Id="rId4" Type="http://schemas.openxmlformats.org/officeDocument/2006/relationships/image" Target="../media/image56.png"/></Relationships>
</file>

<file path=ppt/slides/_rels/slide20.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60.png"/><Relationship Id="rId7" Type="http://schemas.microsoft.com/office/2007/relationships/hdphoto" Target="../media/hdphoto14.wdp"/><Relationship Id="rId2" Type="http://schemas.openxmlformats.org/officeDocument/2006/relationships/image" Target="../media/image59.jpeg"/><Relationship Id="rId1" Type="http://schemas.openxmlformats.org/officeDocument/2006/relationships/slideLayout" Target="../slideLayouts/slideLayout1.xml"/><Relationship Id="rId6" Type="http://schemas.openxmlformats.org/officeDocument/2006/relationships/image" Target="../media/image62.png"/><Relationship Id="rId5" Type="http://schemas.microsoft.com/office/2007/relationships/hdphoto" Target="../media/hdphoto13.wdp"/><Relationship Id="rId4" Type="http://schemas.openxmlformats.org/officeDocument/2006/relationships/image" Target="../media/image61.png"/><Relationship Id="rId9" Type="http://schemas.openxmlformats.org/officeDocument/2006/relationships/image" Target="../media/image64.gif"/></Relationships>
</file>

<file path=ppt/slides/_rels/slide21.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34.png"/><Relationship Id="rId1" Type="http://schemas.openxmlformats.org/officeDocument/2006/relationships/slideLayout" Target="../slideLayouts/slideLayout1.xml"/><Relationship Id="rId6" Type="http://schemas.openxmlformats.org/officeDocument/2006/relationships/image" Target="../media/image68.png"/><Relationship Id="rId5" Type="http://schemas.openxmlformats.org/officeDocument/2006/relationships/image" Target="../media/image67.png"/><Relationship Id="rId10" Type="http://schemas.openxmlformats.org/officeDocument/2006/relationships/image" Target="../media/image71.jpeg"/><Relationship Id="rId4" Type="http://schemas.openxmlformats.org/officeDocument/2006/relationships/image" Target="../media/image66.png"/><Relationship Id="rId9" Type="http://schemas.microsoft.com/office/2007/relationships/hdphoto" Target="../media/hdphoto15.wdp"/></Relationships>
</file>

<file path=ppt/slides/_rels/slide2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xml"/><Relationship Id="rId4" Type="http://schemas.openxmlformats.org/officeDocument/2006/relationships/image" Target="../media/image74.jpeg"/></Relationships>
</file>

<file path=ppt/slides/_rels/slide2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png"/><Relationship Id="rId1" Type="http://schemas.openxmlformats.org/officeDocument/2006/relationships/slideLayout" Target="../slideLayouts/slideLayout1.xml"/><Relationship Id="rId4" Type="http://schemas.openxmlformats.org/officeDocument/2006/relationships/image" Target="../media/image77.jpeg"/></Relationships>
</file>

<file path=ppt/slides/_rels/slide24.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hyperlink" Target="https://www.google.co.uk/url?sa=i&amp;rct=j&amp;q=&amp;esrc=s&amp;source=images&amp;cd=&amp;cad=rja&amp;uact=8&amp;ved=0ahUKEwjs8-71vo3SAhVLbxQKHQGsA70QjRwIBw&amp;url=http://www.allposters.com/-sp/Billy-The-Kid-Western-Wanted-Sign-Print-Poster-Posters_i8837688_.htm&amp;psig=AFQjCNFxRu3bUTCxRdigEnBJ9MIqc1VSaA&amp;ust=1487089673926062" TargetMode="External"/><Relationship Id="rId7" Type="http://schemas.microsoft.com/office/2007/relationships/hdphoto" Target="../media/hdphoto16.wdp"/><Relationship Id="rId2" Type="http://schemas.openxmlformats.org/officeDocument/2006/relationships/image" Target="../media/image78.jpeg"/><Relationship Id="rId1" Type="http://schemas.openxmlformats.org/officeDocument/2006/relationships/slideLayout" Target="../slideLayouts/slideLayout1.xml"/><Relationship Id="rId6" Type="http://schemas.openxmlformats.org/officeDocument/2006/relationships/image" Target="../media/image81.png"/><Relationship Id="rId5" Type="http://schemas.openxmlformats.org/officeDocument/2006/relationships/image" Target="../media/image80.jpeg"/><Relationship Id="rId4" Type="http://schemas.openxmlformats.org/officeDocument/2006/relationships/image" Target="../media/image79.jpeg"/><Relationship Id="rId9" Type="http://schemas.microsoft.com/office/2007/relationships/hdphoto" Target="../media/hdphoto17.wdp"/></Relationships>
</file>

<file path=ppt/slides/_rels/slide25.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84.png"/></Relationships>
</file>

<file path=ppt/slides/_rels/slide26.xml.rels><?xml version="1.0" encoding="UTF-8" standalone="yes"?>
<Relationships xmlns="http://schemas.openxmlformats.org/package/2006/relationships"><Relationship Id="rId8" Type="http://schemas.openxmlformats.org/officeDocument/2006/relationships/image" Target="../media/image88.png"/><Relationship Id="rId3" Type="http://schemas.microsoft.com/office/2007/relationships/hdphoto" Target="../media/hdphoto18.wdp"/><Relationship Id="rId7" Type="http://schemas.microsoft.com/office/2007/relationships/hdphoto" Target="../media/hdphoto20.wdp"/><Relationship Id="rId2" Type="http://schemas.openxmlformats.org/officeDocument/2006/relationships/image" Target="../media/image85.png"/><Relationship Id="rId1" Type="http://schemas.openxmlformats.org/officeDocument/2006/relationships/slideLayout" Target="../slideLayouts/slideLayout1.xml"/><Relationship Id="rId6" Type="http://schemas.openxmlformats.org/officeDocument/2006/relationships/image" Target="../media/image87.png"/><Relationship Id="rId11" Type="http://schemas.microsoft.com/office/2007/relationships/hdphoto" Target="../media/hdphoto21.wdp"/><Relationship Id="rId5" Type="http://schemas.microsoft.com/office/2007/relationships/hdphoto" Target="../media/hdphoto19.wdp"/><Relationship Id="rId10" Type="http://schemas.openxmlformats.org/officeDocument/2006/relationships/image" Target="../media/image90.png"/><Relationship Id="rId4" Type="http://schemas.openxmlformats.org/officeDocument/2006/relationships/image" Target="../media/image86.png"/><Relationship Id="rId9" Type="http://schemas.openxmlformats.org/officeDocument/2006/relationships/image" Target="../media/image89.gif"/></Relationships>
</file>

<file path=ppt/slides/_rels/slide27.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1.xml"/><Relationship Id="rId6" Type="http://schemas.openxmlformats.org/officeDocument/2006/relationships/image" Target="../media/image95.jpeg"/><Relationship Id="rId5" Type="http://schemas.openxmlformats.org/officeDocument/2006/relationships/image" Target="../media/image94.jpeg"/><Relationship Id="rId4" Type="http://schemas.openxmlformats.org/officeDocument/2006/relationships/image" Target="../media/image93.png"/></Relationships>
</file>

<file path=ppt/slides/_rels/slide28.xml.rels><?xml version="1.0" encoding="UTF-8" standalone="yes"?>
<Relationships xmlns="http://schemas.openxmlformats.org/package/2006/relationships"><Relationship Id="rId3" Type="http://schemas.openxmlformats.org/officeDocument/2006/relationships/image" Target="../media/image97.png"/><Relationship Id="rId7" Type="http://schemas.openxmlformats.org/officeDocument/2006/relationships/image" Target="../media/image100.jpeg"/><Relationship Id="rId2" Type="http://schemas.openxmlformats.org/officeDocument/2006/relationships/image" Target="../media/image96.jpeg"/><Relationship Id="rId1" Type="http://schemas.openxmlformats.org/officeDocument/2006/relationships/slideLayout" Target="../slideLayouts/slideLayout1.xml"/><Relationship Id="rId6" Type="http://schemas.openxmlformats.org/officeDocument/2006/relationships/image" Target="../media/image99.jpeg"/><Relationship Id="rId5" Type="http://schemas.openxmlformats.org/officeDocument/2006/relationships/image" Target="../media/image98.png"/><Relationship Id="rId4" Type="http://schemas.microsoft.com/office/2007/relationships/hdphoto" Target="../media/hdphoto22.wdp"/></Relationships>
</file>

<file path=ppt/slides/_rels/slide29.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jpeg"/><Relationship Id="rId1" Type="http://schemas.openxmlformats.org/officeDocument/2006/relationships/slideLayout" Target="../slideLayouts/slideLayout1.xml"/><Relationship Id="rId4" Type="http://schemas.openxmlformats.org/officeDocument/2006/relationships/image" Target="../media/image103.jpeg"/></Relationships>
</file>

<file path=ppt/slides/_rels/slide3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93.png"/><Relationship Id="rId1" Type="http://schemas.openxmlformats.org/officeDocument/2006/relationships/slideLayout" Target="../slideLayouts/slideLayout1.xml"/><Relationship Id="rId4" Type="http://schemas.openxmlformats.org/officeDocument/2006/relationships/image" Target="../media/image10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7" y="89647"/>
            <a:ext cx="8553935"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1: </a:t>
            </a:r>
            <a:r>
              <a:rPr lang="en-GB" dirty="0">
                <a:latin typeface="Berlin Sans FB" panose="020E0602020502020306" pitchFamily="34" charset="0"/>
              </a:rPr>
              <a:t>Who were the Native American Plains Indians?</a:t>
            </a:r>
          </a:p>
        </p:txBody>
      </p:sp>
      <p:pic>
        <p:nvPicPr>
          <p:cNvPr id="5" name="Picture 1" descr="Image result for plains indians m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3483" y="88900"/>
            <a:ext cx="3428870" cy="1629538"/>
          </a:xfrm>
          <a:prstGeom prst="rect">
            <a:avLst/>
          </a:prstGeom>
          <a:ln w="38100" cap="sq">
            <a:no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3870656" y="1915722"/>
            <a:ext cx="3360800" cy="4862870"/>
          </a:xfrm>
          <a:prstGeom prst="rect">
            <a:avLst/>
          </a:prstGeom>
          <a:noFill/>
          <a:ln w="1270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order to survive on the plains, they to co-operate and be well organised.  </a:t>
            </a:r>
            <a:r>
              <a:rPr lang="en-GB" altLang="en-US" sz="1000" dirty="0">
                <a:latin typeface="Calibri" panose="020F0502020204030204" pitchFamily="34" charset="0"/>
                <a:ea typeface="Calibri" panose="020F0502020204030204" pitchFamily="34" charset="0"/>
                <a:cs typeface="Times New Roman" panose="02020603050405020304" pitchFamily="18" charset="0"/>
              </a:rPr>
              <a:t>Occasionally, bands would meet up and hunt together to share their skills.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many different Plains Indian communities who lived separate from each other were known as </a:t>
            </a: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tribes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These tribes held very similar beliefs.  </a:t>
            </a:r>
          </a:p>
          <a:p>
            <a:pPr marL="171450" indent="-171450">
              <a:buFont typeface="Wingdings" panose="05000000000000000000" pitchFamily="2" charset="2"/>
              <a:buChar char="q"/>
            </a:pPr>
            <a:r>
              <a:rPr lang="en-GB" altLang="en-US" sz="1000" dirty="0">
                <a:latin typeface="Calibri" panose="020F0502020204030204" pitchFamily="34" charset="0"/>
                <a:ea typeface="Calibri" panose="020F0502020204030204" pitchFamily="34" charset="0"/>
                <a:cs typeface="Times New Roman" panose="02020603050405020304" pitchFamily="18" charset="0"/>
              </a:rPr>
              <a:t>The leader of each tribe was called a </a:t>
            </a:r>
            <a:r>
              <a:rPr lang="en-GB" altLang="en-US" sz="1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chief</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There could be more than one chief in a tribe.  For example a war chief or a spiritual chief. Indian chiefs were not elected or just inherit their power from their family.  They became a chief because of their wisdom, their spiritual power or their skills as hunters and warriors.  </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Each tribe would then be split into </a:t>
            </a: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bands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who would travel together. Each band had roughly between 10 – 50 different </a:t>
            </a: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families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which meant some were much bigger than others. The bands of a tribe would meet up every summer at a tribal camp.</a:t>
            </a:r>
            <a:endParaRPr kumimoji="0" lang="en-GB" altLang="en-US" sz="10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Elders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were experienced men in the tribe who helped Chiefs make important decisions.</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00" dirty="0">
                <a:latin typeface="Calibri" panose="020F0502020204030204" pitchFamily="34" charset="0"/>
                <a:cs typeface="Times New Roman" panose="02020603050405020304" pitchFamily="18" charset="0"/>
              </a:rPr>
              <a:t>Important decisions were made in the </a:t>
            </a:r>
            <a:r>
              <a:rPr lang="en-GB" altLang="en-US" sz="1000" b="1" dirty="0">
                <a:solidFill>
                  <a:srgbClr val="0070C0"/>
                </a:solidFill>
                <a:latin typeface="Calibri" panose="020F0502020204030204" pitchFamily="34" charset="0"/>
                <a:cs typeface="Times New Roman" panose="02020603050405020304" pitchFamily="18" charset="0"/>
              </a:rPr>
              <a:t>council</a:t>
            </a:r>
            <a:r>
              <a:rPr lang="en-GB" altLang="en-US" sz="1000" dirty="0">
                <a:latin typeface="Calibri" panose="020F0502020204030204" pitchFamily="34" charset="0"/>
                <a:cs typeface="Times New Roman" panose="02020603050405020304" pitchFamily="18" charset="0"/>
              </a:rPr>
              <a:t>.  The men of the band would discuss any issues and also listen to the opinion of the chiefs, elders and warriors.  It was normal for the men in the council to keep discussing until everyone agreed on an issue.  While talking, they would smoke a </a:t>
            </a:r>
            <a:r>
              <a:rPr lang="en-GB" altLang="en-US" sz="1000" b="1" dirty="0">
                <a:solidFill>
                  <a:srgbClr val="0070C0"/>
                </a:solidFill>
                <a:latin typeface="Calibri" panose="020F0502020204030204" pitchFamily="34" charset="0"/>
                <a:cs typeface="Times New Roman" panose="02020603050405020304" pitchFamily="18" charset="0"/>
              </a:rPr>
              <a:t>ceremonial pipe</a:t>
            </a:r>
            <a:r>
              <a:rPr lang="en-GB" altLang="en-US" sz="1000" dirty="0">
                <a:latin typeface="Calibri" panose="020F0502020204030204" pitchFamily="34" charset="0"/>
                <a:cs typeface="Times New Roman" panose="02020603050405020304" pitchFamily="18" charset="0"/>
              </a:rPr>
              <a:t>.  They believed the smoke from this pipe would inform the spirit world who could then help them make the right decision. </a:t>
            </a:r>
            <a:endParaRPr kumimoji="0" lang="en-GB" altLang="en-US" sz="10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Plains Indians also had </a:t>
            </a: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Warrior Brotherhoods</a:t>
            </a:r>
            <a:r>
              <a:rPr kumimoji="0" lang="en-GB" altLang="en-US" sz="1000" b="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where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young men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joined to prove their bravery and skills as hunters and fighters.  These young men were trained and also taught the traditional beliefs of the Plains Indians.</a:t>
            </a:r>
            <a:endParaRPr kumimoji="0" lang="en-GB" altLang="en-US" sz="1000" b="0" i="0" u="none" strike="noStrike" cap="none" normalizeH="0" baseline="0" dirty="0">
              <a:ln>
                <a:noFill/>
              </a:ln>
              <a:solidFill>
                <a:schemeClr val="tx1"/>
              </a:solidFill>
              <a:effectLst/>
            </a:endParaRPr>
          </a:p>
        </p:txBody>
      </p:sp>
      <p:sp>
        <p:nvSpPr>
          <p:cNvPr id="10" name="Rectangle 3"/>
          <p:cNvSpPr>
            <a:spLocks noChangeArrowheads="1"/>
          </p:cNvSpPr>
          <p:nvPr/>
        </p:nvSpPr>
        <p:spPr bwMode="auto">
          <a:xfrm>
            <a:off x="82549" y="467656"/>
            <a:ext cx="8556380" cy="1169551"/>
          </a:xfrm>
          <a:prstGeom prst="rect">
            <a:avLst/>
          </a:prstGeom>
          <a:noFill/>
          <a:ln w="12700">
            <a:solidFill>
              <a:schemeClr val="tx1"/>
            </a:solidFill>
            <a:miter lim="800000"/>
            <a:headEnd/>
            <a:tailEnd/>
            <a:extLst>
              <a:ext uri="{C807C97D-BFC1-408E-A445-0C87EB9F89A2}">
                <ask:lineSketchStyleProps xmlns:ask="http://schemas.microsoft.com/office/drawing/2018/sketchyshapes" sd="755868447">
                  <a:custGeom>
                    <a:avLst/>
                    <a:gdLst>
                      <a:gd name="connsiteX0" fmla="*/ 0 w 8556380"/>
                      <a:gd name="connsiteY0" fmla="*/ 0 h 1169551"/>
                      <a:gd name="connsiteX1" fmla="*/ 743747 w 8556380"/>
                      <a:gd name="connsiteY1" fmla="*/ 0 h 1169551"/>
                      <a:gd name="connsiteX2" fmla="*/ 1316366 w 8556380"/>
                      <a:gd name="connsiteY2" fmla="*/ 0 h 1169551"/>
                      <a:gd name="connsiteX3" fmla="*/ 1888985 w 8556380"/>
                      <a:gd name="connsiteY3" fmla="*/ 0 h 1169551"/>
                      <a:gd name="connsiteX4" fmla="*/ 2718296 w 8556380"/>
                      <a:gd name="connsiteY4" fmla="*/ 0 h 1169551"/>
                      <a:gd name="connsiteX5" fmla="*/ 3376479 w 8556380"/>
                      <a:gd name="connsiteY5" fmla="*/ 0 h 1169551"/>
                      <a:gd name="connsiteX6" fmla="*/ 4034662 w 8556380"/>
                      <a:gd name="connsiteY6" fmla="*/ 0 h 1169551"/>
                      <a:gd name="connsiteX7" fmla="*/ 4436154 w 8556380"/>
                      <a:gd name="connsiteY7" fmla="*/ 0 h 1169551"/>
                      <a:gd name="connsiteX8" fmla="*/ 5094337 w 8556380"/>
                      <a:gd name="connsiteY8" fmla="*/ 0 h 1169551"/>
                      <a:gd name="connsiteX9" fmla="*/ 5581392 w 8556380"/>
                      <a:gd name="connsiteY9" fmla="*/ 0 h 1169551"/>
                      <a:gd name="connsiteX10" fmla="*/ 6239576 w 8556380"/>
                      <a:gd name="connsiteY10" fmla="*/ 0 h 1169551"/>
                      <a:gd name="connsiteX11" fmla="*/ 7068886 w 8556380"/>
                      <a:gd name="connsiteY11" fmla="*/ 0 h 1169551"/>
                      <a:gd name="connsiteX12" fmla="*/ 7727069 w 8556380"/>
                      <a:gd name="connsiteY12" fmla="*/ 0 h 1169551"/>
                      <a:gd name="connsiteX13" fmla="*/ 8556380 w 8556380"/>
                      <a:gd name="connsiteY13" fmla="*/ 0 h 1169551"/>
                      <a:gd name="connsiteX14" fmla="*/ 8556380 w 8556380"/>
                      <a:gd name="connsiteY14" fmla="*/ 561384 h 1169551"/>
                      <a:gd name="connsiteX15" fmla="*/ 8556380 w 8556380"/>
                      <a:gd name="connsiteY15" fmla="*/ 1169551 h 1169551"/>
                      <a:gd name="connsiteX16" fmla="*/ 8069325 w 8556380"/>
                      <a:gd name="connsiteY16" fmla="*/ 1169551 h 1169551"/>
                      <a:gd name="connsiteX17" fmla="*/ 7411141 w 8556380"/>
                      <a:gd name="connsiteY17" fmla="*/ 1169551 h 1169551"/>
                      <a:gd name="connsiteX18" fmla="*/ 6667395 w 8556380"/>
                      <a:gd name="connsiteY18" fmla="*/ 1169551 h 1169551"/>
                      <a:gd name="connsiteX19" fmla="*/ 6009211 w 8556380"/>
                      <a:gd name="connsiteY19" fmla="*/ 1169551 h 1169551"/>
                      <a:gd name="connsiteX20" fmla="*/ 5522156 w 8556380"/>
                      <a:gd name="connsiteY20" fmla="*/ 1169551 h 1169551"/>
                      <a:gd name="connsiteX21" fmla="*/ 4949537 w 8556380"/>
                      <a:gd name="connsiteY21" fmla="*/ 1169551 h 1169551"/>
                      <a:gd name="connsiteX22" fmla="*/ 4291354 w 8556380"/>
                      <a:gd name="connsiteY22" fmla="*/ 1169551 h 1169551"/>
                      <a:gd name="connsiteX23" fmla="*/ 3547607 w 8556380"/>
                      <a:gd name="connsiteY23" fmla="*/ 1169551 h 1169551"/>
                      <a:gd name="connsiteX24" fmla="*/ 2889424 w 8556380"/>
                      <a:gd name="connsiteY24" fmla="*/ 1169551 h 1169551"/>
                      <a:gd name="connsiteX25" fmla="*/ 2402368 w 8556380"/>
                      <a:gd name="connsiteY25" fmla="*/ 1169551 h 1169551"/>
                      <a:gd name="connsiteX26" fmla="*/ 2000877 w 8556380"/>
                      <a:gd name="connsiteY26" fmla="*/ 1169551 h 1169551"/>
                      <a:gd name="connsiteX27" fmla="*/ 1513821 w 8556380"/>
                      <a:gd name="connsiteY27" fmla="*/ 1169551 h 1169551"/>
                      <a:gd name="connsiteX28" fmla="*/ 684510 w 8556380"/>
                      <a:gd name="connsiteY28" fmla="*/ 1169551 h 1169551"/>
                      <a:gd name="connsiteX29" fmla="*/ 0 w 8556380"/>
                      <a:gd name="connsiteY29" fmla="*/ 1169551 h 1169551"/>
                      <a:gd name="connsiteX30" fmla="*/ 0 w 8556380"/>
                      <a:gd name="connsiteY30" fmla="*/ 608167 h 1169551"/>
                      <a:gd name="connsiteX31" fmla="*/ 0 w 8556380"/>
                      <a:gd name="connsiteY31" fmla="*/ 0 h 1169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556380" h="1169551" extrusionOk="0">
                        <a:moveTo>
                          <a:pt x="0" y="0"/>
                        </a:moveTo>
                        <a:cubicBezTo>
                          <a:pt x="267375" y="296"/>
                          <a:pt x="489250" y="27889"/>
                          <a:pt x="743747" y="0"/>
                        </a:cubicBezTo>
                        <a:cubicBezTo>
                          <a:pt x="998244" y="-27889"/>
                          <a:pt x="1160927" y="2996"/>
                          <a:pt x="1316366" y="0"/>
                        </a:cubicBezTo>
                        <a:cubicBezTo>
                          <a:pt x="1471805" y="-2996"/>
                          <a:pt x="1716612" y="21771"/>
                          <a:pt x="1888985" y="0"/>
                        </a:cubicBezTo>
                        <a:cubicBezTo>
                          <a:pt x="2061358" y="-21771"/>
                          <a:pt x="2491087" y="-449"/>
                          <a:pt x="2718296" y="0"/>
                        </a:cubicBezTo>
                        <a:cubicBezTo>
                          <a:pt x="2945505" y="449"/>
                          <a:pt x="3232984" y="-16996"/>
                          <a:pt x="3376479" y="0"/>
                        </a:cubicBezTo>
                        <a:cubicBezTo>
                          <a:pt x="3519974" y="16996"/>
                          <a:pt x="3765648" y="1385"/>
                          <a:pt x="4034662" y="0"/>
                        </a:cubicBezTo>
                        <a:cubicBezTo>
                          <a:pt x="4303676" y="-1385"/>
                          <a:pt x="4346623" y="-9549"/>
                          <a:pt x="4436154" y="0"/>
                        </a:cubicBezTo>
                        <a:cubicBezTo>
                          <a:pt x="4525685" y="9549"/>
                          <a:pt x="4859241" y="3052"/>
                          <a:pt x="5094337" y="0"/>
                        </a:cubicBezTo>
                        <a:cubicBezTo>
                          <a:pt x="5329433" y="-3052"/>
                          <a:pt x="5344230" y="2551"/>
                          <a:pt x="5581392" y="0"/>
                        </a:cubicBezTo>
                        <a:cubicBezTo>
                          <a:pt x="5818554" y="-2551"/>
                          <a:pt x="6044632" y="-17789"/>
                          <a:pt x="6239576" y="0"/>
                        </a:cubicBezTo>
                        <a:cubicBezTo>
                          <a:pt x="6434520" y="17789"/>
                          <a:pt x="6789664" y="-9847"/>
                          <a:pt x="7068886" y="0"/>
                        </a:cubicBezTo>
                        <a:cubicBezTo>
                          <a:pt x="7348108" y="9847"/>
                          <a:pt x="7464277" y="11799"/>
                          <a:pt x="7727069" y="0"/>
                        </a:cubicBezTo>
                        <a:cubicBezTo>
                          <a:pt x="7989861" y="-11799"/>
                          <a:pt x="8364579" y="-26102"/>
                          <a:pt x="8556380" y="0"/>
                        </a:cubicBezTo>
                        <a:cubicBezTo>
                          <a:pt x="8561159" y="152129"/>
                          <a:pt x="8564494" y="392681"/>
                          <a:pt x="8556380" y="561384"/>
                        </a:cubicBezTo>
                        <a:cubicBezTo>
                          <a:pt x="8548266" y="730087"/>
                          <a:pt x="8542187" y="1010532"/>
                          <a:pt x="8556380" y="1169551"/>
                        </a:cubicBezTo>
                        <a:cubicBezTo>
                          <a:pt x="8363831" y="1168962"/>
                          <a:pt x="8299625" y="1145240"/>
                          <a:pt x="8069325" y="1169551"/>
                        </a:cubicBezTo>
                        <a:cubicBezTo>
                          <a:pt x="7839025" y="1193862"/>
                          <a:pt x="7624386" y="1200892"/>
                          <a:pt x="7411141" y="1169551"/>
                        </a:cubicBezTo>
                        <a:cubicBezTo>
                          <a:pt x="7197896" y="1138210"/>
                          <a:pt x="6918286" y="1187183"/>
                          <a:pt x="6667395" y="1169551"/>
                        </a:cubicBezTo>
                        <a:cubicBezTo>
                          <a:pt x="6416504" y="1151919"/>
                          <a:pt x="6244996" y="1156935"/>
                          <a:pt x="6009211" y="1169551"/>
                        </a:cubicBezTo>
                        <a:cubicBezTo>
                          <a:pt x="5773426" y="1182167"/>
                          <a:pt x="5641766" y="1179230"/>
                          <a:pt x="5522156" y="1169551"/>
                        </a:cubicBezTo>
                        <a:cubicBezTo>
                          <a:pt x="5402546" y="1159872"/>
                          <a:pt x="5194520" y="1197684"/>
                          <a:pt x="4949537" y="1169551"/>
                        </a:cubicBezTo>
                        <a:cubicBezTo>
                          <a:pt x="4704554" y="1141418"/>
                          <a:pt x="4470844" y="1142781"/>
                          <a:pt x="4291354" y="1169551"/>
                        </a:cubicBezTo>
                        <a:cubicBezTo>
                          <a:pt x="4111864" y="1196321"/>
                          <a:pt x="3887235" y="1205380"/>
                          <a:pt x="3547607" y="1169551"/>
                        </a:cubicBezTo>
                        <a:cubicBezTo>
                          <a:pt x="3207979" y="1133722"/>
                          <a:pt x="3146486" y="1170013"/>
                          <a:pt x="2889424" y="1169551"/>
                        </a:cubicBezTo>
                        <a:cubicBezTo>
                          <a:pt x="2632362" y="1169089"/>
                          <a:pt x="2628166" y="1173653"/>
                          <a:pt x="2402368" y="1169551"/>
                        </a:cubicBezTo>
                        <a:cubicBezTo>
                          <a:pt x="2176570" y="1165449"/>
                          <a:pt x="2145258" y="1186273"/>
                          <a:pt x="2000877" y="1169551"/>
                        </a:cubicBezTo>
                        <a:cubicBezTo>
                          <a:pt x="1856496" y="1152829"/>
                          <a:pt x="1669971" y="1187807"/>
                          <a:pt x="1513821" y="1169551"/>
                        </a:cubicBezTo>
                        <a:cubicBezTo>
                          <a:pt x="1357671" y="1151295"/>
                          <a:pt x="869260" y="1184926"/>
                          <a:pt x="684510" y="1169551"/>
                        </a:cubicBezTo>
                        <a:cubicBezTo>
                          <a:pt x="499760" y="1154176"/>
                          <a:pt x="325041" y="1176533"/>
                          <a:pt x="0" y="1169551"/>
                        </a:cubicBezTo>
                        <a:cubicBezTo>
                          <a:pt x="-20824" y="953489"/>
                          <a:pt x="-11985" y="794248"/>
                          <a:pt x="0" y="608167"/>
                        </a:cubicBezTo>
                        <a:cubicBezTo>
                          <a:pt x="11985" y="422086"/>
                          <a:pt x="-14449" y="229307"/>
                          <a:pt x="0" y="0"/>
                        </a:cubicBezTo>
                        <a:close/>
                      </a:path>
                    </a:pathLst>
                  </a:custGeom>
                  <ask:type>
                    <ask:lineSketchNone/>
                  </ask:type>
                </ask:lineSketchStyleProps>
              </a:ext>
            </a:extLst>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Before the Europeans came across the continent we now know as America,</a:t>
            </a:r>
            <a:r>
              <a:rPr kumimoji="0" lang="en-GB" altLang="en-US" sz="100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there were many other people </a:t>
            </a:r>
            <a:r>
              <a:rPr lang="en-GB" altLang="en-US" sz="1000" dirty="0">
                <a:latin typeface="Calibri" panose="020F0502020204030204" pitchFamily="34" charset="0"/>
                <a:ea typeface="Calibri" panose="020F0502020204030204" pitchFamily="34" charset="0"/>
                <a:cs typeface="Times New Roman" panose="02020603050405020304" pitchFamily="18" charset="0"/>
              </a:rPr>
              <a:t>who had lived there for hundreds of years before known as </a:t>
            </a:r>
            <a:r>
              <a:rPr kumimoji="0" lang="en-GB" altLang="en-US" sz="1000" b="1" i="0" u="none" strike="noStrike" cap="none" normalizeH="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Native Americans </a:t>
            </a:r>
            <a:r>
              <a:rPr kumimoji="0" lang="en-GB" altLang="en-US" sz="1000"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or</a:t>
            </a:r>
            <a:r>
              <a:rPr kumimoji="0" lang="en-GB" altLang="en-US" sz="1000" b="1" i="0" u="none" strike="noStrike" cap="none" normalizeH="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Plains Indians</a:t>
            </a:r>
            <a:r>
              <a:rPr kumimoji="0" lang="en-GB" altLang="en-US" sz="100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They lived spread out from each other across the whole continent in their various </a:t>
            </a:r>
            <a:r>
              <a:rPr kumimoji="0" lang="en-GB" altLang="en-US" sz="1000" b="1" i="0" u="none" strike="noStrike" cap="none" normalizeH="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tribes</a:t>
            </a:r>
            <a:r>
              <a:rPr kumimoji="0" lang="en-GB" altLang="en-US" sz="100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By the 1600s however, Europeans had started to settled on the east coast of America, brought there by the promise of new land and resources for trading.  Over time, more people to migrated from Europe to live on the American east coast. </a:t>
            </a:r>
            <a:r>
              <a:rPr lang="en-GB" altLang="en-US" sz="1000" dirty="0">
                <a:latin typeface="Calibri" panose="020F0502020204030204" pitchFamily="34" charset="0"/>
                <a:ea typeface="Calibri" panose="020F0502020204030204" pitchFamily="34" charset="0"/>
                <a:cs typeface="Times New Roman" panose="02020603050405020304" pitchFamily="18" charset="0"/>
              </a:rPr>
              <a:t>Our story begins, around  the year 1830, when some ‘Americans’ from the east coast began exploring lands to the west.  Over the next 60 years, hundreds, then thousands, then millions of Americans migrated into the American West – the  land which had been seen as sacred by the Plains Indians.  Their migration led to the rapid decline in the traditional way of life of the Plains Indians who had far less power to defend their land.  Let’s find out more about these Plains Indians, their traditions and lifestyle.</a:t>
            </a:r>
            <a:endParaRPr kumimoji="0" lang="en-GB" altLang="en-US" sz="1000" i="0" u="none" strike="noStrike" cap="none" normalizeH="0" baseline="0" dirty="0">
              <a:ln>
                <a:noFill/>
              </a:ln>
              <a:solidFill>
                <a:schemeClr val="tx1"/>
              </a:solidFill>
              <a:effectLst/>
            </a:endParaRPr>
          </a:p>
        </p:txBody>
      </p:sp>
      <p:pic>
        <p:nvPicPr>
          <p:cNvPr id="3074" name="Picture 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315091">
            <a:off x="10849650" y="864351"/>
            <a:ext cx="717138" cy="360038"/>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p:cNvSpPr txBox="1"/>
          <p:nvPr/>
        </p:nvSpPr>
        <p:spPr>
          <a:xfrm>
            <a:off x="7298525" y="1946387"/>
            <a:ext cx="4797894" cy="2708434"/>
          </a:xfrm>
          <a:prstGeom prst="rect">
            <a:avLst/>
          </a:prstGeom>
          <a:noFill/>
          <a:ln w="12700">
            <a:noFill/>
          </a:ln>
        </p:spPr>
        <p:txBody>
          <a:bodyPr wrap="square" rtlCol="0">
            <a:spAutoFit/>
          </a:bodyPr>
          <a:lstStyle/>
          <a:p>
            <a:pPr marL="171450" lvl="0" indent="-171450" eaLnBrk="0" fontAlgn="base" hangingPunct="0">
              <a:spcBef>
                <a:spcPct val="0"/>
              </a:spcBef>
              <a:spcAft>
                <a:spcPct val="0"/>
              </a:spcAft>
              <a:buFont typeface="Wingdings" panose="05000000000000000000" pitchFamily="2" charset="2"/>
              <a:buChar char="q"/>
            </a:pPr>
            <a:r>
              <a:rPr kumimoji="0" lang="en-GB" altLang="en-US" sz="1000" b="0" i="0" u="none" strike="noStrike" cap="none" normalizeH="0" baseline="0" dirty="0">
                <a:ln>
                  <a:noFill/>
                </a:ln>
                <a:effectLst/>
                <a:latin typeface="Calibri" panose="020F0502020204030204" pitchFamily="34" charset="0"/>
                <a:cs typeface="Times New Roman" panose="02020603050405020304" pitchFamily="18" charset="0"/>
              </a:rPr>
              <a:t>Some such as the </a:t>
            </a:r>
            <a:r>
              <a:rPr kumimoji="0" lang="en-GB" altLang="en-US" sz="1000" b="1" i="0" u="none" strike="noStrike" cap="none" normalizeH="0" baseline="0" dirty="0">
                <a:ln>
                  <a:noFill/>
                </a:ln>
                <a:effectLst/>
                <a:latin typeface="Calibri" panose="020F0502020204030204" pitchFamily="34" charset="0"/>
                <a:cs typeface="Times New Roman" panose="02020603050405020304" pitchFamily="18" charset="0"/>
              </a:rPr>
              <a:t>Sioux Indians </a:t>
            </a:r>
            <a:r>
              <a:rPr kumimoji="0" lang="en-GB" altLang="en-US" sz="1000" b="0" i="0" u="none" strike="noStrike" cap="none" normalizeH="0" baseline="0" dirty="0">
                <a:ln>
                  <a:noFill/>
                </a:ln>
                <a:effectLst/>
                <a:latin typeface="Calibri" panose="020F0502020204030204" pitchFamily="34" charset="0"/>
                <a:cs typeface="Times New Roman" panose="02020603050405020304" pitchFamily="18" charset="0"/>
              </a:rPr>
              <a:t>believed in the </a:t>
            </a:r>
            <a:r>
              <a:rPr kumimoji="0" lang="en-GB" altLang="en-US" sz="1000" b="1" i="0" u="none" strike="noStrike" cap="none" normalizeH="0" baseline="0" dirty="0">
                <a:ln>
                  <a:noFill/>
                </a:ln>
                <a:effectLst/>
                <a:latin typeface="Calibri" panose="020F0502020204030204" pitchFamily="34" charset="0"/>
                <a:cs typeface="Times New Roman" panose="02020603050405020304" pitchFamily="18" charset="0"/>
              </a:rPr>
              <a:t>Great spirit </a:t>
            </a:r>
            <a:r>
              <a:rPr kumimoji="0" lang="en-GB" altLang="en-US" sz="1000" b="0" i="0" u="none" strike="noStrike" cap="none" normalizeH="0" baseline="0" dirty="0">
                <a:ln>
                  <a:noFill/>
                </a:ln>
                <a:effectLst/>
                <a:latin typeface="Calibri" panose="020F0502020204030204" pitchFamily="34" charset="0"/>
                <a:cs typeface="Times New Roman" panose="02020603050405020304" pitchFamily="18" charset="0"/>
              </a:rPr>
              <a:t>which had created all life. They believed that all living things had spirits such as animals, birds and plants as well as human beings.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They believed that humans could contact the spirits through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Vision Quests</a:t>
            </a:r>
            <a:r>
              <a:rPr lang="en-GB" altLang="en-US" sz="1000" dirty="0">
                <a:latin typeface="Calibri" panose="020F0502020204030204" pitchFamily="34" charset="0"/>
                <a:ea typeface="Calibri" panose="020F0502020204030204" pitchFamily="34" charset="0"/>
                <a:cs typeface="Times New Roman" panose="02020603050405020304" pitchFamily="18" charset="0"/>
              </a:rPr>
              <a:t> guided by spirit animals. For example, before the Battle Of Little Bighorn, Chief Sitting Bull had a vision of US army soldiers falling and plains Indians coming back to life. This encouraged him to fight the American Army.</a:t>
            </a:r>
          </a:p>
          <a:p>
            <a:pPr marL="171450" indent="-171450" eaLnBrk="0" fontAlgn="base" hangingPunct="0">
              <a:spcBef>
                <a:spcPct val="0"/>
              </a:spcBef>
              <a:spcAft>
                <a:spcPct val="0"/>
              </a:spcAft>
              <a:buFont typeface="Wingdings" panose="05000000000000000000" pitchFamily="2" charset="2"/>
              <a:buChar char="q"/>
            </a:pPr>
            <a:r>
              <a:rPr lang="en-GB" altLang="en-US" sz="1000" dirty="0">
                <a:latin typeface="Calibri" panose="020F0502020204030204" pitchFamily="34" charset="0"/>
                <a:ea typeface="Calibri" panose="020F0502020204030204" pitchFamily="34" charset="0"/>
                <a:cs typeface="Times New Roman" panose="02020603050405020304" pitchFamily="18" charset="0"/>
              </a:rPr>
              <a:t>Another way of contacting the sprit world was through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dances</a:t>
            </a:r>
            <a:r>
              <a:rPr lang="en-GB" altLang="en-US" sz="1000" dirty="0">
                <a:latin typeface="Calibri" panose="020F0502020204030204" pitchFamily="34" charset="0"/>
                <a:ea typeface="Calibri" panose="020F0502020204030204" pitchFamily="34" charset="0"/>
                <a:cs typeface="Times New Roman" panose="02020603050405020304" pitchFamily="18" charset="0"/>
              </a:rPr>
              <a:t> such as the buffalo dance or the Sun Dance. These dances were highly respected.</a:t>
            </a:r>
            <a:endParaRPr kumimoji="0" lang="en-GB" altLang="en-US" sz="1000" b="0" i="0" u="none" strike="noStrike" cap="none" normalizeH="0" baseline="0" dirty="0">
              <a:ln>
                <a:noFill/>
              </a:ln>
              <a:effectLst/>
            </a:endParaRPr>
          </a:p>
          <a:p>
            <a:pPr marL="171450" lvl="0" indent="-171450" eaLnBrk="0" fontAlgn="base" hangingPunct="0">
              <a:spcBef>
                <a:spcPct val="0"/>
              </a:spcBef>
              <a:spcAft>
                <a:spcPct val="0"/>
              </a:spcAft>
              <a:buFont typeface="Wingdings" panose="05000000000000000000" pitchFamily="2" charset="2"/>
              <a:buChar char="q"/>
            </a:pPr>
            <a:r>
              <a:rPr lang="en-GB" altLang="en-US" sz="1000" dirty="0">
                <a:latin typeface="Calibri" panose="020F0502020204030204" pitchFamily="34" charset="0"/>
                <a:ea typeface="Calibri" panose="020F0502020204030204" pitchFamily="34" charset="0"/>
                <a:cs typeface="Times New Roman" panose="02020603050405020304" pitchFamily="18" charset="0"/>
              </a:rPr>
              <a:t>Plains Indians believed that land was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sacred </a:t>
            </a:r>
            <a:r>
              <a:rPr lang="en-GB" altLang="en-US" sz="1000" dirty="0">
                <a:latin typeface="Calibri" panose="020F0502020204030204" pitchFamily="34" charset="0"/>
                <a:ea typeface="Calibri" panose="020F0502020204030204" pitchFamily="34" charset="0"/>
                <a:cs typeface="Times New Roman" panose="02020603050405020304" pitchFamily="18" charset="0"/>
              </a:rPr>
              <a:t>and should not be harmed by being dug up, farmed or ploughed as this was destroying the land. Some lands were also sacred, especially high places which were seen as closer to the spirit world.  For example, the Sioux believed that the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Black Hills</a:t>
            </a:r>
            <a:r>
              <a:rPr lang="en-GB" altLang="en-US" sz="1000" dirty="0">
                <a:latin typeface="Calibri" panose="020F0502020204030204" pitchFamily="34" charset="0"/>
                <a:ea typeface="Calibri" panose="020F0502020204030204" pitchFamily="34" charset="0"/>
                <a:cs typeface="Times New Roman" panose="02020603050405020304" pitchFamily="18" charset="0"/>
              </a:rPr>
              <a:t>’ were sacred as this is where they took their dead for burial.</a:t>
            </a:r>
          </a:p>
          <a:p>
            <a:pPr marL="171450" lvl="0" indent="-171450" eaLnBrk="0" fontAlgn="base" hangingPunct="0">
              <a:spcBef>
                <a:spcPct val="0"/>
              </a:spcBef>
              <a:spcAft>
                <a:spcPct val="0"/>
              </a:spcAft>
              <a:buFont typeface="Wingdings" panose="05000000000000000000" pitchFamily="2" charset="2"/>
              <a:buChar char="q"/>
            </a:pPr>
            <a:r>
              <a:rPr lang="en-GB" altLang="en-US" sz="1000" dirty="0">
                <a:latin typeface="Calibri" panose="020F0502020204030204" pitchFamily="34" charset="0"/>
                <a:ea typeface="Calibri" panose="020F0502020204030204" pitchFamily="34" charset="0"/>
                <a:cs typeface="Times New Roman" panose="02020603050405020304" pitchFamily="18" charset="0"/>
              </a:rPr>
              <a:t>Plains Indians did not believe in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owning</a:t>
            </a:r>
            <a:r>
              <a:rPr lang="en-GB" altLang="en-US" sz="1000" dirty="0">
                <a:latin typeface="Calibri" panose="020F0502020204030204" pitchFamily="34" charset="0"/>
                <a:ea typeface="Calibri" panose="020F0502020204030204" pitchFamily="34" charset="0"/>
                <a:cs typeface="Times New Roman" panose="02020603050405020304" pitchFamily="18" charset="0"/>
              </a:rPr>
              <a:t> land for their own ‘property’.  They believed that land was not there to be bought or sold as it should be respected.</a:t>
            </a:r>
            <a:endParaRPr kumimoji="0" lang="en-GB" altLang="en-US" sz="1000" b="0" i="0" u="none" strike="noStrike" cap="none" normalizeH="0" baseline="0" dirty="0">
              <a:ln>
                <a:noFill/>
              </a:ln>
              <a:effectLst/>
            </a:endParaRPr>
          </a:p>
          <a:p>
            <a:pPr marL="171450" lvl="0" indent="-171450" eaLnBrk="0" fontAlgn="base" hangingPunct="0">
              <a:spcBef>
                <a:spcPct val="0"/>
              </a:spcBef>
              <a:spcAft>
                <a:spcPct val="0"/>
              </a:spcAft>
              <a:buFont typeface="Wingdings" panose="05000000000000000000" pitchFamily="2" charset="2"/>
              <a:buChar char="q"/>
            </a:pPr>
            <a:r>
              <a:rPr kumimoji="0" lang="en-GB" altLang="en-US" sz="1000" i="0" u="none" strike="noStrike" cap="none" normalizeH="0" baseline="0" dirty="0">
                <a:ln>
                  <a:noFill/>
                </a:ln>
                <a:effectLst/>
                <a:latin typeface="Calibri" panose="020F0502020204030204" pitchFamily="34" charset="0"/>
                <a:cs typeface="Times New Roman" panose="02020603050405020304" pitchFamily="18" charset="0"/>
              </a:rPr>
              <a:t>They led </a:t>
            </a:r>
            <a:r>
              <a:rPr kumimoji="0" lang="en-GB" altLang="en-US" sz="1000" b="1" i="0" u="none" strike="noStrike" cap="none" normalizeH="0" baseline="0" dirty="0">
                <a:ln>
                  <a:noFill/>
                </a:ln>
                <a:effectLst/>
                <a:latin typeface="Calibri" panose="020F0502020204030204" pitchFamily="34" charset="0"/>
                <a:cs typeface="Times New Roman" panose="02020603050405020304" pitchFamily="18" charset="0"/>
              </a:rPr>
              <a:t>nomadic</a:t>
            </a:r>
            <a:r>
              <a:rPr kumimoji="0" lang="en-GB" altLang="en-US" sz="1000" i="0" u="none" strike="noStrike" cap="none" normalizeH="0" baseline="0" dirty="0">
                <a:ln>
                  <a:noFill/>
                </a:ln>
                <a:effectLst/>
                <a:latin typeface="Calibri" panose="020F0502020204030204" pitchFamily="34" charset="0"/>
                <a:cs typeface="Times New Roman" panose="02020603050405020304" pitchFamily="18" charset="0"/>
              </a:rPr>
              <a:t> lifestyles so this meant land was never over used at any one time and had time to recover.</a:t>
            </a:r>
            <a:endParaRPr kumimoji="0" lang="en-GB" altLang="en-US" sz="1050" i="0" u="none" strike="noStrike" cap="none" normalizeH="0" baseline="0" dirty="0">
              <a:ln>
                <a:noFill/>
              </a:ln>
              <a:effectLst/>
            </a:endParaRPr>
          </a:p>
        </p:txBody>
      </p:sp>
      <p:sp>
        <p:nvSpPr>
          <p:cNvPr id="35" name="TextBox 34"/>
          <p:cNvSpPr txBox="1"/>
          <p:nvPr/>
        </p:nvSpPr>
        <p:spPr>
          <a:xfrm>
            <a:off x="7340372" y="4897363"/>
            <a:ext cx="4797893" cy="1938992"/>
          </a:xfrm>
          <a:prstGeom prst="rect">
            <a:avLst/>
          </a:prstGeom>
          <a:noFill/>
          <a:ln w="19050">
            <a:noFill/>
          </a:ln>
        </p:spPr>
        <p:txBody>
          <a:bodyPr wrap="square" rtlCol="0">
            <a:spAutoFit/>
          </a:bodyPr>
          <a:lstStyle/>
          <a:p>
            <a:pPr marL="171450" lvl="0" indent="-171450" eaLnBrk="0" fontAlgn="base" hangingPunct="0">
              <a:spcBef>
                <a:spcPct val="0"/>
              </a:spcBef>
              <a:spcAft>
                <a:spcPct val="0"/>
              </a:spcAft>
              <a:buFont typeface="Wingdings" panose="05000000000000000000" pitchFamily="2" charset="2"/>
              <a:buChar char="q"/>
            </a:pPr>
            <a:r>
              <a:rPr lang="en-GB" altLang="en-US" sz="1000" dirty="0">
                <a:latin typeface="Calibri" panose="020F0502020204030204" pitchFamily="34" charset="0"/>
                <a:ea typeface="Calibri" panose="020F0502020204030204" pitchFamily="34" charset="0"/>
                <a:cs typeface="Times New Roman" panose="02020603050405020304" pitchFamily="18" charset="0"/>
              </a:rPr>
              <a:t>Plains Indians did not carry out long campaigns with huge numbers of warriors.  Instead, any war tended to be a </a:t>
            </a:r>
            <a:r>
              <a:rPr lang="en-GB" altLang="en-US"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raid</a:t>
            </a:r>
            <a:r>
              <a:rPr lang="en-GB" altLang="en-US" sz="1000" dirty="0">
                <a:latin typeface="Calibri" panose="020F0502020204030204" pitchFamily="34" charset="0"/>
                <a:ea typeface="Calibri" panose="020F0502020204030204" pitchFamily="34" charset="0"/>
                <a:cs typeface="Times New Roman" panose="02020603050405020304" pitchFamily="18" charset="0"/>
              </a:rPr>
              <a:t> by a small number of warriors.   Raids were only ever carried out in the summer as the winters were too harsh to fight.  In fact, it was only when the Plains Indians began to fight to American settlers that any fighting took place in the winter months. Indian tribes might raid for food, horses and even women (to marry). Young men were seen as valuable and so tribes did not want to risk them.</a:t>
            </a:r>
            <a:endParaRPr kumimoji="0" lang="en-GB" altLang="en-US" sz="1000" b="0" i="0" u="none" strike="noStrike" cap="none" normalizeH="0" baseline="0" dirty="0">
              <a:ln>
                <a:noFill/>
              </a:ln>
              <a:effectLst/>
            </a:endParaRPr>
          </a:p>
          <a:p>
            <a:pPr marL="171450" lvl="0" indent="-171450" eaLnBrk="0" fontAlgn="base" hangingPunct="0">
              <a:spcBef>
                <a:spcPct val="0"/>
              </a:spcBef>
              <a:spcAft>
                <a:spcPct val="0"/>
              </a:spcAft>
              <a:buFont typeface="Wingdings" panose="05000000000000000000" pitchFamily="2" charset="2"/>
              <a:buChar char="q"/>
            </a:pPr>
            <a:r>
              <a:rPr kumimoji="0" lang="en-GB" altLang="en-US" sz="10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Plains Indians took </a:t>
            </a:r>
            <a:r>
              <a:rPr kumimoji="0" lang="en-GB" altLang="en-US" sz="1000" b="1" i="0" u="none" strike="noStrike" cap="none" normalizeH="0" baseline="0" dirty="0">
                <a:ln>
                  <a:noFill/>
                </a:ln>
                <a:solidFill>
                  <a:srgbClr val="FF0000"/>
                </a:solidFill>
                <a:effectLst/>
                <a:latin typeface="Calibri" panose="020F0502020204030204" pitchFamily="34" charset="0"/>
                <a:cs typeface="Times New Roman" panose="02020603050405020304" pitchFamily="18" charset="0"/>
              </a:rPr>
              <a:t>scalps</a:t>
            </a:r>
            <a:r>
              <a:rPr kumimoji="0" lang="en-GB" altLang="en-US" sz="1000" b="0" i="0" u="none" strike="noStrike" cap="none" normalizeH="0" baseline="0" dirty="0">
                <a:ln>
                  <a:noFill/>
                </a:ln>
                <a:solidFill>
                  <a:srgbClr val="FF0000"/>
                </a:solidFill>
                <a:effectLst/>
                <a:latin typeface="Calibri" panose="020F0502020204030204" pitchFamily="34" charset="0"/>
                <a:cs typeface="Times New Roman" panose="02020603050405020304" pitchFamily="18" charset="0"/>
              </a:rPr>
              <a:t> </a:t>
            </a:r>
            <a:r>
              <a:rPr kumimoji="0" lang="en-GB" altLang="en-US" sz="10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as evidence of their success in battle.  The scalps were then dried and hung as trophies outside their tipis.  They were also used to decorate a warrior’s war gear.  Scalps were taken as the Plains Indians believed that if a warrior lost his scalp he could not enter the afterlife.</a:t>
            </a:r>
            <a:endParaRPr kumimoji="0" lang="en-GB" altLang="en-US" sz="1000" b="0" i="0" u="none" strike="noStrike" cap="none" normalizeH="0" baseline="0" dirty="0">
              <a:ln>
                <a:noFill/>
              </a:ln>
              <a:solidFill>
                <a:schemeClr val="tx1"/>
              </a:solidFill>
              <a:effectLst/>
            </a:endParaRPr>
          </a:p>
          <a:p>
            <a:pPr marL="171450" lvl="0" indent="-171450" eaLnBrk="0" fontAlgn="base" hangingPunct="0">
              <a:spcBef>
                <a:spcPct val="0"/>
              </a:spcBef>
              <a:spcAft>
                <a:spcPct val="0"/>
              </a:spcAft>
              <a:buFont typeface="Wingdings" panose="05000000000000000000" pitchFamily="2" charset="2"/>
              <a:buChar char="q"/>
            </a:pPr>
            <a:r>
              <a:rPr lang="en-GB" altLang="en-US" sz="1000" dirty="0">
                <a:latin typeface="Calibri" panose="020F0502020204030204" pitchFamily="34" charset="0"/>
                <a:ea typeface="Calibri" panose="020F0502020204030204" pitchFamily="34" charset="0"/>
                <a:cs typeface="Times New Roman" panose="02020603050405020304" pitchFamily="18" charset="0"/>
              </a:rPr>
              <a:t>A </a:t>
            </a:r>
            <a:r>
              <a:rPr lang="en-GB" altLang="en-US"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counting coup </a:t>
            </a:r>
            <a:r>
              <a:rPr lang="en-GB" altLang="en-US" sz="1000" dirty="0">
                <a:latin typeface="Calibri" panose="020F0502020204030204" pitchFamily="34" charset="0"/>
                <a:ea typeface="Calibri" panose="020F0502020204030204" pitchFamily="34" charset="0"/>
                <a:cs typeface="Times New Roman" panose="02020603050405020304" pitchFamily="18" charset="0"/>
              </a:rPr>
              <a:t>was a special type of fighting or raid where a warrior would attempt to hit (rather than kill) the enemy.  This was seen as just as successful as a kill.</a:t>
            </a:r>
            <a:endParaRPr kumimoji="0" lang="en-GB" altLang="en-US" sz="1000" b="0" i="0" u="none" strike="noStrike" cap="none" normalizeH="0" baseline="0" dirty="0">
              <a:ln>
                <a:noFill/>
              </a:ln>
              <a:solidFill>
                <a:schemeClr val="tx1"/>
              </a:solidFill>
              <a:effectLst/>
              <a:latin typeface="Arial" panose="020B0604020202020204" pitchFamily="34" charset="0"/>
            </a:endParaRPr>
          </a:p>
        </p:txBody>
      </p:sp>
      <p:sp>
        <p:nvSpPr>
          <p:cNvPr id="3076" name="TextBox 3075"/>
          <p:cNvSpPr txBox="1"/>
          <p:nvPr/>
        </p:nvSpPr>
        <p:spPr>
          <a:xfrm>
            <a:off x="82547" y="1936866"/>
            <a:ext cx="3725973" cy="1785104"/>
          </a:xfrm>
          <a:prstGeom prst="rect">
            <a:avLst/>
          </a:prstGeom>
          <a:solidFill>
            <a:schemeClr val="bg1"/>
          </a:solidFill>
          <a:ln w="12700">
            <a:noFill/>
          </a:ln>
        </p:spPr>
        <p:txBody>
          <a:bodyPr wrap="square" rtlCol="0">
            <a:spAutoFit/>
          </a:bodyPr>
          <a:lstStyle/>
          <a:p>
            <a:pPr marL="171450" indent="-171450">
              <a:buFont typeface="Wingdings" panose="05000000000000000000" pitchFamily="2" charset="2"/>
              <a:buChar char="q"/>
            </a:pPr>
            <a:r>
              <a:rPr lang="en-GB" sz="1000" dirty="0"/>
              <a:t>Parts of the Great Plains included woodlands, rivers and streams as well as tall </a:t>
            </a:r>
            <a:r>
              <a:rPr lang="en-GB" sz="1000" b="1" dirty="0"/>
              <a:t>grasslands</a:t>
            </a:r>
            <a:r>
              <a:rPr lang="en-GB" sz="1000" dirty="0"/>
              <a:t>.  Other parts however, land would be </a:t>
            </a:r>
            <a:r>
              <a:rPr lang="en-GB" sz="1000" b="1" dirty="0"/>
              <a:t>dry like a desert with very little water. </a:t>
            </a:r>
            <a:r>
              <a:rPr lang="en-GB" sz="1000" dirty="0"/>
              <a:t>The climate was, and still is very extreme.  It has </a:t>
            </a:r>
            <a:r>
              <a:rPr lang="en-GB" sz="1000" b="1" dirty="0"/>
              <a:t>strong winds </a:t>
            </a:r>
            <a:r>
              <a:rPr lang="en-GB" sz="1000" dirty="0"/>
              <a:t>all year round.  Winters would bring freezing cold blizzards but then the summers would be extremely hot, drying up vast areas of land and rivers. </a:t>
            </a:r>
            <a:r>
              <a:rPr lang="en-GB" sz="1000" b="1" dirty="0"/>
              <a:t>Storms</a:t>
            </a:r>
            <a:r>
              <a:rPr lang="en-GB" sz="1000" dirty="0"/>
              <a:t> could also bring flooding and as well as fires from the lightening.</a:t>
            </a:r>
          </a:p>
          <a:p>
            <a:pPr marL="171450" indent="-171450">
              <a:buFont typeface="Wingdings" panose="05000000000000000000" pitchFamily="2" charset="2"/>
              <a:buChar char="q"/>
            </a:pPr>
            <a:r>
              <a:rPr lang="en-GB" sz="1000" dirty="0"/>
              <a:t>Wildlife in the Great Plains was well adapted to living in these extreme conditions.  Animals included deer, rabbits, coyote, eagles, hawks and great herds of </a:t>
            </a:r>
            <a:r>
              <a:rPr lang="en-GB" sz="1000" b="1" dirty="0"/>
              <a:t>buffalo</a:t>
            </a:r>
            <a:r>
              <a:rPr lang="en-GB" sz="1000" dirty="0"/>
              <a:t> which were sacred to the Plains Indians.</a:t>
            </a:r>
          </a:p>
        </p:txBody>
      </p:sp>
      <p:pic>
        <p:nvPicPr>
          <p:cNvPr id="3078" name="Picture 6" descr="Image result for plains indian clipart"/>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93741" l="0" r="100000">
                        <a14:backgroundMark x1="89655" y1="1727" x2="85517" y2="18633"/>
                        <a14:backgroundMark x1="81609" y1="19640" x2="96092" y2="30144"/>
                        <a14:backgroundMark x1="97011" y1="40288" x2="85517" y2="85180"/>
                        <a14:backgroundMark x1="7816" y1="32230" x2="12874" y2="90576"/>
                        <a14:backgroundMark x1="57241" y1="74029" x2="55172" y2="88777"/>
                        <a14:backgroundMark x1="94943" y1="92302" x2="54023" y2="92014"/>
                        <a14:backgroundMark x1="27816" y1="2014" x2="2529" y2="2014"/>
                      </a14:backgroundRemoval>
                    </a14:imgEffect>
                  </a14:imgLayer>
                </a14:imgProps>
              </a:ext>
              <a:ext uri="{28A0092B-C50C-407E-A947-70E740481C1C}">
                <a14:useLocalDpi xmlns:a14="http://schemas.microsoft.com/office/drawing/2010/main" val="0"/>
              </a:ext>
            </a:extLst>
          </a:blip>
          <a:srcRect/>
          <a:stretch>
            <a:fillRect/>
          </a:stretch>
        </p:blipFill>
        <p:spPr bwMode="auto">
          <a:xfrm>
            <a:off x="8225737" y="83506"/>
            <a:ext cx="784257" cy="17580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166072D-10CA-4905-893F-5DBC482D7C91}"/>
              </a:ext>
            </a:extLst>
          </p:cNvPr>
          <p:cNvSpPr txBox="1"/>
          <p:nvPr/>
        </p:nvSpPr>
        <p:spPr>
          <a:xfrm>
            <a:off x="7298525" y="1659600"/>
            <a:ext cx="4797894" cy="276999"/>
          </a:xfrm>
          <a:custGeom>
            <a:avLst/>
            <a:gdLst>
              <a:gd name="connsiteX0" fmla="*/ 0 w 4797894"/>
              <a:gd name="connsiteY0" fmla="*/ 0 h 276999"/>
              <a:gd name="connsiteX1" fmla="*/ 637434 w 4797894"/>
              <a:gd name="connsiteY1" fmla="*/ 0 h 276999"/>
              <a:gd name="connsiteX2" fmla="*/ 1274869 w 4797894"/>
              <a:gd name="connsiteY2" fmla="*/ 0 h 276999"/>
              <a:gd name="connsiteX3" fmla="*/ 1960282 w 4797894"/>
              <a:gd name="connsiteY3" fmla="*/ 0 h 276999"/>
              <a:gd name="connsiteX4" fmla="*/ 2501759 w 4797894"/>
              <a:gd name="connsiteY4" fmla="*/ 0 h 276999"/>
              <a:gd name="connsiteX5" fmla="*/ 3091215 w 4797894"/>
              <a:gd name="connsiteY5" fmla="*/ 0 h 276999"/>
              <a:gd name="connsiteX6" fmla="*/ 3680670 w 4797894"/>
              <a:gd name="connsiteY6" fmla="*/ 0 h 276999"/>
              <a:gd name="connsiteX7" fmla="*/ 4797894 w 4797894"/>
              <a:gd name="connsiteY7" fmla="*/ 0 h 276999"/>
              <a:gd name="connsiteX8" fmla="*/ 4797894 w 4797894"/>
              <a:gd name="connsiteY8" fmla="*/ 276999 h 276999"/>
              <a:gd name="connsiteX9" fmla="*/ 4064502 w 4797894"/>
              <a:gd name="connsiteY9" fmla="*/ 276999 h 276999"/>
              <a:gd name="connsiteX10" fmla="*/ 3475046 w 4797894"/>
              <a:gd name="connsiteY10" fmla="*/ 276999 h 276999"/>
              <a:gd name="connsiteX11" fmla="*/ 2789633 w 4797894"/>
              <a:gd name="connsiteY11" fmla="*/ 276999 h 276999"/>
              <a:gd name="connsiteX12" fmla="*/ 2152198 w 4797894"/>
              <a:gd name="connsiteY12" fmla="*/ 276999 h 276999"/>
              <a:gd name="connsiteX13" fmla="*/ 1610722 w 4797894"/>
              <a:gd name="connsiteY13" fmla="*/ 276999 h 276999"/>
              <a:gd name="connsiteX14" fmla="*/ 877329 w 4797894"/>
              <a:gd name="connsiteY14" fmla="*/ 276999 h 276999"/>
              <a:gd name="connsiteX15" fmla="*/ 0 w 4797894"/>
              <a:gd name="connsiteY15" fmla="*/ 276999 h 276999"/>
              <a:gd name="connsiteX16" fmla="*/ 0 w 4797894"/>
              <a:gd name="connsiteY16"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97894" h="276999" fill="none" extrusionOk="0">
                <a:moveTo>
                  <a:pt x="0" y="0"/>
                </a:moveTo>
                <a:cubicBezTo>
                  <a:pt x="219771" y="27415"/>
                  <a:pt x="421890" y="2576"/>
                  <a:pt x="637434" y="0"/>
                </a:cubicBezTo>
                <a:cubicBezTo>
                  <a:pt x="852978" y="-2576"/>
                  <a:pt x="971854" y="-30409"/>
                  <a:pt x="1274869" y="0"/>
                </a:cubicBezTo>
                <a:cubicBezTo>
                  <a:pt x="1577884" y="30409"/>
                  <a:pt x="1820124" y="-15882"/>
                  <a:pt x="1960282" y="0"/>
                </a:cubicBezTo>
                <a:cubicBezTo>
                  <a:pt x="2100440" y="15882"/>
                  <a:pt x="2308173" y="-17835"/>
                  <a:pt x="2501759" y="0"/>
                </a:cubicBezTo>
                <a:cubicBezTo>
                  <a:pt x="2695345" y="17835"/>
                  <a:pt x="2936631" y="-16847"/>
                  <a:pt x="3091215" y="0"/>
                </a:cubicBezTo>
                <a:cubicBezTo>
                  <a:pt x="3245799" y="16847"/>
                  <a:pt x="3498518" y="-17996"/>
                  <a:pt x="3680670" y="0"/>
                </a:cubicBezTo>
                <a:cubicBezTo>
                  <a:pt x="3862823" y="17996"/>
                  <a:pt x="4448375" y="-20357"/>
                  <a:pt x="4797894" y="0"/>
                </a:cubicBezTo>
                <a:cubicBezTo>
                  <a:pt x="4809312" y="68138"/>
                  <a:pt x="4809021" y="171896"/>
                  <a:pt x="4797894" y="276999"/>
                </a:cubicBezTo>
                <a:cubicBezTo>
                  <a:pt x="4568560" y="305212"/>
                  <a:pt x="4400800" y="244685"/>
                  <a:pt x="4064502" y="276999"/>
                </a:cubicBezTo>
                <a:cubicBezTo>
                  <a:pt x="3728204" y="309313"/>
                  <a:pt x="3643916" y="257203"/>
                  <a:pt x="3475046" y="276999"/>
                </a:cubicBezTo>
                <a:cubicBezTo>
                  <a:pt x="3306176" y="296795"/>
                  <a:pt x="3021870" y="248656"/>
                  <a:pt x="2789633" y="276999"/>
                </a:cubicBezTo>
                <a:cubicBezTo>
                  <a:pt x="2557396" y="305342"/>
                  <a:pt x="2436642" y="280620"/>
                  <a:pt x="2152198" y="276999"/>
                </a:cubicBezTo>
                <a:cubicBezTo>
                  <a:pt x="1867754" y="273378"/>
                  <a:pt x="1844255" y="259478"/>
                  <a:pt x="1610722" y="276999"/>
                </a:cubicBezTo>
                <a:cubicBezTo>
                  <a:pt x="1377189" y="294520"/>
                  <a:pt x="1067019" y="253055"/>
                  <a:pt x="877329" y="276999"/>
                </a:cubicBezTo>
                <a:cubicBezTo>
                  <a:pt x="687639" y="300943"/>
                  <a:pt x="223124" y="282466"/>
                  <a:pt x="0" y="276999"/>
                </a:cubicBezTo>
                <a:cubicBezTo>
                  <a:pt x="-3101" y="187124"/>
                  <a:pt x="3084" y="59936"/>
                  <a:pt x="0" y="0"/>
                </a:cubicBezTo>
                <a:close/>
              </a:path>
              <a:path w="4797894" h="276999" stroke="0" extrusionOk="0">
                <a:moveTo>
                  <a:pt x="0" y="0"/>
                </a:moveTo>
                <a:cubicBezTo>
                  <a:pt x="304419" y="14312"/>
                  <a:pt x="497978" y="4626"/>
                  <a:pt x="685413" y="0"/>
                </a:cubicBezTo>
                <a:cubicBezTo>
                  <a:pt x="872848" y="-4626"/>
                  <a:pt x="1055725" y="5188"/>
                  <a:pt x="1226890" y="0"/>
                </a:cubicBezTo>
                <a:cubicBezTo>
                  <a:pt x="1398055" y="-5188"/>
                  <a:pt x="1769250" y="9885"/>
                  <a:pt x="2008261" y="0"/>
                </a:cubicBezTo>
                <a:cubicBezTo>
                  <a:pt x="2247272" y="-9885"/>
                  <a:pt x="2431106" y="10250"/>
                  <a:pt x="2645696" y="0"/>
                </a:cubicBezTo>
                <a:cubicBezTo>
                  <a:pt x="2860287" y="-10250"/>
                  <a:pt x="2948254" y="17917"/>
                  <a:pt x="3187172" y="0"/>
                </a:cubicBezTo>
                <a:cubicBezTo>
                  <a:pt x="3426090" y="-17917"/>
                  <a:pt x="3671216" y="-6570"/>
                  <a:pt x="3920565" y="0"/>
                </a:cubicBezTo>
                <a:cubicBezTo>
                  <a:pt x="4169914" y="6570"/>
                  <a:pt x="4536683" y="450"/>
                  <a:pt x="4797894" y="0"/>
                </a:cubicBezTo>
                <a:cubicBezTo>
                  <a:pt x="4809240" y="105304"/>
                  <a:pt x="4801709" y="163813"/>
                  <a:pt x="4797894" y="276999"/>
                </a:cubicBezTo>
                <a:cubicBezTo>
                  <a:pt x="4580149" y="290856"/>
                  <a:pt x="4394885" y="263450"/>
                  <a:pt x="4208438" y="276999"/>
                </a:cubicBezTo>
                <a:cubicBezTo>
                  <a:pt x="4021991" y="290548"/>
                  <a:pt x="3835235" y="262825"/>
                  <a:pt x="3666962" y="276999"/>
                </a:cubicBezTo>
                <a:cubicBezTo>
                  <a:pt x="3498689" y="291173"/>
                  <a:pt x="3259152" y="280685"/>
                  <a:pt x="3125485" y="276999"/>
                </a:cubicBezTo>
                <a:cubicBezTo>
                  <a:pt x="2991818" y="273313"/>
                  <a:pt x="2724598" y="255296"/>
                  <a:pt x="2584009" y="276999"/>
                </a:cubicBezTo>
                <a:cubicBezTo>
                  <a:pt x="2443420" y="298702"/>
                  <a:pt x="2004659" y="304420"/>
                  <a:pt x="1850616" y="276999"/>
                </a:cubicBezTo>
                <a:cubicBezTo>
                  <a:pt x="1696573" y="249578"/>
                  <a:pt x="1435768" y="281754"/>
                  <a:pt x="1165203" y="276999"/>
                </a:cubicBezTo>
                <a:cubicBezTo>
                  <a:pt x="894638" y="272244"/>
                  <a:pt x="469095" y="256605"/>
                  <a:pt x="0" y="276999"/>
                </a:cubicBezTo>
                <a:cubicBezTo>
                  <a:pt x="448" y="184527"/>
                  <a:pt x="-13208" y="89765"/>
                  <a:pt x="0" y="0"/>
                </a:cubicBezTo>
                <a:close/>
              </a:path>
            </a:pathLst>
          </a:custGeom>
          <a:solidFill>
            <a:schemeClr val="accent4">
              <a:lumMod val="40000"/>
              <a:lumOff val="6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Beliefs about Land and Nature</a:t>
            </a:r>
          </a:p>
        </p:txBody>
      </p:sp>
      <p:sp>
        <p:nvSpPr>
          <p:cNvPr id="16" name="TextBox 15">
            <a:extLst>
              <a:ext uri="{FF2B5EF4-FFF2-40B4-BE49-F238E27FC236}">
                <a16:creationId xmlns:a16="http://schemas.microsoft.com/office/drawing/2014/main" id="{43ED9E25-4666-4F2C-9DCC-BC4FE31EF335}"/>
              </a:ext>
            </a:extLst>
          </p:cNvPr>
          <p:cNvSpPr txBox="1"/>
          <p:nvPr/>
        </p:nvSpPr>
        <p:spPr>
          <a:xfrm>
            <a:off x="82548" y="3990311"/>
            <a:ext cx="3725972" cy="2862322"/>
          </a:xfrm>
          <a:prstGeom prst="rect">
            <a:avLst/>
          </a:prstGeom>
          <a:noFill/>
          <a:ln w="12700">
            <a:noFill/>
          </a:ln>
        </p:spPr>
        <p:txBody>
          <a:bodyPr wrap="square" rtlCol="0">
            <a:spAutoFit/>
          </a:bodyPr>
          <a:lstStyle/>
          <a:p>
            <a:pPr marL="171450" indent="-171450">
              <a:buFont typeface="Wingdings" panose="05000000000000000000" pitchFamily="2" charset="2"/>
              <a:buChar char="q"/>
            </a:pPr>
            <a:r>
              <a:rPr lang="en-GB" sz="1000" dirty="0"/>
              <a:t>The </a:t>
            </a:r>
            <a:r>
              <a:rPr lang="en-GB" sz="1000" b="1" dirty="0"/>
              <a:t>tipi </a:t>
            </a:r>
            <a:r>
              <a:rPr lang="en-GB" sz="1000" dirty="0"/>
              <a:t>was the home of each Plains Indian family.  It was made from roughly 10-20 </a:t>
            </a:r>
            <a:r>
              <a:rPr lang="en-GB" sz="1000" b="1" dirty="0"/>
              <a:t>buffalo skins </a:t>
            </a:r>
            <a:r>
              <a:rPr lang="en-GB" sz="1000" dirty="0"/>
              <a:t>sewn together and supported by a wooden frame.  It was the responsibility of the women to make the tipi.  </a:t>
            </a:r>
          </a:p>
          <a:p>
            <a:pPr marL="171450" indent="-171450">
              <a:buFont typeface="Wingdings" panose="05000000000000000000" pitchFamily="2" charset="2"/>
              <a:buChar char="q"/>
            </a:pPr>
            <a:r>
              <a:rPr lang="en-GB" sz="1000" dirty="0"/>
              <a:t>It could be easily taken down and packed for transport when the Indian bands regularly moved.  </a:t>
            </a:r>
          </a:p>
          <a:p>
            <a:pPr marL="171450" indent="-171450">
              <a:buFont typeface="Wingdings" panose="05000000000000000000" pitchFamily="2" charset="2"/>
              <a:buChar char="q"/>
            </a:pPr>
            <a:r>
              <a:rPr lang="en-GB" sz="1000" dirty="0"/>
              <a:t>At the top of the tipi were two wooden flaps that could be moved to direct the </a:t>
            </a:r>
            <a:r>
              <a:rPr lang="en-GB" sz="1000" b="1" dirty="0"/>
              <a:t>wind</a:t>
            </a:r>
            <a:r>
              <a:rPr lang="en-GB" sz="1000" dirty="0"/>
              <a:t> so that the smoke from the fire inside could escape.  </a:t>
            </a:r>
          </a:p>
          <a:p>
            <a:pPr marL="171450" indent="-171450">
              <a:buFont typeface="Wingdings" panose="05000000000000000000" pitchFamily="2" charset="2"/>
              <a:buChar char="q"/>
            </a:pPr>
            <a:r>
              <a:rPr lang="en-GB" sz="1000" dirty="0"/>
              <a:t>The tipis were often </a:t>
            </a:r>
            <a:r>
              <a:rPr lang="en-GB" sz="1000" b="1" dirty="0"/>
              <a:t>decorated</a:t>
            </a:r>
            <a:r>
              <a:rPr lang="en-GB" sz="1000" dirty="0"/>
              <a:t> by the men with shapes and scenes recording their bravery in the hunt and battle.  Inside, the fire would always burn and the floor could be covered in furs in the colder months. </a:t>
            </a:r>
          </a:p>
          <a:p>
            <a:pPr marL="171450" indent="-171450">
              <a:buFont typeface="Wingdings" panose="05000000000000000000" pitchFamily="2" charset="2"/>
              <a:buChar char="q"/>
            </a:pPr>
            <a:r>
              <a:rPr lang="en-GB" sz="1000" dirty="0"/>
              <a:t>Within the family there were different roles.  Men were responsible for hunting, looking after the horses and protecting the band.  They were judges by their skills as hunters and warriors.  Women were responsible for the tipi, preparing food, making clothing and fetching water. </a:t>
            </a:r>
            <a:endParaRPr lang="en-GB" sz="1050" dirty="0"/>
          </a:p>
        </p:txBody>
      </p:sp>
      <p:pic>
        <p:nvPicPr>
          <p:cNvPr id="32" name="Picture 2" descr="Image result for arrow">
            <a:extLst>
              <a:ext uri="{FF2B5EF4-FFF2-40B4-BE49-F238E27FC236}">
                <a16:creationId xmlns:a16="http://schemas.microsoft.com/office/drawing/2014/main" id="{2C4D6C2F-F3BC-4EEC-8F17-C1CE9806E5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1666242">
            <a:off x="10056420" y="690135"/>
            <a:ext cx="717138" cy="360038"/>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Image result for arrow">
            <a:extLst>
              <a:ext uri="{FF2B5EF4-FFF2-40B4-BE49-F238E27FC236}">
                <a16:creationId xmlns:a16="http://schemas.microsoft.com/office/drawing/2014/main" id="{FC6E8959-BE51-47E3-B839-699C7EEE6E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279825">
            <a:off x="9246457" y="492444"/>
            <a:ext cx="717138" cy="360038"/>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66BE6D0E-D832-49BF-B93C-909FBFFC1075}"/>
              </a:ext>
            </a:extLst>
          </p:cNvPr>
          <p:cNvSpPr txBox="1"/>
          <p:nvPr/>
        </p:nvSpPr>
        <p:spPr>
          <a:xfrm>
            <a:off x="82547" y="1659867"/>
            <a:ext cx="3725973" cy="276999"/>
          </a:xfrm>
          <a:custGeom>
            <a:avLst/>
            <a:gdLst>
              <a:gd name="connsiteX0" fmla="*/ 0 w 3725973"/>
              <a:gd name="connsiteY0" fmla="*/ 0 h 276999"/>
              <a:gd name="connsiteX1" fmla="*/ 695515 w 3725973"/>
              <a:gd name="connsiteY1" fmla="*/ 0 h 276999"/>
              <a:gd name="connsiteX2" fmla="*/ 1204731 w 3725973"/>
              <a:gd name="connsiteY2" fmla="*/ 0 h 276999"/>
              <a:gd name="connsiteX3" fmla="*/ 1713948 w 3725973"/>
              <a:gd name="connsiteY3" fmla="*/ 0 h 276999"/>
              <a:gd name="connsiteX4" fmla="*/ 2297683 w 3725973"/>
              <a:gd name="connsiteY4" fmla="*/ 0 h 276999"/>
              <a:gd name="connsiteX5" fmla="*/ 2918679 w 3725973"/>
              <a:gd name="connsiteY5" fmla="*/ 0 h 276999"/>
              <a:gd name="connsiteX6" fmla="*/ 3725973 w 3725973"/>
              <a:gd name="connsiteY6" fmla="*/ 0 h 276999"/>
              <a:gd name="connsiteX7" fmla="*/ 3725973 w 3725973"/>
              <a:gd name="connsiteY7" fmla="*/ 276999 h 276999"/>
              <a:gd name="connsiteX8" fmla="*/ 3142237 w 3725973"/>
              <a:gd name="connsiteY8" fmla="*/ 276999 h 276999"/>
              <a:gd name="connsiteX9" fmla="*/ 2558501 w 3725973"/>
              <a:gd name="connsiteY9" fmla="*/ 276999 h 276999"/>
              <a:gd name="connsiteX10" fmla="*/ 1937506 w 3725973"/>
              <a:gd name="connsiteY10" fmla="*/ 276999 h 276999"/>
              <a:gd name="connsiteX11" fmla="*/ 1316510 w 3725973"/>
              <a:gd name="connsiteY11" fmla="*/ 276999 h 276999"/>
              <a:gd name="connsiteX12" fmla="*/ 770034 w 3725973"/>
              <a:gd name="connsiteY12" fmla="*/ 276999 h 276999"/>
              <a:gd name="connsiteX13" fmla="*/ 0 w 3725973"/>
              <a:gd name="connsiteY13" fmla="*/ 276999 h 276999"/>
              <a:gd name="connsiteX14" fmla="*/ 0 w 3725973"/>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5973" h="276999" fill="none" extrusionOk="0">
                <a:moveTo>
                  <a:pt x="0" y="0"/>
                </a:moveTo>
                <a:cubicBezTo>
                  <a:pt x="297149" y="-31701"/>
                  <a:pt x="389782" y="-16389"/>
                  <a:pt x="695515" y="0"/>
                </a:cubicBezTo>
                <a:cubicBezTo>
                  <a:pt x="1001248" y="16389"/>
                  <a:pt x="961232" y="-13017"/>
                  <a:pt x="1204731" y="0"/>
                </a:cubicBezTo>
                <a:cubicBezTo>
                  <a:pt x="1448230" y="13017"/>
                  <a:pt x="1526916" y="-24072"/>
                  <a:pt x="1713948" y="0"/>
                </a:cubicBezTo>
                <a:cubicBezTo>
                  <a:pt x="1900980" y="24072"/>
                  <a:pt x="2161976" y="-5459"/>
                  <a:pt x="2297683" y="0"/>
                </a:cubicBezTo>
                <a:cubicBezTo>
                  <a:pt x="2433390" y="5459"/>
                  <a:pt x="2707983" y="11191"/>
                  <a:pt x="2918679" y="0"/>
                </a:cubicBezTo>
                <a:cubicBezTo>
                  <a:pt x="3129375" y="-11191"/>
                  <a:pt x="3355286" y="34474"/>
                  <a:pt x="3725973" y="0"/>
                </a:cubicBezTo>
                <a:cubicBezTo>
                  <a:pt x="3726886" y="101906"/>
                  <a:pt x="3728017" y="162612"/>
                  <a:pt x="3725973" y="276999"/>
                </a:cubicBezTo>
                <a:cubicBezTo>
                  <a:pt x="3574546" y="253673"/>
                  <a:pt x="3275324" y="256266"/>
                  <a:pt x="3142237" y="276999"/>
                </a:cubicBezTo>
                <a:cubicBezTo>
                  <a:pt x="3009150" y="297732"/>
                  <a:pt x="2785786" y="276992"/>
                  <a:pt x="2558501" y="276999"/>
                </a:cubicBezTo>
                <a:cubicBezTo>
                  <a:pt x="2331216" y="277006"/>
                  <a:pt x="2175139" y="306997"/>
                  <a:pt x="1937506" y="276999"/>
                </a:cubicBezTo>
                <a:cubicBezTo>
                  <a:pt x="1699874" y="247001"/>
                  <a:pt x="1529444" y="263140"/>
                  <a:pt x="1316510" y="276999"/>
                </a:cubicBezTo>
                <a:cubicBezTo>
                  <a:pt x="1103576" y="290858"/>
                  <a:pt x="893470" y="299314"/>
                  <a:pt x="770034" y="276999"/>
                </a:cubicBezTo>
                <a:cubicBezTo>
                  <a:pt x="646598" y="254684"/>
                  <a:pt x="342479" y="305793"/>
                  <a:pt x="0" y="276999"/>
                </a:cubicBezTo>
                <a:cubicBezTo>
                  <a:pt x="-556" y="164715"/>
                  <a:pt x="-10567" y="91875"/>
                  <a:pt x="0" y="0"/>
                </a:cubicBezTo>
                <a:close/>
              </a:path>
              <a:path w="3725973" h="276999" stroke="0" extrusionOk="0">
                <a:moveTo>
                  <a:pt x="0" y="0"/>
                </a:moveTo>
                <a:cubicBezTo>
                  <a:pt x="216428" y="-28835"/>
                  <a:pt x="494113" y="-29090"/>
                  <a:pt x="620996" y="0"/>
                </a:cubicBezTo>
                <a:cubicBezTo>
                  <a:pt x="747879" y="29090"/>
                  <a:pt x="934221" y="-6527"/>
                  <a:pt x="1130212" y="0"/>
                </a:cubicBezTo>
                <a:cubicBezTo>
                  <a:pt x="1326203" y="6527"/>
                  <a:pt x="1480619" y="-10223"/>
                  <a:pt x="1825727" y="0"/>
                </a:cubicBezTo>
                <a:cubicBezTo>
                  <a:pt x="2170836" y="10223"/>
                  <a:pt x="2162402" y="10694"/>
                  <a:pt x="2409463" y="0"/>
                </a:cubicBezTo>
                <a:cubicBezTo>
                  <a:pt x="2656524" y="-10694"/>
                  <a:pt x="2721490" y="-2310"/>
                  <a:pt x="2918679" y="0"/>
                </a:cubicBezTo>
                <a:cubicBezTo>
                  <a:pt x="3115868" y="2310"/>
                  <a:pt x="3447851" y="8814"/>
                  <a:pt x="3725973" y="0"/>
                </a:cubicBezTo>
                <a:cubicBezTo>
                  <a:pt x="3734665" y="113776"/>
                  <a:pt x="3725727" y="181338"/>
                  <a:pt x="3725973" y="276999"/>
                </a:cubicBezTo>
                <a:cubicBezTo>
                  <a:pt x="3418037" y="294848"/>
                  <a:pt x="3296011" y="275124"/>
                  <a:pt x="3104978" y="276999"/>
                </a:cubicBezTo>
                <a:cubicBezTo>
                  <a:pt x="2913946" y="278874"/>
                  <a:pt x="2830293" y="266791"/>
                  <a:pt x="2558501" y="276999"/>
                </a:cubicBezTo>
                <a:cubicBezTo>
                  <a:pt x="2286709" y="287207"/>
                  <a:pt x="2229145" y="296753"/>
                  <a:pt x="2049285" y="276999"/>
                </a:cubicBezTo>
                <a:cubicBezTo>
                  <a:pt x="1869425" y="257245"/>
                  <a:pt x="1776075" y="301308"/>
                  <a:pt x="1540069" y="276999"/>
                </a:cubicBezTo>
                <a:cubicBezTo>
                  <a:pt x="1304063" y="252690"/>
                  <a:pt x="1200806" y="255209"/>
                  <a:pt x="1030853" y="276999"/>
                </a:cubicBezTo>
                <a:cubicBezTo>
                  <a:pt x="860900" y="298789"/>
                  <a:pt x="354317" y="327222"/>
                  <a:pt x="0" y="276999"/>
                </a:cubicBezTo>
                <a:cubicBezTo>
                  <a:pt x="-11498" y="188567"/>
                  <a:pt x="-8644" y="89202"/>
                  <a:pt x="0" y="0"/>
                </a:cubicBezTo>
                <a:close/>
              </a:path>
            </a:pathLst>
          </a:custGeom>
          <a:solidFill>
            <a:schemeClr val="accent4">
              <a:lumMod val="40000"/>
              <a:lumOff val="6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The Environment of the Great Plains</a:t>
            </a:r>
          </a:p>
        </p:txBody>
      </p:sp>
      <p:sp>
        <p:nvSpPr>
          <p:cNvPr id="36" name="TextBox 35">
            <a:extLst>
              <a:ext uri="{FF2B5EF4-FFF2-40B4-BE49-F238E27FC236}">
                <a16:creationId xmlns:a16="http://schemas.microsoft.com/office/drawing/2014/main" id="{6ABD7D4E-76F3-484B-80A5-E003D58C4C26}"/>
              </a:ext>
            </a:extLst>
          </p:cNvPr>
          <p:cNvSpPr txBox="1"/>
          <p:nvPr/>
        </p:nvSpPr>
        <p:spPr>
          <a:xfrm>
            <a:off x="9327532" y="1044370"/>
            <a:ext cx="1091480" cy="253916"/>
          </a:xfrm>
          <a:prstGeom prst="rect">
            <a:avLst/>
          </a:prstGeom>
          <a:noFill/>
          <a:ln w="19050">
            <a:noFill/>
          </a:ln>
        </p:spPr>
        <p:txBody>
          <a:bodyPr wrap="square" rtlCol="0">
            <a:spAutoFit/>
          </a:bodyPr>
          <a:lstStyle/>
          <a:p>
            <a:r>
              <a:rPr lang="en-GB" sz="1050" b="1" dirty="0"/>
              <a:t>The Great Plains</a:t>
            </a:r>
          </a:p>
        </p:txBody>
      </p:sp>
      <p:sp>
        <p:nvSpPr>
          <p:cNvPr id="37" name="TextBox 36">
            <a:extLst>
              <a:ext uri="{FF2B5EF4-FFF2-40B4-BE49-F238E27FC236}">
                <a16:creationId xmlns:a16="http://schemas.microsoft.com/office/drawing/2014/main" id="{4916F67C-396D-4A03-BF01-10802BE8F6A5}"/>
              </a:ext>
            </a:extLst>
          </p:cNvPr>
          <p:cNvSpPr txBox="1"/>
          <p:nvPr/>
        </p:nvSpPr>
        <p:spPr>
          <a:xfrm>
            <a:off x="75447" y="3713312"/>
            <a:ext cx="3733073" cy="276999"/>
          </a:xfrm>
          <a:custGeom>
            <a:avLst/>
            <a:gdLst>
              <a:gd name="connsiteX0" fmla="*/ 0 w 3733073"/>
              <a:gd name="connsiteY0" fmla="*/ 0 h 276999"/>
              <a:gd name="connsiteX1" fmla="*/ 696840 w 3733073"/>
              <a:gd name="connsiteY1" fmla="*/ 0 h 276999"/>
              <a:gd name="connsiteX2" fmla="*/ 1207027 w 3733073"/>
              <a:gd name="connsiteY2" fmla="*/ 0 h 276999"/>
              <a:gd name="connsiteX3" fmla="*/ 1717214 w 3733073"/>
              <a:gd name="connsiteY3" fmla="*/ 0 h 276999"/>
              <a:gd name="connsiteX4" fmla="*/ 2302062 w 3733073"/>
              <a:gd name="connsiteY4" fmla="*/ 0 h 276999"/>
              <a:gd name="connsiteX5" fmla="*/ 2924241 w 3733073"/>
              <a:gd name="connsiteY5" fmla="*/ 0 h 276999"/>
              <a:gd name="connsiteX6" fmla="*/ 3733073 w 3733073"/>
              <a:gd name="connsiteY6" fmla="*/ 0 h 276999"/>
              <a:gd name="connsiteX7" fmla="*/ 3733073 w 3733073"/>
              <a:gd name="connsiteY7" fmla="*/ 276999 h 276999"/>
              <a:gd name="connsiteX8" fmla="*/ 3148225 w 3733073"/>
              <a:gd name="connsiteY8" fmla="*/ 276999 h 276999"/>
              <a:gd name="connsiteX9" fmla="*/ 2563377 w 3733073"/>
              <a:gd name="connsiteY9" fmla="*/ 276999 h 276999"/>
              <a:gd name="connsiteX10" fmla="*/ 1941198 w 3733073"/>
              <a:gd name="connsiteY10" fmla="*/ 276999 h 276999"/>
              <a:gd name="connsiteX11" fmla="*/ 1319019 w 3733073"/>
              <a:gd name="connsiteY11" fmla="*/ 276999 h 276999"/>
              <a:gd name="connsiteX12" fmla="*/ 771502 w 3733073"/>
              <a:gd name="connsiteY12" fmla="*/ 276999 h 276999"/>
              <a:gd name="connsiteX13" fmla="*/ 0 w 3733073"/>
              <a:gd name="connsiteY13" fmla="*/ 276999 h 276999"/>
              <a:gd name="connsiteX14" fmla="*/ 0 w 3733073"/>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33073" h="276999" fill="none" extrusionOk="0">
                <a:moveTo>
                  <a:pt x="0" y="0"/>
                </a:moveTo>
                <a:cubicBezTo>
                  <a:pt x="195873" y="22119"/>
                  <a:pt x="501251" y="-11707"/>
                  <a:pt x="696840" y="0"/>
                </a:cubicBezTo>
                <a:cubicBezTo>
                  <a:pt x="892429" y="11707"/>
                  <a:pt x="954916" y="1926"/>
                  <a:pt x="1207027" y="0"/>
                </a:cubicBezTo>
                <a:cubicBezTo>
                  <a:pt x="1459138" y="-1926"/>
                  <a:pt x="1537640" y="16887"/>
                  <a:pt x="1717214" y="0"/>
                </a:cubicBezTo>
                <a:cubicBezTo>
                  <a:pt x="1896788" y="-16887"/>
                  <a:pt x="2038293" y="-18757"/>
                  <a:pt x="2302062" y="0"/>
                </a:cubicBezTo>
                <a:cubicBezTo>
                  <a:pt x="2565831" y="18757"/>
                  <a:pt x="2621518" y="2787"/>
                  <a:pt x="2924241" y="0"/>
                </a:cubicBezTo>
                <a:cubicBezTo>
                  <a:pt x="3226964" y="-2787"/>
                  <a:pt x="3502724" y="22318"/>
                  <a:pt x="3733073" y="0"/>
                </a:cubicBezTo>
                <a:cubicBezTo>
                  <a:pt x="3733986" y="101906"/>
                  <a:pt x="3735117" y="162612"/>
                  <a:pt x="3733073" y="276999"/>
                </a:cubicBezTo>
                <a:cubicBezTo>
                  <a:pt x="3441761" y="287101"/>
                  <a:pt x="3297614" y="297925"/>
                  <a:pt x="3148225" y="276999"/>
                </a:cubicBezTo>
                <a:cubicBezTo>
                  <a:pt x="2998836" y="256073"/>
                  <a:pt x="2755019" y="251570"/>
                  <a:pt x="2563377" y="276999"/>
                </a:cubicBezTo>
                <a:cubicBezTo>
                  <a:pt x="2371735" y="302428"/>
                  <a:pt x="2245559" y="267400"/>
                  <a:pt x="1941198" y="276999"/>
                </a:cubicBezTo>
                <a:cubicBezTo>
                  <a:pt x="1636837" y="286598"/>
                  <a:pt x="1612323" y="276222"/>
                  <a:pt x="1319019" y="276999"/>
                </a:cubicBezTo>
                <a:cubicBezTo>
                  <a:pt x="1025715" y="277776"/>
                  <a:pt x="1035697" y="291392"/>
                  <a:pt x="771502" y="276999"/>
                </a:cubicBezTo>
                <a:cubicBezTo>
                  <a:pt x="507307" y="262606"/>
                  <a:pt x="376567" y="304958"/>
                  <a:pt x="0" y="276999"/>
                </a:cubicBezTo>
                <a:cubicBezTo>
                  <a:pt x="-556" y="164715"/>
                  <a:pt x="-10567" y="91875"/>
                  <a:pt x="0" y="0"/>
                </a:cubicBezTo>
                <a:close/>
              </a:path>
              <a:path w="3733073" h="276999" stroke="0" extrusionOk="0">
                <a:moveTo>
                  <a:pt x="0" y="0"/>
                </a:moveTo>
                <a:cubicBezTo>
                  <a:pt x="159259" y="12242"/>
                  <a:pt x="379822" y="20449"/>
                  <a:pt x="622179" y="0"/>
                </a:cubicBezTo>
                <a:cubicBezTo>
                  <a:pt x="864536" y="-20449"/>
                  <a:pt x="906577" y="3376"/>
                  <a:pt x="1132365" y="0"/>
                </a:cubicBezTo>
                <a:cubicBezTo>
                  <a:pt x="1358153" y="-3376"/>
                  <a:pt x="1588870" y="-13102"/>
                  <a:pt x="1829206" y="0"/>
                </a:cubicBezTo>
                <a:cubicBezTo>
                  <a:pt x="2069542" y="13102"/>
                  <a:pt x="2277168" y="-11338"/>
                  <a:pt x="2414054" y="0"/>
                </a:cubicBezTo>
                <a:cubicBezTo>
                  <a:pt x="2550940" y="11338"/>
                  <a:pt x="2695515" y="8846"/>
                  <a:pt x="2924241" y="0"/>
                </a:cubicBezTo>
                <a:cubicBezTo>
                  <a:pt x="3152967" y="-8846"/>
                  <a:pt x="3380548" y="-8677"/>
                  <a:pt x="3733073" y="0"/>
                </a:cubicBezTo>
                <a:cubicBezTo>
                  <a:pt x="3741765" y="113776"/>
                  <a:pt x="3732827" y="181338"/>
                  <a:pt x="3733073" y="276999"/>
                </a:cubicBezTo>
                <a:cubicBezTo>
                  <a:pt x="3570561" y="252014"/>
                  <a:pt x="3329414" y="267525"/>
                  <a:pt x="3110894" y="276999"/>
                </a:cubicBezTo>
                <a:cubicBezTo>
                  <a:pt x="2892374" y="286473"/>
                  <a:pt x="2701982" y="301500"/>
                  <a:pt x="2563377" y="276999"/>
                </a:cubicBezTo>
                <a:cubicBezTo>
                  <a:pt x="2424772" y="252498"/>
                  <a:pt x="2293294" y="262222"/>
                  <a:pt x="2053190" y="276999"/>
                </a:cubicBezTo>
                <a:cubicBezTo>
                  <a:pt x="1813086" y="291776"/>
                  <a:pt x="1660050" y="296552"/>
                  <a:pt x="1543004" y="276999"/>
                </a:cubicBezTo>
                <a:cubicBezTo>
                  <a:pt x="1425958" y="257446"/>
                  <a:pt x="1242381" y="282618"/>
                  <a:pt x="1032817" y="276999"/>
                </a:cubicBezTo>
                <a:cubicBezTo>
                  <a:pt x="823253" y="271380"/>
                  <a:pt x="213288" y="314906"/>
                  <a:pt x="0" y="276999"/>
                </a:cubicBezTo>
                <a:cubicBezTo>
                  <a:pt x="-11498" y="188567"/>
                  <a:pt x="-8644" y="89202"/>
                  <a:pt x="0" y="0"/>
                </a:cubicBezTo>
                <a:close/>
              </a:path>
            </a:pathLst>
          </a:custGeom>
          <a:solidFill>
            <a:schemeClr val="accent4">
              <a:lumMod val="40000"/>
              <a:lumOff val="6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Plains Indian Home and Family Life</a:t>
            </a:r>
          </a:p>
        </p:txBody>
      </p:sp>
      <p:sp>
        <p:nvSpPr>
          <p:cNvPr id="38" name="TextBox 37">
            <a:extLst>
              <a:ext uri="{FF2B5EF4-FFF2-40B4-BE49-F238E27FC236}">
                <a16:creationId xmlns:a16="http://schemas.microsoft.com/office/drawing/2014/main" id="{D4BF82F7-1058-4423-8E8C-88BAABAD9748}"/>
              </a:ext>
            </a:extLst>
          </p:cNvPr>
          <p:cNvSpPr txBox="1"/>
          <p:nvPr/>
        </p:nvSpPr>
        <p:spPr>
          <a:xfrm>
            <a:off x="3870656" y="1659866"/>
            <a:ext cx="3360800" cy="276999"/>
          </a:xfrm>
          <a:custGeom>
            <a:avLst/>
            <a:gdLst>
              <a:gd name="connsiteX0" fmla="*/ 0 w 3360800"/>
              <a:gd name="connsiteY0" fmla="*/ 0 h 276999"/>
              <a:gd name="connsiteX1" fmla="*/ 638552 w 3360800"/>
              <a:gd name="connsiteY1" fmla="*/ 0 h 276999"/>
              <a:gd name="connsiteX2" fmla="*/ 1377928 w 3360800"/>
              <a:gd name="connsiteY2" fmla="*/ 0 h 276999"/>
              <a:gd name="connsiteX3" fmla="*/ 2050088 w 3360800"/>
              <a:gd name="connsiteY3" fmla="*/ 0 h 276999"/>
              <a:gd name="connsiteX4" fmla="*/ 2621424 w 3360800"/>
              <a:gd name="connsiteY4" fmla="*/ 0 h 276999"/>
              <a:gd name="connsiteX5" fmla="*/ 3360800 w 3360800"/>
              <a:gd name="connsiteY5" fmla="*/ 0 h 276999"/>
              <a:gd name="connsiteX6" fmla="*/ 3360800 w 3360800"/>
              <a:gd name="connsiteY6" fmla="*/ 276999 h 276999"/>
              <a:gd name="connsiteX7" fmla="*/ 2755856 w 3360800"/>
              <a:gd name="connsiteY7" fmla="*/ 276999 h 276999"/>
              <a:gd name="connsiteX8" fmla="*/ 2150912 w 3360800"/>
              <a:gd name="connsiteY8" fmla="*/ 276999 h 276999"/>
              <a:gd name="connsiteX9" fmla="*/ 1478752 w 3360800"/>
              <a:gd name="connsiteY9" fmla="*/ 276999 h 276999"/>
              <a:gd name="connsiteX10" fmla="*/ 907416 w 3360800"/>
              <a:gd name="connsiteY10" fmla="*/ 276999 h 276999"/>
              <a:gd name="connsiteX11" fmla="*/ 0 w 3360800"/>
              <a:gd name="connsiteY11" fmla="*/ 276999 h 276999"/>
              <a:gd name="connsiteX12" fmla="*/ 0 w 3360800"/>
              <a:gd name="connsiteY12"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60800" h="276999" fill="none" extrusionOk="0">
                <a:moveTo>
                  <a:pt x="0" y="0"/>
                </a:moveTo>
                <a:cubicBezTo>
                  <a:pt x="219839" y="2897"/>
                  <a:pt x="449317" y="-13801"/>
                  <a:pt x="638552" y="0"/>
                </a:cubicBezTo>
                <a:cubicBezTo>
                  <a:pt x="827787" y="13801"/>
                  <a:pt x="1072757" y="-30021"/>
                  <a:pt x="1377928" y="0"/>
                </a:cubicBezTo>
                <a:cubicBezTo>
                  <a:pt x="1683099" y="30021"/>
                  <a:pt x="1783271" y="24123"/>
                  <a:pt x="2050088" y="0"/>
                </a:cubicBezTo>
                <a:cubicBezTo>
                  <a:pt x="2316905" y="-24123"/>
                  <a:pt x="2337075" y="-11690"/>
                  <a:pt x="2621424" y="0"/>
                </a:cubicBezTo>
                <a:cubicBezTo>
                  <a:pt x="2905773" y="11690"/>
                  <a:pt x="3007396" y="10074"/>
                  <a:pt x="3360800" y="0"/>
                </a:cubicBezTo>
                <a:cubicBezTo>
                  <a:pt x="3348827" y="123527"/>
                  <a:pt x="3374440" y="199471"/>
                  <a:pt x="3360800" y="276999"/>
                </a:cubicBezTo>
                <a:cubicBezTo>
                  <a:pt x="3141360" y="286694"/>
                  <a:pt x="2927994" y="259030"/>
                  <a:pt x="2755856" y="276999"/>
                </a:cubicBezTo>
                <a:cubicBezTo>
                  <a:pt x="2583718" y="294968"/>
                  <a:pt x="2326705" y="278892"/>
                  <a:pt x="2150912" y="276999"/>
                </a:cubicBezTo>
                <a:cubicBezTo>
                  <a:pt x="1975119" y="275106"/>
                  <a:pt x="1663146" y="265829"/>
                  <a:pt x="1478752" y="276999"/>
                </a:cubicBezTo>
                <a:cubicBezTo>
                  <a:pt x="1294358" y="288169"/>
                  <a:pt x="1179999" y="286068"/>
                  <a:pt x="907416" y="276999"/>
                </a:cubicBezTo>
                <a:cubicBezTo>
                  <a:pt x="634833" y="267930"/>
                  <a:pt x="322555" y="234242"/>
                  <a:pt x="0" y="276999"/>
                </a:cubicBezTo>
                <a:cubicBezTo>
                  <a:pt x="3325" y="213018"/>
                  <a:pt x="5480" y="101959"/>
                  <a:pt x="0" y="0"/>
                </a:cubicBezTo>
                <a:close/>
              </a:path>
              <a:path w="3360800" h="276999" stroke="0" extrusionOk="0">
                <a:moveTo>
                  <a:pt x="0" y="0"/>
                </a:moveTo>
                <a:cubicBezTo>
                  <a:pt x="277298" y="24546"/>
                  <a:pt x="518217" y="-28873"/>
                  <a:pt x="672160" y="0"/>
                </a:cubicBezTo>
                <a:cubicBezTo>
                  <a:pt x="826103" y="28873"/>
                  <a:pt x="973303" y="11560"/>
                  <a:pt x="1243496" y="0"/>
                </a:cubicBezTo>
                <a:cubicBezTo>
                  <a:pt x="1513689" y="-11560"/>
                  <a:pt x="1698658" y="-6479"/>
                  <a:pt x="1982872" y="0"/>
                </a:cubicBezTo>
                <a:cubicBezTo>
                  <a:pt x="2267086" y="6479"/>
                  <a:pt x="2313710" y="-15011"/>
                  <a:pt x="2621424" y="0"/>
                </a:cubicBezTo>
                <a:cubicBezTo>
                  <a:pt x="2929138" y="15011"/>
                  <a:pt x="3180541" y="26882"/>
                  <a:pt x="3360800" y="0"/>
                </a:cubicBezTo>
                <a:cubicBezTo>
                  <a:pt x="3348372" y="107734"/>
                  <a:pt x="3348189" y="182828"/>
                  <a:pt x="3360800" y="276999"/>
                </a:cubicBezTo>
                <a:cubicBezTo>
                  <a:pt x="3014061" y="280175"/>
                  <a:pt x="2947685" y="276740"/>
                  <a:pt x="2621424" y="276999"/>
                </a:cubicBezTo>
                <a:cubicBezTo>
                  <a:pt x="2295163" y="277258"/>
                  <a:pt x="2296560" y="248794"/>
                  <a:pt x="2016480" y="276999"/>
                </a:cubicBezTo>
                <a:cubicBezTo>
                  <a:pt x="1736400" y="305204"/>
                  <a:pt x="1643604" y="253766"/>
                  <a:pt x="1411536" y="276999"/>
                </a:cubicBezTo>
                <a:cubicBezTo>
                  <a:pt x="1179468" y="300232"/>
                  <a:pt x="975889" y="264242"/>
                  <a:pt x="840200" y="276999"/>
                </a:cubicBezTo>
                <a:cubicBezTo>
                  <a:pt x="704511" y="289756"/>
                  <a:pt x="311828" y="237676"/>
                  <a:pt x="0" y="276999"/>
                </a:cubicBezTo>
                <a:cubicBezTo>
                  <a:pt x="11727" y="147575"/>
                  <a:pt x="12104" y="123861"/>
                  <a:pt x="0" y="0"/>
                </a:cubicBezTo>
                <a:close/>
              </a:path>
            </a:pathLst>
          </a:custGeom>
          <a:solidFill>
            <a:schemeClr val="accent4">
              <a:lumMod val="40000"/>
              <a:lumOff val="6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Organisation and Roles in each Tribe</a:t>
            </a:r>
          </a:p>
        </p:txBody>
      </p:sp>
      <p:sp>
        <p:nvSpPr>
          <p:cNvPr id="39" name="TextBox 38">
            <a:extLst>
              <a:ext uri="{FF2B5EF4-FFF2-40B4-BE49-F238E27FC236}">
                <a16:creationId xmlns:a16="http://schemas.microsoft.com/office/drawing/2014/main" id="{05D469D6-0696-4B87-A0B4-07320E65B596}"/>
              </a:ext>
            </a:extLst>
          </p:cNvPr>
          <p:cNvSpPr txBox="1"/>
          <p:nvPr/>
        </p:nvSpPr>
        <p:spPr>
          <a:xfrm>
            <a:off x="7340373" y="4616578"/>
            <a:ext cx="4797894" cy="276999"/>
          </a:xfrm>
          <a:custGeom>
            <a:avLst/>
            <a:gdLst>
              <a:gd name="connsiteX0" fmla="*/ 0 w 4797894"/>
              <a:gd name="connsiteY0" fmla="*/ 0 h 276999"/>
              <a:gd name="connsiteX1" fmla="*/ 637434 w 4797894"/>
              <a:gd name="connsiteY1" fmla="*/ 0 h 276999"/>
              <a:gd name="connsiteX2" fmla="*/ 1274869 w 4797894"/>
              <a:gd name="connsiteY2" fmla="*/ 0 h 276999"/>
              <a:gd name="connsiteX3" fmla="*/ 1960282 w 4797894"/>
              <a:gd name="connsiteY3" fmla="*/ 0 h 276999"/>
              <a:gd name="connsiteX4" fmla="*/ 2501759 w 4797894"/>
              <a:gd name="connsiteY4" fmla="*/ 0 h 276999"/>
              <a:gd name="connsiteX5" fmla="*/ 3091215 w 4797894"/>
              <a:gd name="connsiteY5" fmla="*/ 0 h 276999"/>
              <a:gd name="connsiteX6" fmla="*/ 3680670 w 4797894"/>
              <a:gd name="connsiteY6" fmla="*/ 0 h 276999"/>
              <a:gd name="connsiteX7" fmla="*/ 4797894 w 4797894"/>
              <a:gd name="connsiteY7" fmla="*/ 0 h 276999"/>
              <a:gd name="connsiteX8" fmla="*/ 4797894 w 4797894"/>
              <a:gd name="connsiteY8" fmla="*/ 276999 h 276999"/>
              <a:gd name="connsiteX9" fmla="*/ 4064502 w 4797894"/>
              <a:gd name="connsiteY9" fmla="*/ 276999 h 276999"/>
              <a:gd name="connsiteX10" fmla="*/ 3475046 w 4797894"/>
              <a:gd name="connsiteY10" fmla="*/ 276999 h 276999"/>
              <a:gd name="connsiteX11" fmla="*/ 2789633 w 4797894"/>
              <a:gd name="connsiteY11" fmla="*/ 276999 h 276999"/>
              <a:gd name="connsiteX12" fmla="*/ 2152198 w 4797894"/>
              <a:gd name="connsiteY12" fmla="*/ 276999 h 276999"/>
              <a:gd name="connsiteX13" fmla="*/ 1610722 w 4797894"/>
              <a:gd name="connsiteY13" fmla="*/ 276999 h 276999"/>
              <a:gd name="connsiteX14" fmla="*/ 877329 w 4797894"/>
              <a:gd name="connsiteY14" fmla="*/ 276999 h 276999"/>
              <a:gd name="connsiteX15" fmla="*/ 0 w 4797894"/>
              <a:gd name="connsiteY15" fmla="*/ 276999 h 276999"/>
              <a:gd name="connsiteX16" fmla="*/ 0 w 4797894"/>
              <a:gd name="connsiteY16"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97894" h="276999" fill="none" extrusionOk="0">
                <a:moveTo>
                  <a:pt x="0" y="0"/>
                </a:moveTo>
                <a:cubicBezTo>
                  <a:pt x="219771" y="27415"/>
                  <a:pt x="421890" y="2576"/>
                  <a:pt x="637434" y="0"/>
                </a:cubicBezTo>
                <a:cubicBezTo>
                  <a:pt x="852978" y="-2576"/>
                  <a:pt x="971854" y="-30409"/>
                  <a:pt x="1274869" y="0"/>
                </a:cubicBezTo>
                <a:cubicBezTo>
                  <a:pt x="1577884" y="30409"/>
                  <a:pt x="1820124" y="-15882"/>
                  <a:pt x="1960282" y="0"/>
                </a:cubicBezTo>
                <a:cubicBezTo>
                  <a:pt x="2100440" y="15882"/>
                  <a:pt x="2308173" y="-17835"/>
                  <a:pt x="2501759" y="0"/>
                </a:cubicBezTo>
                <a:cubicBezTo>
                  <a:pt x="2695345" y="17835"/>
                  <a:pt x="2936631" y="-16847"/>
                  <a:pt x="3091215" y="0"/>
                </a:cubicBezTo>
                <a:cubicBezTo>
                  <a:pt x="3245799" y="16847"/>
                  <a:pt x="3498518" y="-17996"/>
                  <a:pt x="3680670" y="0"/>
                </a:cubicBezTo>
                <a:cubicBezTo>
                  <a:pt x="3862823" y="17996"/>
                  <a:pt x="4448375" y="-20357"/>
                  <a:pt x="4797894" y="0"/>
                </a:cubicBezTo>
                <a:cubicBezTo>
                  <a:pt x="4809312" y="68138"/>
                  <a:pt x="4809021" y="171896"/>
                  <a:pt x="4797894" y="276999"/>
                </a:cubicBezTo>
                <a:cubicBezTo>
                  <a:pt x="4568560" y="305212"/>
                  <a:pt x="4400800" y="244685"/>
                  <a:pt x="4064502" y="276999"/>
                </a:cubicBezTo>
                <a:cubicBezTo>
                  <a:pt x="3728204" y="309313"/>
                  <a:pt x="3643916" y="257203"/>
                  <a:pt x="3475046" y="276999"/>
                </a:cubicBezTo>
                <a:cubicBezTo>
                  <a:pt x="3306176" y="296795"/>
                  <a:pt x="3021870" y="248656"/>
                  <a:pt x="2789633" y="276999"/>
                </a:cubicBezTo>
                <a:cubicBezTo>
                  <a:pt x="2557396" y="305342"/>
                  <a:pt x="2436642" y="280620"/>
                  <a:pt x="2152198" y="276999"/>
                </a:cubicBezTo>
                <a:cubicBezTo>
                  <a:pt x="1867754" y="273378"/>
                  <a:pt x="1844255" y="259478"/>
                  <a:pt x="1610722" y="276999"/>
                </a:cubicBezTo>
                <a:cubicBezTo>
                  <a:pt x="1377189" y="294520"/>
                  <a:pt x="1067019" y="253055"/>
                  <a:pt x="877329" y="276999"/>
                </a:cubicBezTo>
                <a:cubicBezTo>
                  <a:pt x="687639" y="300943"/>
                  <a:pt x="223124" y="282466"/>
                  <a:pt x="0" y="276999"/>
                </a:cubicBezTo>
                <a:cubicBezTo>
                  <a:pt x="-3101" y="187124"/>
                  <a:pt x="3084" y="59936"/>
                  <a:pt x="0" y="0"/>
                </a:cubicBezTo>
                <a:close/>
              </a:path>
              <a:path w="4797894" h="276999" stroke="0" extrusionOk="0">
                <a:moveTo>
                  <a:pt x="0" y="0"/>
                </a:moveTo>
                <a:cubicBezTo>
                  <a:pt x="304419" y="14312"/>
                  <a:pt x="497978" y="4626"/>
                  <a:pt x="685413" y="0"/>
                </a:cubicBezTo>
                <a:cubicBezTo>
                  <a:pt x="872848" y="-4626"/>
                  <a:pt x="1055725" y="5188"/>
                  <a:pt x="1226890" y="0"/>
                </a:cubicBezTo>
                <a:cubicBezTo>
                  <a:pt x="1398055" y="-5188"/>
                  <a:pt x="1769250" y="9885"/>
                  <a:pt x="2008261" y="0"/>
                </a:cubicBezTo>
                <a:cubicBezTo>
                  <a:pt x="2247272" y="-9885"/>
                  <a:pt x="2431106" y="10250"/>
                  <a:pt x="2645696" y="0"/>
                </a:cubicBezTo>
                <a:cubicBezTo>
                  <a:pt x="2860287" y="-10250"/>
                  <a:pt x="2948254" y="17917"/>
                  <a:pt x="3187172" y="0"/>
                </a:cubicBezTo>
                <a:cubicBezTo>
                  <a:pt x="3426090" y="-17917"/>
                  <a:pt x="3671216" y="-6570"/>
                  <a:pt x="3920565" y="0"/>
                </a:cubicBezTo>
                <a:cubicBezTo>
                  <a:pt x="4169914" y="6570"/>
                  <a:pt x="4536683" y="450"/>
                  <a:pt x="4797894" y="0"/>
                </a:cubicBezTo>
                <a:cubicBezTo>
                  <a:pt x="4809240" y="105304"/>
                  <a:pt x="4801709" y="163813"/>
                  <a:pt x="4797894" y="276999"/>
                </a:cubicBezTo>
                <a:cubicBezTo>
                  <a:pt x="4580149" y="290856"/>
                  <a:pt x="4394885" y="263450"/>
                  <a:pt x="4208438" y="276999"/>
                </a:cubicBezTo>
                <a:cubicBezTo>
                  <a:pt x="4021991" y="290548"/>
                  <a:pt x="3835235" y="262825"/>
                  <a:pt x="3666962" y="276999"/>
                </a:cubicBezTo>
                <a:cubicBezTo>
                  <a:pt x="3498689" y="291173"/>
                  <a:pt x="3259152" y="280685"/>
                  <a:pt x="3125485" y="276999"/>
                </a:cubicBezTo>
                <a:cubicBezTo>
                  <a:pt x="2991818" y="273313"/>
                  <a:pt x="2724598" y="255296"/>
                  <a:pt x="2584009" y="276999"/>
                </a:cubicBezTo>
                <a:cubicBezTo>
                  <a:pt x="2443420" y="298702"/>
                  <a:pt x="2004659" y="304420"/>
                  <a:pt x="1850616" y="276999"/>
                </a:cubicBezTo>
                <a:cubicBezTo>
                  <a:pt x="1696573" y="249578"/>
                  <a:pt x="1435768" y="281754"/>
                  <a:pt x="1165203" y="276999"/>
                </a:cubicBezTo>
                <a:cubicBezTo>
                  <a:pt x="894638" y="272244"/>
                  <a:pt x="469095" y="256605"/>
                  <a:pt x="0" y="276999"/>
                </a:cubicBezTo>
                <a:cubicBezTo>
                  <a:pt x="448" y="184527"/>
                  <a:pt x="-13208" y="89765"/>
                  <a:pt x="0" y="0"/>
                </a:cubicBezTo>
                <a:close/>
              </a:path>
            </a:pathLst>
          </a:custGeom>
          <a:solidFill>
            <a:schemeClr val="accent4">
              <a:lumMod val="40000"/>
              <a:lumOff val="6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Attitudes to War</a:t>
            </a:r>
          </a:p>
        </p:txBody>
      </p:sp>
    </p:spTree>
    <p:extLst>
      <p:ext uri="{BB962C8B-B14F-4D97-AF65-F5344CB8AC3E}">
        <p14:creationId xmlns:p14="http://schemas.microsoft.com/office/powerpoint/2010/main" val="2595010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7234" y="43934"/>
            <a:ext cx="7086791" cy="369332"/>
          </a:xfrm>
          <a:prstGeom prst="rect">
            <a:avLst/>
          </a:prstGeom>
          <a:solidFill>
            <a:schemeClr val="accent4">
              <a:lumMod val="40000"/>
              <a:lumOff val="60000"/>
            </a:schemeClr>
          </a:solidFill>
        </p:spPr>
        <p:txBody>
          <a:bodyPr wrap="square" rtlCol="0">
            <a:spAutoFit/>
          </a:bodyPr>
          <a:lstStyle/>
          <a:p>
            <a:r>
              <a:rPr lang="en-GB" b="1" dirty="0">
                <a:latin typeface="Berlin Sans FB Demi" panose="020E0802020502020306" pitchFamily="34" charset="0"/>
              </a:rPr>
              <a:t>LESSON 2: </a:t>
            </a:r>
            <a:r>
              <a:rPr lang="en-GB" dirty="0">
                <a:latin typeface="Berlin Sans FB" panose="020E0602020502020306" pitchFamily="34" charset="0"/>
              </a:rPr>
              <a:t>The importance of the Buffalo and Horse to the Plains Indians </a:t>
            </a: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7141029" y="3695596"/>
            <a:ext cx="4978420" cy="3162404"/>
          </a:xfrm>
          <a:prstGeom prst="rect">
            <a:avLst/>
          </a:prstGeom>
          <a:solidFill>
            <a:schemeClr val="bg1"/>
          </a:solidFill>
          <a:ln w="12700">
            <a:noFill/>
          </a:ln>
        </p:spPr>
        <p:txBody>
          <a:bodyPr wrap="square" rtlCol="0">
            <a:spAutoFit/>
          </a:bodyPr>
          <a:lstStyle/>
          <a:p>
            <a:pPr marL="180975" lvl="0" indent="-180975">
              <a:buFont typeface="Wingdings" panose="05000000000000000000" pitchFamily="2" charset="2"/>
              <a:buChar char="q"/>
            </a:pPr>
            <a:r>
              <a:rPr lang="en-GB" sz="1050" dirty="0"/>
              <a:t>Originally there were no horses in America but Spanish invaders brought them over during the time of Elizabeth I.  Some of these horses were then captured by the Indians.  From then on, tribes bred and traded horses with each other. </a:t>
            </a:r>
          </a:p>
          <a:p>
            <a:pPr marL="180975" lvl="0" indent="-180975">
              <a:buFont typeface="Wingdings" panose="05000000000000000000" pitchFamily="2" charset="2"/>
              <a:buChar char="q"/>
            </a:pPr>
            <a:r>
              <a:rPr lang="en-GB" sz="1050" dirty="0"/>
              <a:t>Horses allowed the tribes such as the Sioux and the Cheyenne to move around the Great Plains to live and hunt buffalo far more easily. They had the speed and ability to ride long, harsh distances which allowed the Plains Indians to hunt for a long time.</a:t>
            </a:r>
          </a:p>
          <a:p>
            <a:pPr marL="180975" lvl="0" indent="-180975">
              <a:buFont typeface="Wingdings" panose="05000000000000000000" pitchFamily="2" charset="2"/>
              <a:buChar char="q"/>
            </a:pPr>
            <a:r>
              <a:rPr lang="en-GB" sz="1050" dirty="0"/>
              <a:t>Having horses for transport allowed the Plains Indians to give up staying on one location in order to become </a:t>
            </a:r>
            <a:r>
              <a:rPr lang="en-GB" sz="1050" b="1" dirty="0"/>
              <a:t>nomadic hunter-gatherers </a:t>
            </a:r>
            <a:r>
              <a:rPr lang="en-GB" sz="1050" dirty="0"/>
              <a:t>who would travel to follow the migration of the herds of buffalo they relied on.</a:t>
            </a:r>
          </a:p>
          <a:p>
            <a:pPr marL="180975" lvl="0" indent="-180975">
              <a:buFont typeface="Wingdings" panose="05000000000000000000" pitchFamily="2" charset="2"/>
              <a:buChar char="q"/>
            </a:pPr>
            <a:r>
              <a:rPr lang="en-GB" sz="1050" dirty="0"/>
              <a:t>As well as hunting the horse was used as a means of transport for the tipis and equipment the Indians needed to take with them.</a:t>
            </a:r>
          </a:p>
          <a:p>
            <a:pPr marL="180975" lvl="0" indent="-180975">
              <a:buFont typeface="Wingdings" panose="05000000000000000000" pitchFamily="2" charset="2"/>
              <a:buChar char="q"/>
            </a:pPr>
            <a:r>
              <a:rPr lang="en-GB" sz="1050" dirty="0"/>
              <a:t>Horse also changed the way the Plains Indians fought.  Warrior Indians could raid over a much longer distance and it also gave a new reason for the tribes to fight each other – to steal horses.  It also changed the way that individual warrior Indians fought as horsemanship skills became an important part of how powerful or brave a tribe was.  The more horses a tribe had, the more status it gave them in Plains Indian society.  Indians also counted their wealth by how many horses they owned. For example, the Comanche Tribe had 8,000 horses to only 3,000 people which gave them a great status.</a:t>
            </a:r>
          </a:p>
        </p:txBody>
      </p:sp>
      <p:sp>
        <p:nvSpPr>
          <p:cNvPr id="9" name="TextBox 8"/>
          <p:cNvSpPr txBox="1"/>
          <p:nvPr/>
        </p:nvSpPr>
        <p:spPr>
          <a:xfrm>
            <a:off x="87086" y="793319"/>
            <a:ext cx="6972173" cy="3485570"/>
          </a:xfrm>
          <a:prstGeom prst="rect">
            <a:avLst/>
          </a:prstGeom>
          <a:noFill/>
          <a:ln w="12700">
            <a:solidFill>
              <a:schemeClr val="tx1"/>
            </a:solidFill>
          </a:ln>
        </p:spPr>
        <p:txBody>
          <a:bodyPr wrap="square" rtlCol="0">
            <a:spAutoFit/>
          </a:bodyPr>
          <a:lstStyle/>
          <a:p>
            <a:pPr marL="171450" lvl="0" indent="-171450">
              <a:buFont typeface="Wingdings" panose="05000000000000000000" pitchFamily="2" charset="2"/>
              <a:buChar char="q"/>
            </a:pPr>
            <a:r>
              <a:rPr lang="en-GB" sz="1050" dirty="0"/>
              <a:t>The buffalo were central to the </a:t>
            </a:r>
            <a:r>
              <a:rPr lang="en-GB" sz="1050" b="1" dirty="0"/>
              <a:t>survival</a:t>
            </a:r>
            <a:r>
              <a:rPr lang="en-GB" sz="1050" dirty="0"/>
              <a:t> of the Plains Indians and they were seen as a sacred animal. The whole existence of the Plains Indians depended on the animal, to the extent that the Plains Indians had a </a:t>
            </a:r>
            <a:r>
              <a:rPr lang="en-GB" sz="1050" b="1" dirty="0"/>
              <a:t>nomadic lifestyle.  </a:t>
            </a:r>
            <a:r>
              <a:rPr lang="en-GB" sz="1050" dirty="0"/>
              <a:t>Being nomadic meant that they moved around rather than settling in one place.  This was so they could follow the </a:t>
            </a:r>
            <a:r>
              <a:rPr lang="en-GB" sz="1050" b="1" dirty="0"/>
              <a:t>natural migration </a:t>
            </a:r>
            <a:r>
              <a:rPr lang="en-GB" sz="1050" dirty="0"/>
              <a:t>of the buffalo across the Great Plains. In the winter months, Plains Indians might stay in more protected wooden </a:t>
            </a:r>
            <a:r>
              <a:rPr lang="en-GB" sz="1050" b="1" dirty="0"/>
              <a:t>lodges</a:t>
            </a:r>
            <a:r>
              <a:rPr lang="en-GB" sz="1050" dirty="0"/>
              <a:t> but apart from this they were on the move all the time.</a:t>
            </a:r>
          </a:p>
          <a:p>
            <a:pPr marL="171450" indent="-171450">
              <a:buFont typeface="Wingdings" panose="05000000000000000000" pitchFamily="2" charset="2"/>
              <a:buChar char="q"/>
            </a:pPr>
            <a:r>
              <a:rPr lang="en-GB" sz="1050" dirty="0"/>
              <a:t>Before setting out to hunt, the Plains Indians would hold a ceremonial </a:t>
            </a:r>
            <a:r>
              <a:rPr lang="en-GB" sz="1050" b="1" dirty="0"/>
              <a:t>Buffalo Dance </a:t>
            </a:r>
            <a:r>
              <a:rPr lang="en-GB" sz="1050" dirty="0"/>
              <a:t>which could last for several days.  The reason for this was to call upon the </a:t>
            </a:r>
            <a:r>
              <a:rPr lang="en-GB" sz="1050" b="1" dirty="0"/>
              <a:t>spirit world </a:t>
            </a:r>
            <a:r>
              <a:rPr lang="en-GB" sz="1050" dirty="0"/>
              <a:t>for good luck in their hunting and to call the buffalo closer to them.  </a:t>
            </a:r>
          </a:p>
          <a:p>
            <a:pPr marL="171450" indent="-171450">
              <a:buFont typeface="Wingdings" panose="05000000000000000000" pitchFamily="2" charset="2"/>
              <a:buChar char="q"/>
            </a:pPr>
            <a:r>
              <a:rPr lang="en-GB" sz="1050" dirty="0"/>
              <a:t>With </a:t>
            </a:r>
            <a:r>
              <a:rPr lang="en-GB" sz="1050" b="1" dirty="0"/>
              <a:t>horses</a:t>
            </a:r>
            <a:r>
              <a:rPr lang="en-GB" sz="1050" dirty="0"/>
              <a:t>, the Plains Indians would be able to hunt effectively with </a:t>
            </a:r>
            <a:r>
              <a:rPr lang="en-GB" sz="1050" b="1" dirty="0"/>
              <a:t>bows and arrows </a:t>
            </a:r>
            <a:r>
              <a:rPr lang="en-GB" sz="1050" dirty="0"/>
              <a:t>as well as </a:t>
            </a:r>
            <a:r>
              <a:rPr lang="en-GB" sz="1050" b="1" dirty="0"/>
              <a:t>spears</a:t>
            </a:r>
            <a:r>
              <a:rPr lang="en-GB" sz="1050" dirty="0"/>
              <a:t>. Each warrior would mark his arrow so that he could identify the buffalo he had killed.  Warriors gained honour and pride from their hunting and archery skills. In order to get close enough to kill a buffalo, the hunter had to put himself and his horse in great danger.</a:t>
            </a:r>
          </a:p>
          <a:p>
            <a:pPr marL="171450" indent="-171450">
              <a:buFont typeface="Wingdings" panose="05000000000000000000" pitchFamily="2" charset="2"/>
              <a:buChar char="q"/>
            </a:pPr>
            <a:r>
              <a:rPr lang="en-GB" sz="1050" b="1" dirty="0"/>
              <a:t>Bands </a:t>
            </a:r>
            <a:r>
              <a:rPr lang="en-GB" sz="1050" dirty="0"/>
              <a:t>would also sometimes join together for some hunts if a herd of buffalo was big enough.  The buffalo hunts were very well organised and the warriors would make sure that not too many buffalo were killed for what each tribe needed. This was seen as part of the respect they would show for animal. </a:t>
            </a:r>
            <a:r>
              <a:rPr lang="en-GB" sz="1050" b="1" dirty="0"/>
              <a:t>Two or three </a:t>
            </a:r>
            <a:r>
              <a:rPr lang="en-GB" sz="1050" dirty="0"/>
              <a:t>successful buffalo hunts a year were all that was needed to feed, clothe and shelter each band.  </a:t>
            </a:r>
          </a:p>
          <a:p>
            <a:pPr marL="171450" indent="-171450">
              <a:buFont typeface="Wingdings" panose="05000000000000000000" pitchFamily="2" charset="2"/>
              <a:buChar char="q"/>
            </a:pPr>
            <a:r>
              <a:rPr lang="en-GB" sz="1050" dirty="0"/>
              <a:t>After the hunt, the buffalo was </a:t>
            </a:r>
            <a:r>
              <a:rPr lang="en-GB" sz="1050" b="1" dirty="0"/>
              <a:t>butchered</a:t>
            </a:r>
            <a:r>
              <a:rPr lang="en-GB" sz="1050" dirty="0"/>
              <a:t> by the women and children.  Some parts such as the </a:t>
            </a:r>
            <a:r>
              <a:rPr lang="en-GB" sz="1050" b="1" dirty="0"/>
              <a:t>heart</a:t>
            </a:r>
            <a:r>
              <a:rPr lang="en-GB" sz="1050" dirty="0"/>
              <a:t> were given as an </a:t>
            </a:r>
            <a:r>
              <a:rPr lang="en-GB" sz="1050" b="1" dirty="0"/>
              <a:t>offering</a:t>
            </a:r>
            <a:r>
              <a:rPr lang="en-GB" sz="1050" dirty="0"/>
              <a:t> back to the spirit world as a thank you and a show of respect for the animal. Some of the body parts such as the liver and kidneys were eaten raw as </a:t>
            </a:r>
            <a:r>
              <a:rPr lang="en-GB" sz="1050" b="1" dirty="0"/>
              <a:t>delicacies</a:t>
            </a:r>
            <a:r>
              <a:rPr lang="en-GB" sz="1050" dirty="0"/>
              <a:t>.  Other parts were cooked and the rest was cut into strips to be smoked or dried in the sun.  This dried meat called </a:t>
            </a:r>
            <a:r>
              <a:rPr lang="en-GB" sz="1050" b="1" dirty="0"/>
              <a:t>jerky</a:t>
            </a:r>
            <a:r>
              <a:rPr lang="en-GB" sz="1050" dirty="0"/>
              <a:t> would keep for a very long time.  The hides were worked by the women and used to make tipi covers and clothes. Every other part of the buffalo would be used to make something.  This was also a way of showing respect to the animal by not wasting any part of its body.</a:t>
            </a:r>
          </a:p>
        </p:txBody>
      </p:sp>
      <p:sp>
        <p:nvSpPr>
          <p:cNvPr id="15" name="TextBox 14"/>
          <p:cNvSpPr txBox="1"/>
          <p:nvPr/>
        </p:nvSpPr>
        <p:spPr>
          <a:xfrm>
            <a:off x="3553097" y="4599988"/>
            <a:ext cx="3506162" cy="2192908"/>
          </a:xfrm>
          <a:prstGeom prst="rect">
            <a:avLst/>
          </a:prstGeom>
          <a:noFill/>
          <a:ln w="12700">
            <a:solidFill>
              <a:schemeClr val="tx1"/>
            </a:solidFill>
          </a:ln>
        </p:spPr>
        <p:txBody>
          <a:bodyPr wrap="square" rtlCol="0">
            <a:spAutoFit/>
          </a:bodyPr>
          <a:lstStyle/>
          <a:p>
            <a:pPr marL="171450" indent="-171450">
              <a:buFont typeface="Wingdings" panose="05000000000000000000" pitchFamily="2" charset="2"/>
              <a:buChar char="q"/>
            </a:pPr>
            <a:r>
              <a:rPr lang="en-GB" sz="1050" dirty="0"/>
              <a:t>It provided the food needed in such a baron landscape where little other food would be available.</a:t>
            </a:r>
          </a:p>
          <a:p>
            <a:pPr marL="171450" indent="-171450">
              <a:buFont typeface="Wingdings" panose="05000000000000000000" pitchFamily="2" charset="2"/>
              <a:buChar char="q"/>
            </a:pPr>
            <a:r>
              <a:rPr lang="en-GB" sz="1050" dirty="0"/>
              <a:t>It provided everything the Plains Indians needed in order to continue their nomadic lifestyle across the Great Plains.</a:t>
            </a:r>
          </a:p>
          <a:p>
            <a:pPr marL="171450" indent="-171450">
              <a:buFont typeface="Wingdings" panose="05000000000000000000" pitchFamily="2" charset="2"/>
              <a:buChar char="q"/>
            </a:pPr>
            <a:r>
              <a:rPr lang="en-GB" sz="1050" dirty="0"/>
              <a:t>It provided the tools needed to help with everyday tasks as well as hunting more buffalo.</a:t>
            </a:r>
          </a:p>
          <a:p>
            <a:pPr marL="171450" indent="-171450">
              <a:buFont typeface="Wingdings" panose="05000000000000000000" pitchFamily="2" charset="2"/>
              <a:buChar char="q"/>
            </a:pPr>
            <a:r>
              <a:rPr lang="en-GB" sz="1050" dirty="0"/>
              <a:t>It provided the equipment needed to carry food and water, something that had to be carried with the Plains Indians or else they would not have any.</a:t>
            </a:r>
          </a:p>
          <a:p>
            <a:pPr marL="171450" indent="-171450">
              <a:buFont typeface="Wingdings" panose="05000000000000000000" pitchFamily="2" charset="2"/>
              <a:buChar char="q"/>
            </a:pPr>
            <a:r>
              <a:rPr lang="en-GB" sz="1050" dirty="0"/>
              <a:t>It provided important ritual and spiritual symbols for the Plains Indians so they could show their respect to the Great Spirit.</a:t>
            </a:r>
          </a:p>
        </p:txBody>
      </p:sp>
      <p:sp>
        <p:nvSpPr>
          <p:cNvPr id="11" name="TextBox 10">
            <a:extLst>
              <a:ext uri="{FF2B5EF4-FFF2-40B4-BE49-F238E27FC236}">
                <a16:creationId xmlns:a16="http://schemas.microsoft.com/office/drawing/2014/main" id="{CC2E1F5A-38CD-48E9-B2C0-CF4153CF23BE}"/>
              </a:ext>
            </a:extLst>
          </p:cNvPr>
          <p:cNvSpPr txBox="1"/>
          <p:nvPr/>
        </p:nvSpPr>
        <p:spPr>
          <a:xfrm>
            <a:off x="7141029" y="3429000"/>
            <a:ext cx="4978420" cy="276999"/>
          </a:xfrm>
          <a:custGeom>
            <a:avLst/>
            <a:gdLst>
              <a:gd name="connsiteX0" fmla="*/ 0 w 4978420"/>
              <a:gd name="connsiteY0" fmla="*/ 0 h 276999"/>
              <a:gd name="connsiteX1" fmla="*/ 672087 w 4978420"/>
              <a:gd name="connsiteY1" fmla="*/ 0 h 276999"/>
              <a:gd name="connsiteX2" fmla="*/ 1145037 w 4978420"/>
              <a:gd name="connsiteY2" fmla="*/ 0 h 276999"/>
              <a:gd name="connsiteX3" fmla="*/ 1667771 w 4978420"/>
              <a:gd name="connsiteY3" fmla="*/ 0 h 276999"/>
              <a:gd name="connsiteX4" fmla="*/ 2190505 w 4978420"/>
              <a:gd name="connsiteY4" fmla="*/ 0 h 276999"/>
              <a:gd name="connsiteX5" fmla="*/ 2663455 w 4978420"/>
              <a:gd name="connsiteY5" fmla="*/ 0 h 276999"/>
              <a:gd name="connsiteX6" fmla="*/ 3335541 w 4978420"/>
              <a:gd name="connsiteY6" fmla="*/ 0 h 276999"/>
              <a:gd name="connsiteX7" fmla="*/ 3908060 w 4978420"/>
              <a:gd name="connsiteY7" fmla="*/ 0 h 276999"/>
              <a:gd name="connsiteX8" fmla="*/ 4978420 w 4978420"/>
              <a:gd name="connsiteY8" fmla="*/ 0 h 276999"/>
              <a:gd name="connsiteX9" fmla="*/ 4978420 w 4978420"/>
              <a:gd name="connsiteY9" fmla="*/ 276999 h 276999"/>
              <a:gd name="connsiteX10" fmla="*/ 4306333 w 4978420"/>
              <a:gd name="connsiteY10" fmla="*/ 276999 h 276999"/>
              <a:gd name="connsiteX11" fmla="*/ 3833383 w 4978420"/>
              <a:gd name="connsiteY11" fmla="*/ 276999 h 276999"/>
              <a:gd name="connsiteX12" fmla="*/ 3161297 w 4978420"/>
              <a:gd name="connsiteY12" fmla="*/ 276999 h 276999"/>
              <a:gd name="connsiteX13" fmla="*/ 2538994 w 4978420"/>
              <a:gd name="connsiteY13" fmla="*/ 276999 h 276999"/>
              <a:gd name="connsiteX14" fmla="*/ 1916692 w 4978420"/>
              <a:gd name="connsiteY14" fmla="*/ 276999 h 276999"/>
              <a:gd name="connsiteX15" fmla="*/ 1443742 w 4978420"/>
              <a:gd name="connsiteY15" fmla="*/ 276999 h 276999"/>
              <a:gd name="connsiteX16" fmla="*/ 871224 w 4978420"/>
              <a:gd name="connsiteY16" fmla="*/ 276999 h 276999"/>
              <a:gd name="connsiteX17" fmla="*/ 0 w 4978420"/>
              <a:gd name="connsiteY17" fmla="*/ 276999 h 276999"/>
              <a:gd name="connsiteX18" fmla="*/ 0 w 4978420"/>
              <a:gd name="connsiteY18"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978420" h="276999" fill="none" extrusionOk="0">
                <a:moveTo>
                  <a:pt x="0" y="0"/>
                </a:moveTo>
                <a:cubicBezTo>
                  <a:pt x="278182" y="-6951"/>
                  <a:pt x="356887" y="-13884"/>
                  <a:pt x="672087" y="0"/>
                </a:cubicBezTo>
                <a:cubicBezTo>
                  <a:pt x="987287" y="13884"/>
                  <a:pt x="1022816" y="-980"/>
                  <a:pt x="1145037" y="0"/>
                </a:cubicBezTo>
                <a:cubicBezTo>
                  <a:pt x="1267258" y="980"/>
                  <a:pt x="1503501" y="5067"/>
                  <a:pt x="1667771" y="0"/>
                </a:cubicBezTo>
                <a:cubicBezTo>
                  <a:pt x="1832041" y="-5067"/>
                  <a:pt x="2038021" y="-23168"/>
                  <a:pt x="2190505" y="0"/>
                </a:cubicBezTo>
                <a:cubicBezTo>
                  <a:pt x="2342989" y="23168"/>
                  <a:pt x="2511984" y="22011"/>
                  <a:pt x="2663455" y="0"/>
                </a:cubicBezTo>
                <a:cubicBezTo>
                  <a:pt x="2814926" y="-22011"/>
                  <a:pt x="3193979" y="-28744"/>
                  <a:pt x="3335541" y="0"/>
                </a:cubicBezTo>
                <a:cubicBezTo>
                  <a:pt x="3477103" y="28744"/>
                  <a:pt x="3746513" y="-7387"/>
                  <a:pt x="3908060" y="0"/>
                </a:cubicBezTo>
                <a:cubicBezTo>
                  <a:pt x="4069607" y="7387"/>
                  <a:pt x="4576416" y="14528"/>
                  <a:pt x="4978420" y="0"/>
                </a:cubicBezTo>
                <a:cubicBezTo>
                  <a:pt x="4965777" y="85871"/>
                  <a:pt x="4973928" y="144653"/>
                  <a:pt x="4978420" y="276999"/>
                </a:cubicBezTo>
                <a:cubicBezTo>
                  <a:pt x="4736849" y="307528"/>
                  <a:pt x="4457049" y="303171"/>
                  <a:pt x="4306333" y="276999"/>
                </a:cubicBezTo>
                <a:cubicBezTo>
                  <a:pt x="4155617" y="250827"/>
                  <a:pt x="4028975" y="253817"/>
                  <a:pt x="3833383" y="276999"/>
                </a:cubicBezTo>
                <a:cubicBezTo>
                  <a:pt x="3637791" y="300182"/>
                  <a:pt x="3408698" y="274647"/>
                  <a:pt x="3161297" y="276999"/>
                </a:cubicBezTo>
                <a:cubicBezTo>
                  <a:pt x="2913896" y="279351"/>
                  <a:pt x="2695108" y="246649"/>
                  <a:pt x="2538994" y="276999"/>
                </a:cubicBezTo>
                <a:cubicBezTo>
                  <a:pt x="2382880" y="307349"/>
                  <a:pt x="2171282" y="263690"/>
                  <a:pt x="1916692" y="276999"/>
                </a:cubicBezTo>
                <a:cubicBezTo>
                  <a:pt x="1662102" y="290308"/>
                  <a:pt x="1673900" y="293184"/>
                  <a:pt x="1443742" y="276999"/>
                </a:cubicBezTo>
                <a:cubicBezTo>
                  <a:pt x="1213584" y="260815"/>
                  <a:pt x="1118464" y="297594"/>
                  <a:pt x="871224" y="276999"/>
                </a:cubicBezTo>
                <a:cubicBezTo>
                  <a:pt x="623984" y="256404"/>
                  <a:pt x="192972" y="289626"/>
                  <a:pt x="0" y="276999"/>
                </a:cubicBezTo>
                <a:cubicBezTo>
                  <a:pt x="-2942" y="215179"/>
                  <a:pt x="-12813" y="74444"/>
                  <a:pt x="0" y="0"/>
                </a:cubicBezTo>
                <a:close/>
              </a:path>
              <a:path w="4978420" h="276999" stroke="0" extrusionOk="0">
                <a:moveTo>
                  <a:pt x="0" y="0"/>
                </a:moveTo>
                <a:cubicBezTo>
                  <a:pt x="247039" y="8750"/>
                  <a:pt x="339730" y="25925"/>
                  <a:pt x="622303" y="0"/>
                </a:cubicBezTo>
                <a:cubicBezTo>
                  <a:pt x="904876" y="-25925"/>
                  <a:pt x="969724" y="10544"/>
                  <a:pt x="1095252" y="0"/>
                </a:cubicBezTo>
                <a:cubicBezTo>
                  <a:pt x="1220780" y="-10544"/>
                  <a:pt x="1524398" y="-25223"/>
                  <a:pt x="1817123" y="0"/>
                </a:cubicBezTo>
                <a:cubicBezTo>
                  <a:pt x="2109848" y="25223"/>
                  <a:pt x="2159535" y="14269"/>
                  <a:pt x="2389642" y="0"/>
                </a:cubicBezTo>
                <a:cubicBezTo>
                  <a:pt x="2619749" y="-14269"/>
                  <a:pt x="2765251" y="-19757"/>
                  <a:pt x="2862592" y="0"/>
                </a:cubicBezTo>
                <a:cubicBezTo>
                  <a:pt x="2959933" y="19757"/>
                  <a:pt x="3299948" y="-21848"/>
                  <a:pt x="3534678" y="0"/>
                </a:cubicBezTo>
                <a:cubicBezTo>
                  <a:pt x="3769408" y="21848"/>
                  <a:pt x="4031652" y="4119"/>
                  <a:pt x="4206765" y="0"/>
                </a:cubicBezTo>
                <a:cubicBezTo>
                  <a:pt x="4381878" y="-4119"/>
                  <a:pt x="4656141" y="-25682"/>
                  <a:pt x="4978420" y="0"/>
                </a:cubicBezTo>
                <a:cubicBezTo>
                  <a:pt x="4969743" y="122889"/>
                  <a:pt x="4971753" y="184976"/>
                  <a:pt x="4978420" y="276999"/>
                </a:cubicBezTo>
                <a:cubicBezTo>
                  <a:pt x="4829749" y="299216"/>
                  <a:pt x="4595467" y="263623"/>
                  <a:pt x="4405902" y="276999"/>
                </a:cubicBezTo>
                <a:cubicBezTo>
                  <a:pt x="4216337" y="290375"/>
                  <a:pt x="4128695" y="258334"/>
                  <a:pt x="3932952" y="276999"/>
                </a:cubicBezTo>
                <a:cubicBezTo>
                  <a:pt x="3737209" y="295665"/>
                  <a:pt x="3672772" y="296201"/>
                  <a:pt x="3460002" y="276999"/>
                </a:cubicBezTo>
                <a:cubicBezTo>
                  <a:pt x="3247232" y="257798"/>
                  <a:pt x="3059428" y="246078"/>
                  <a:pt x="2787915" y="276999"/>
                </a:cubicBezTo>
                <a:cubicBezTo>
                  <a:pt x="2516402" y="307920"/>
                  <a:pt x="2372658" y="282529"/>
                  <a:pt x="2165613" y="276999"/>
                </a:cubicBezTo>
                <a:cubicBezTo>
                  <a:pt x="1958568" y="271469"/>
                  <a:pt x="1700641" y="278792"/>
                  <a:pt x="1493526" y="276999"/>
                </a:cubicBezTo>
                <a:cubicBezTo>
                  <a:pt x="1286411" y="275206"/>
                  <a:pt x="1071839" y="290134"/>
                  <a:pt x="771655" y="276999"/>
                </a:cubicBezTo>
                <a:cubicBezTo>
                  <a:pt x="471471" y="263864"/>
                  <a:pt x="314325" y="263832"/>
                  <a:pt x="0" y="276999"/>
                </a:cubicBezTo>
                <a:cubicBezTo>
                  <a:pt x="13610" y="209088"/>
                  <a:pt x="2175" y="93004"/>
                  <a:pt x="0" y="0"/>
                </a:cubicBezTo>
                <a:close/>
              </a:path>
            </a:pathLst>
          </a:custGeom>
          <a:solidFill>
            <a:schemeClr val="accent4">
              <a:lumMod val="40000"/>
              <a:lumOff val="6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The Importance of the Horse</a:t>
            </a:r>
          </a:p>
        </p:txBody>
      </p:sp>
      <p:sp>
        <p:nvSpPr>
          <p:cNvPr id="12" name="TextBox 11">
            <a:extLst>
              <a:ext uri="{FF2B5EF4-FFF2-40B4-BE49-F238E27FC236}">
                <a16:creationId xmlns:a16="http://schemas.microsoft.com/office/drawing/2014/main" id="{C6E2E0D3-3410-4E2B-A5D7-E3FCF3FE0016}"/>
              </a:ext>
            </a:extLst>
          </p:cNvPr>
          <p:cNvSpPr txBox="1"/>
          <p:nvPr/>
        </p:nvSpPr>
        <p:spPr>
          <a:xfrm>
            <a:off x="67234" y="472220"/>
            <a:ext cx="6992025" cy="276999"/>
          </a:xfrm>
          <a:custGeom>
            <a:avLst/>
            <a:gdLst>
              <a:gd name="connsiteX0" fmla="*/ 0 w 6992025"/>
              <a:gd name="connsiteY0" fmla="*/ 0 h 276999"/>
              <a:gd name="connsiteX1" fmla="*/ 699203 w 6992025"/>
              <a:gd name="connsiteY1" fmla="*/ 0 h 276999"/>
              <a:gd name="connsiteX2" fmla="*/ 1468325 w 6992025"/>
              <a:gd name="connsiteY2" fmla="*/ 0 h 276999"/>
              <a:gd name="connsiteX3" fmla="*/ 2097608 w 6992025"/>
              <a:gd name="connsiteY3" fmla="*/ 0 h 276999"/>
              <a:gd name="connsiteX4" fmla="*/ 2796810 w 6992025"/>
              <a:gd name="connsiteY4" fmla="*/ 0 h 276999"/>
              <a:gd name="connsiteX5" fmla="*/ 3635853 w 6992025"/>
              <a:gd name="connsiteY5" fmla="*/ 0 h 276999"/>
              <a:gd name="connsiteX6" fmla="*/ 4404976 w 6992025"/>
              <a:gd name="connsiteY6" fmla="*/ 0 h 276999"/>
              <a:gd name="connsiteX7" fmla="*/ 5034258 w 6992025"/>
              <a:gd name="connsiteY7" fmla="*/ 0 h 276999"/>
              <a:gd name="connsiteX8" fmla="*/ 5593620 w 6992025"/>
              <a:gd name="connsiteY8" fmla="*/ 0 h 276999"/>
              <a:gd name="connsiteX9" fmla="*/ 6083062 w 6992025"/>
              <a:gd name="connsiteY9" fmla="*/ 0 h 276999"/>
              <a:gd name="connsiteX10" fmla="*/ 6992025 w 6992025"/>
              <a:gd name="connsiteY10" fmla="*/ 0 h 276999"/>
              <a:gd name="connsiteX11" fmla="*/ 6992025 w 6992025"/>
              <a:gd name="connsiteY11" fmla="*/ 276999 h 276999"/>
              <a:gd name="connsiteX12" fmla="*/ 6432663 w 6992025"/>
              <a:gd name="connsiteY12" fmla="*/ 276999 h 276999"/>
              <a:gd name="connsiteX13" fmla="*/ 5733461 w 6992025"/>
              <a:gd name="connsiteY13" fmla="*/ 276999 h 276999"/>
              <a:gd name="connsiteX14" fmla="*/ 5174099 w 6992025"/>
              <a:gd name="connsiteY14" fmla="*/ 276999 h 276999"/>
              <a:gd name="connsiteX15" fmla="*/ 4684657 w 6992025"/>
              <a:gd name="connsiteY15" fmla="*/ 276999 h 276999"/>
              <a:gd name="connsiteX16" fmla="*/ 4055374 w 6992025"/>
              <a:gd name="connsiteY16" fmla="*/ 276999 h 276999"/>
              <a:gd name="connsiteX17" fmla="*/ 3286252 w 6992025"/>
              <a:gd name="connsiteY17" fmla="*/ 276999 h 276999"/>
              <a:gd name="connsiteX18" fmla="*/ 2587049 w 6992025"/>
              <a:gd name="connsiteY18" fmla="*/ 276999 h 276999"/>
              <a:gd name="connsiteX19" fmla="*/ 1887847 w 6992025"/>
              <a:gd name="connsiteY19" fmla="*/ 276999 h 276999"/>
              <a:gd name="connsiteX20" fmla="*/ 1118724 w 6992025"/>
              <a:gd name="connsiteY20" fmla="*/ 276999 h 276999"/>
              <a:gd name="connsiteX21" fmla="*/ 0 w 6992025"/>
              <a:gd name="connsiteY21" fmla="*/ 276999 h 276999"/>
              <a:gd name="connsiteX22" fmla="*/ 0 w 6992025"/>
              <a:gd name="connsiteY22"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992025" h="276999" fill="none" extrusionOk="0">
                <a:moveTo>
                  <a:pt x="0" y="0"/>
                </a:moveTo>
                <a:cubicBezTo>
                  <a:pt x="346544" y="29156"/>
                  <a:pt x="452747" y="8163"/>
                  <a:pt x="699203" y="0"/>
                </a:cubicBezTo>
                <a:cubicBezTo>
                  <a:pt x="945659" y="-8163"/>
                  <a:pt x="1205770" y="2074"/>
                  <a:pt x="1468325" y="0"/>
                </a:cubicBezTo>
                <a:cubicBezTo>
                  <a:pt x="1730880" y="-2074"/>
                  <a:pt x="1859351" y="12043"/>
                  <a:pt x="2097608" y="0"/>
                </a:cubicBezTo>
                <a:cubicBezTo>
                  <a:pt x="2335865" y="-12043"/>
                  <a:pt x="2634096" y="19907"/>
                  <a:pt x="2796810" y="0"/>
                </a:cubicBezTo>
                <a:cubicBezTo>
                  <a:pt x="2959524" y="-19907"/>
                  <a:pt x="3254748" y="13669"/>
                  <a:pt x="3635853" y="0"/>
                </a:cubicBezTo>
                <a:cubicBezTo>
                  <a:pt x="4016958" y="-13669"/>
                  <a:pt x="4078478" y="4261"/>
                  <a:pt x="4404976" y="0"/>
                </a:cubicBezTo>
                <a:cubicBezTo>
                  <a:pt x="4731474" y="-4261"/>
                  <a:pt x="4751139" y="-16841"/>
                  <a:pt x="5034258" y="0"/>
                </a:cubicBezTo>
                <a:cubicBezTo>
                  <a:pt x="5317377" y="16841"/>
                  <a:pt x="5481583" y="-611"/>
                  <a:pt x="5593620" y="0"/>
                </a:cubicBezTo>
                <a:cubicBezTo>
                  <a:pt x="5705657" y="611"/>
                  <a:pt x="5913382" y="-16230"/>
                  <a:pt x="6083062" y="0"/>
                </a:cubicBezTo>
                <a:cubicBezTo>
                  <a:pt x="6252742" y="16230"/>
                  <a:pt x="6626031" y="27063"/>
                  <a:pt x="6992025" y="0"/>
                </a:cubicBezTo>
                <a:cubicBezTo>
                  <a:pt x="6989754" y="122184"/>
                  <a:pt x="6993676" y="208394"/>
                  <a:pt x="6992025" y="276999"/>
                </a:cubicBezTo>
                <a:cubicBezTo>
                  <a:pt x="6762166" y="291125"/>
                  <a:pt x="6662433" y="299942"/>
                  <a:pt x="6432663" y="276999"/>
                </a:cubicBezTo>
                <a:cubicBezTo>
                  <a:pt x="6202893" y="254056"/>
                  <a:pt x="6047794" y="299873"/>
                  <a:pt x="5733461" y="276999"/>
                </a:cubicBezTo>
                <a:cubicBezTo>
                  <a:pt x="5419128" y="254125"/>
                  <a:pt x="5350953" y="301650"/>
                  <a:pt x="5174099" y="276999"/>
                </a:cubicBezTo>
                <a:cubicBezTo>
                  <a:pt x="4997245" y="252348"/>
                  <a:pt x="4904813" y="288092"/>
                  <a:pt x="4684657" y="276999"/>
                </a:cubicBezTo>
                <a:cubicBezTo>
                  <a:pt x="4464501" y="265906"/>
                  <a:pt x="4213673" y="269430"/>
                  <a:pt x="4055374" y="276999"/>
                </a:cubicBezTo>
                <a:cubicBezTo>
                  <a:pt x="3897075" y="284568"/>
                  <a:pt x="3597737" y="315034"/>
                  <a:pt x="3286252" y="276999"/>
                </a:cubicBezTo>
                <a:cubicBezTo>
                  <a:pt x="2974767" y="238964"/>
                  <a:pt x="2919988" y="281439"/>
                  <a:pt x="2587049" y="276999"/>
                </a:cubicBezTo>
                <a:cubicBezTo>
                  <a:pt x="2254110" y="272559"/>
                  <a:pt x="2141431" y="265500"/>
                  <a:pt x="1887847" y="276999"/>
                </a:cubicBezTo>
                <a:cubicBezTo>
                  <a:pt x="1634263" y="288498"/>
                  <a:pt x="1498241" y="289442"/>
                  <a:pt x="1118724" y="276999"/>
                </a:cubicBezTo>
                <a:cubicBezTo>
                  <a:pt x="739207" y="264556"/>
                  <a:pt x="373410" y="329596"/>
                  <a:pt x="0" y="276999"/>
                </a:cubicBezTo>
                <a:cubicBezTo>
                  <a:pt x="13745" y="159395"/>
                  <a:pt x="1091" y="116681"/>
                  <a:pt x="0" y="0"/>
                </a:cubicBezTo>
                <a:close/>
              </a:path>
              <a:path w="6992025" h="276999" stroke="0" extrusionOk="0">
                <a:moveTo>
                  <a:pt x="0" y="0"/>
                </a:moveTo>
                <a:cubicBezTo>
                  <a:pt x="309139" y="-5068"/>
                  <a:pt x="470625" y="24075"/>
                  <a:pt x="699203" y="0"/>
                </a:cubicBezTo>
                <a:cubicBezTo>
                  <a:pt x="927781" y="-24075"/>
                  <a:pt x="978358" y="16983"/>
                  <a:pt x="1188644" y="0"/>
                </a:cubicBezTo>
                <a:cubicBezTo>
                  <a:pt x="1398930" y="-16983"/>
                  <a:pt x="1748289" y="40281"/>
                  <a:pt x="2027687" y="0"/>
                </a:cubicBezTo>
                <a:cubicBezTo>
                  <a:pt x="2307085" y="-40281"/>
                  <a:pt x="2475250" y="-25784"/>
                  <a:pt x="2656970" y="0"/>
                </a:cubicBezTo>
                <a:cubicBezTo>
                  <a:pt x="2838690" y="25784"/>
                  <a:pt x="2950743" y="11983"/>
                  <a:pt x="3146411" y="0"/>
                </a:cubicBezTo>
                <a:cubicBezTo>
                  <a:pt x="3342079" y="-11983"/>
                  <a:pt x="3545599" y="-11176"/>
                  <a:pt x="3915534" y="0"/>
                </a:cubicBezTo>
                <a:cubicBezTo>
                  <a:pt x="4285469" y="11176"/>
                  <a:pt x="4362252" y="60"/>
                  <a:pt x="4684657" y="0"/>
                </a:cubicBezTo>
                <a:cubicBezTo>
                  <a:pt x="5007062" y="-60"/>
                  <a:pt x="5311880" y="4418"/>
                  <a:pt x="5523700" y="0"/>
                </a:cubicBezTo>
                <a:cubicBezTo>
                  <a:pt x="5735520" y="-4418"/>
                  <a:pt x="5949671" y="36591"/>
                  <a:pt x="6362743" y="0"/>
                </a:cubicBezTo>
                <a:cubicBezTo>
                  <a:pt x="6775815" y="-36591"/>
                  <a:pt x="6703063" y="15957"/>
                  <a:pt x="6992025" y="0"/>
                </a:cubicBezTo>
                <a:cubicBezTo>
                  <a:pt x="6989889" y="75202"/>
                  <a:pt x="6978352" y="163456"/>
                  <a:pt x="6992025" y="276999"/>
                </a:cubicBezTo>
                <a:cubicBezTo>
                  <a:pt x="6777947" y="272850"/>
                  <a:pt x="6704740" y="265444"/>
                  <a:pt x="6502583" y="276999"/>
                </a:cubicBezTo>
                <a:cubicBezTo>
                  <a:pt x="6300426" y="288554"/>
                  <a:pt x="5985487" y="312952"/>
                  <a:pt x="5733461" y="276999"/>
                </a:cubicBezTo>
                <a:cubicBezTo>
                  <a:pt x="5481435" y="241046"/>
                  <a:pt x="5367592" y="299437"/>
                  <a:pt x="5034258" y="276999"/>
                </a:cubicBezTo>
                <a:cubicBezTo>
                  <a:pt x="4700924" y="254561"/>
                  <a:pt x="4645786" y="300173"/>
                  <a:pt x="4265135" y="276999"/>
                </a:cubicBezTo>
                <a:cubicBezTo>
                  <a:pt x="3884484" y="253825"/>
                  <a:pt x="3611660" y="244321"/>
                  <a:pt x="3426092" y="276999"/>
                </a:cubicBezTo>
                <a:cubicBezTo>
                  <a:pt x="3240524" y="309677"/>
                  <a:pt x="2846411" y="263225"/>
                  <a:pt x="2587049" y="276999"/>
                </a:cubicBezTo>
                <a:cubicBezTo>
                  <a:pt x="2327687" y="290773"/>
                  <a:pt x="2223298" y="287397"/>
                  <a:pt x="2027687" y="276999"/>
                </a:cubicBezTo>
                <a:cubicBezTo>
                  <a:pt x="1832076" y="266601"/>
                  <a:pt x="1700134" y="264334"/>
                  <a:pt x="1538245" y="276999"/>
                </a:cubicBezTo>
                <a:cubicBezTo>
                  <a:pt x="1376356" y="289664"/>
                  <a:pt x="1113574" y="293020"/>
                  <a:pt x="839043" y="276999"/>
                </a:cubicBezTo>
                <a:cubicBezTo>
                  <a:pt x="564512" y="260978"/>
                  <a:pt x="372342" y="241619"/>
                  <a:pt x="0" y="276999"/>
                </a:cubicBezTo>
                <a:cubicBezTo>
                  <a:pt x="-7534" y="140065"/>
                  <a:pt x="-9557" y="138419"/>
                  <a:pt x="0" y="0"/>
                </a:cubicBezTo>
                <a:close/>
              </a:path>
            </a:pathLst>
          </a:custGeom>
          <a:solidFill>
            <a:schemeClr val="accent4">
              <a:lumMod val="60000"/>
              <a:lumOff val="4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The Importance of the Buffalo</a:t>
            </a:r>
          </a:p>
        </p:txBody>
      </p:sp>
      <p:pic>
        <p:nvPicPr>
          <p:cNvPr id="1026" name="Picture 2" descr="How the Plains Indians used every part of the buffalo.: coolguides">
            <a:extLst>
              <a:ext uri="{FF2B5EF4-FFF2-40B4-BE49-F238E27FC236}">
                <a16:creationId xmlns:a16="http://schemas.microsoft.com/office/drawing/2014/main" id="{3873D732-18B8-4D5A-B7E6-B909ABBED48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774"/>
          <a:stretch/>
        </p:blipFill>
        <p:spPr bwMode="auto">
          <a:xfrm>
            <a:off x="7154025" y="58982"/>
            <a:ext cx="4965424" cy="331644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uffalo Hunting Among Northern Plains Indians Prior to the Horse | Native  American Netroots">
            <a:extLst>
              <a:ext uri="{FF2B5EF4-FFF2-40B4-BE49-F238E27FC236}">
                <a16:creationId xmlns:a16="http://schemas.microsoft.com/office/drawing/2014/main" id="{F8413355-BA65-40AE-9F68-F38D08412D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000" t="5874" r="8000" b="4344"/>
          <a:stretch/>
        </p:blipFill>
        <p:spPr bwMode="auto">
          <a:xfrm>
            <a:off x="87085" y="4298421"/>
            <a:ext cx="3384241" cy="250142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4DCD8F8E-5477-4E0B-A90B-E770E8208661}"/>
              </a:ext>
            </a:extLst>
          </p:cNvPr>
          <p:cNvSpPr txBox="1"/>
          <p:nvPr/>
        </p:nvSpPr>
        <p:spPr>
          <a:xfrm>
            <a:off x="3553097" y="4322989"/>
            <a:ext cx="3506162" cy="276999"/>
          </a:xfrm>
          <a:custGeom>
            <a:avLst/>
            <a:gdLst>
              <a:gd name="connsiteX0" fmla="*/ 0 w 3506162"/>
              <a:gd name="connsiteY0" fmla="*/ 0 h 276999"/>
              <a:gd name="connsiteX1" fmla="*/ 654484 w 3506162"/>
              <a:gd name="connsiteY1" fmla="*/ 0 h 276999"/>
              <a:gd name="connsiteX2" fmla="*/ 1133659 w 3506162"/>
              <a:gd name="connsiteY2" fmla="*/ 0 h 276999"/>
              <a:gd name="connsiteX3" fmla="*/ 1612835 w 3506162"/>
              <a:gd name="connsiteY3" fmla="*/ 0 h 276999"/>
              <a:gd name="connsiteX4" fmla="*/ 2162133 w 3506162"/>
              <a:gd name="connsiteY4" fmla="*/ 0 h 276999"/>
              <a:gd name="connsiteX5" fmla="*/ 2746494 w 3506162"/>
              <a:gd name="connsiteY5" fmla="*/ 0 h 276999"/>
              <a:gd name="connsiteX6" fmla="*/ 3506162 w 3506162"/>
              <a:gd name="connsiteY6" fmla="*/ 0 h 276999"/>
              <a:gd name="connsiteX7" fmla="*/ 3506162 w 3506162"/>
              <a:gd name="connsiteY7" fmla="*/ 276999 h 276999"/>
              <a:gd name="connsiteX8" fmla="*/ 2956863 w 3506162"/>
              <a:gd name="connsiteY8" fmla="*/ 276999 h 276999"/>
              <a:gd name="connsiteX9" fmla="*/ 2407565 w 3506162"/>
              <a:gd name="connsiteY9" fmla="*/ 276999 h 276999"/>
              <a:gd name="connsiteX10" fmla="*/ 1823204 w 3506162"/>
              <a:gd name="connsiteY10" fmla="*/ 276999 h 276999"/>
              <a:gd name="connsiteX11" fmla="*/ 1238844 w 3506162"/>
              <a:gd name="connsiteY11" fmla="*/ 276999 h 276999"/>
              <a:gd name="connsiteX12" fmla="*/ 724607 w 3506162"/>
              <a:gd name="connsiteY12" fmla="*/ 276999 h 276999"/>
              <a:gd name="connsiteX13" fmla="*/ 0 w 3506162"/>
              <a:gd name="connsiteY13" fmla="*/ 276999 h 276999"/>
              <a:gd name="connsiteX14" fmla="*/ 0 w 3506162"/>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6162" h="276999" fill="none" extrusionOk="0">
                <a:moveTo>
                  <a:pt x="0" y="0"/>
                </a:moveTo>
                <a:cubicBezTo>
                  <a:pt x="188775" y="12166"/>
                  <a:pt x="455005" y="8260"/>
                  <a:pt x="654484" y="0"/>
                </a:cubicBezTo>
                <a:cubicBezTo>
                  <a:pt x="853963" y="-8260"/>
                  <a:pt x="898348" y="-13657"/>
                  <a:pt x="1133659" y="0"/>
                </a:cubicBezTo>
                <a:cubicBezTo>
                  <a:pt x="1368970" y="13657"/>
                  <a:pt x="1397657" y="16101"/>
                  <a:pt x="1612835" y="0"/>
                </a:cubicBezTo>
                <a:cubicBezTo>
                  <a:pt x="1828013" y="-16101"/>
                  <a:pt x="1898730" y="-6227"/>
                  <a:pt x="2162133" y="0"/>
                </a:cubicBezTo>
                <a:cubicBezTo>
                  <a:pt x="2425536" y="6227"/>
                  <a:pt x="2531687" y="9483"/>
                  <a:pt x="2746494" y="0"/>
                </a:cubicBezTo>
                <a:cubicBezTo>
                  <a:pt x="2961301" y="-9483"/>
                  <a:pt x="3130757" y="-25441"/>
                  <a:pt x="3506162" y="0"/>
                </a:cubicBezTo>
                <a:cubicBezTo>
                  <a:pt x="3507075" y="101906"/>
                  <a:pt x="3508206" y="162612"/>
                  <a:pt x="3506162" y="276999"/>
                </a:cubicBezTo>
                <a:cubicBezTo>
                  <a:pt x="3266060" y="265110"/>
                  <a:pt x="3178432" y="284994"/>
                  <a:pt x="2956863" y="276999"/>
                </a:cubicBezTo>
                <a:cubicBezTo>
                  <a:pt x="2735294" y="269004"/>
                  <a:pt x="2624122" y="273224"/>
                  <a:pt x="2407565" y="276999"/>
                </a:cubicBezTo>
                <a:cubicBezTo>
                  <a:pt x="2191008" y="280774"/>
                  <a:pt x="1987998" y="266457"/>
                  <a:pt x="1823204" y="276999"/>
                </a:cubicBezTo>
                <a:cubicBezTo>
                  <a:pt x="1658410" y="287541"/>
                  <a:pt x="1374542" y="259148"/>
                  <a:pt x="1238844" y="276999"/>
                </a:cubicBezTo>
                <a:cubicBezTo>
                  <a:pt x="1103146" y="294850"/>
                  <a:pt x="906583" y="254170"/>
                  <a:pt x="724607" y="276999"/>
                </a:cubicBezTo>
                <a:cubicBezTo>
                  <a:pt x="542631" y="299828"/>
                  <a:pt x="236521" y="274374"/>
                  <a:pt x="0" y="276999"/>
                </a:cubicBezTo>
                <a:cubicBezTo>
                  <a:pt x="-556" y="164715"/>
                  <a:pt x="-10567" y="91875"/>
                  <a:pt x="0" y="0"/>
                </a:cubicBezTo>
                <a:close/>
              </a:path>
              <a:path w="3506162" h="276999" stroke="0" extrusionOk="0">
                <a:moveTo>
                  <a:pt x="0" y="0"/>
                </a:moveTo>
                <a:cubicBezTo>
                  <a:pt x="205300" y="24152"/>
                  <a:pt x="299936" y="-4403"/>
                  <a:pt x="584360" y="0"/>
                </a:cubicBezTo>
                <a:cubicBezTo>
                  <a:pt x="868784" y="4403"/>
                  <a:pt x="839284" y="16409"/>
                  <a:pt x="1063536" y="0"/>
                </a:cubicBezTo>
                <a:cubicBezTo>
                  <a:pt x="1287788" y="-16409"/>
                  <a:pt x="1447823" y="-2253"/>
                  <a:pt x="1718019" y="0"/>
                </a:cubicBezTo>
                <a:cubicBezTo>
                  <a:pt x="1988215" y="2253"/>
                  <a:pt x="2062772" y="-5667"/>
                  <a:pt x="2267318" y="0"/>
                </a:cubicBezTo>
                <a:cubicBezTo>
                  <a:pt x="2471864" y="5667"/>
                  <a:pt x="2553297" y="12488"/>
                  <a:pt x="2746494" y="0"/>
                </a:cubicBezTo>
                <a:cubicBezTo>
                  <a:pt x="2939691" y="-12488"/>
                  <a:pt x="3144497" y="-35017"/>
                  <a:pt x="3506162" y="0"/>
                </a:cubicBezTo>
                <a:cubicBezTo>
                  <a:pt x="3514854" y="113776"/>
                  <a:pt x="3505916" y="181338"/>
                  <a:pt x="3506162" y="276999"/>
                </a:cubicBezTo>
                <a:cubicBezTo>
                  <a:pt x="3354374" y="257532"/>
                  <a:pt x="3052271" y="258537"/>
                  <a:pt x="2921802" y="276999"/>
                </a:cubicBezTo>
                <a:cubicBezTo>
                  <a:pt x="2791333" y="295461"/>
                  <a:pt x="2618797" y="277548"/>
                  <a:pt x="2407565" y="276999"/>
                </a:cubicBezTo>
                <a:cubicBezTo>
                  <a:pt x="2196333" y="276450"/>
                  <a:pt x="2130707" y="277617"/>
                  <a:pt x="1928389" y="276999"/>
                </a:cubicBezTo>
                <a:cubicBezTo>
                  <a:pt x="1726071" y="276381"/>
                  <a:pt x="1550637" y="256552"/>
                  <a:pt x="1449214" y="276999"/>
                </a:cubicBezTo>
                <a:cubicBezTo>
                  <a:pt x="1347791" y="297446"/>
                  <a:pt x="1199885" y="271299"/>
                  <a:pt x="970038" y="276999"/>
                </a:cubicBezTo>
                <a:cubicBezTo>
                  <a:pt x="740191" y="282699"/>
                  <a:pt x="282621" y="289709"/>
                  <a:pt x="0" y="276999"/>
                </a:cubicBezTo>
                <a:cubicBezTo>
                  <a:pt x="-11498" y="188567"/>
                  <a:pt x="-8644" y="89202"/>
                  <a:pt x="0" y="0"/>
                </a:cubicBezTo>
                <a:close/>
              </a:path>
            </a:pathLst>
          </a:custGeom>
          <a:solidFill>
            <a:schemeClr val="accent4">
              <a:lumMod val="60000"/>
              <a:lumOff val="4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Explaining the importance of the buffalo</a:t>
            </a:r>
          </a:p>
        </p:txBody>
      </p:sp>
    </p:spTree>
    <p:extLst>
      <p:ext uri="{BB962C8B-B14F-4D97-AF65-F5344CB8AC3E}">
        <p14:creationId xmlns:p14="http://schemas.microsoft.com/office/powerpoint/2010/main" val="2211421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718" y="54347"/>
            <a:ext cx="7739868"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3: </a:t>
            </a:r>
            <a:r>
              <a:rPr lang="en-GB" dirty="0">
                <a:latin typeface="Berlin Sans FB" panose="020E0602020502020306" pitchFamily="34" charset="0"/>
              </a:rPr>
              <a:t>What encouraged migration into the American West?</a:t>
            </a:r>
          </a:p>
        </p:txBody>
      </p:sp>
      <p:sp>
        <p:nvSpPr>
          <p:cNvPr id="3" name="Rectangle 3"/>
          <p:cNvSpPr>
            <a:spLocks noChangeArrowheads="1"/>
          </p:cNvSpPr>
          <p:nvPr/>
        </p:nvSpPr>
        <p:spPr bwMode="auto">
          <a:xfrm>
            <a:off x="5954434" y="5892343"/>
            <a:ext cx="6165853" cy="938719"/>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TO ESCAPE RELIGIOUS DESCRIMINATION </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 Christian group called the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MORMONS</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who held slightly different beliefs to other Christian groups, were being discriminated against in the east.  Many were</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pushed out of jobs and felt like they did not fit in. A move towards the American West would help them escape this discrimination and be an opportunity for them to find new, welcoming settlements of their own.</a:t>
            </a:r>
            <a:endParaRPr kumimoji="0" lang="en-GB" altLang="en-US" sz="800" b="0" i="0" u="none" strike="noStrike" cap="none" normalizeH="0" baseline="0" dirty="0">
              <a:ln>
                <a:noFill/>
              </a:ln>
              <a:solidFill>
                <a:schemeClr val="tx1"/>
              </a:solidFill>
              <a:effectLst/>
            </a:endParaRPr>
          </a:p>
        </p:txBody>
      </p:sp>
      <p:pic>
        <p:nvPicPr>
          <p:cNvPr id="2052" name="Picture 5" descr="Image result for american west wagon train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1256" y="70748"/>
            <a:ext cx="4229889" cy="14308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6"/>
          <p:cNvSpPr>
            <a:spLocks noChangeArrowheads="1"/>
          </p:cNvSpPr>
          <p:nvPr/>
        </p:nvSpPr>
        <p:spPr bwMode="auto">
          <a:xfrm>
            <a:off x="71712" y="1533796"/>
            <a:ext cx="5800551" cy="1392689"/>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BELIEF IN THE MANIFEST DESTINY </a:t>
            </a:r>
            <a:endParaRPr lang="en-GB" altLang="en-US" sz="1100" b="1" dirty="0">
              <a:latin typeface="Calibri" panose="020F0502020204030204" pitchFamily="34" charset="0"/>
              <a:ea typeface="Calibri" panose="020F0502020204030204" pitchFamily="34" charset="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r>
              <a:rPr lang="en-GB" sz="1050" dirty="0"/>
              <a:t>Many American people living in on the East Coast began to believe that it was their </a:t>
            </a:r>
            <a:r>
              <a:rPr lang="en-GB" sz="1050" b="1" dirty="0"/>
              <a:t>God given right </a:t>
            </a:r>
            <a:r>
              <a:rPr lang="en-GB" sz="1050" dirty="0"/>
              <a:t>to occupy and settle in the rest of the continent.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They had a belief that the white Christian Americans had a right to populate all areas of America and that it was God’s Will for the white Christian Americans to educate and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civilise</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Plains Indians. Most Americans at this time believed they were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superior (better than)</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Indians who they still believed were like ‘savages’. It was also this belief that made the white settlers want to change the Indians to become more like them.  In fact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Christian missionaries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travelled into the American West to spread the religion of Christianity to the Plains Indians.</a:t>
            </a:r>
            <a:endParaRPr kumimoji="0" lang="en-GB" altLang="en-US" sz="1600" b="0" i="0" u="none" strike="noStrike" cap="none" normalizeH="0" baseline="0" dirty="0">
              <a:ln>
                <a:noFill/>
              </a:ln>
              <a:solidFill>
                <a:schemeClr val="tx1"/>
              </a:solidFill>
              <a:effectLst/>
              <a:latin typeface="Arial" panose="020B0604020202020204" pitchFamily="34" charset="0"/>
            </a:endParaRPr>
          </a:p>
        </p:txBody>
      </p:sp>
      <p:sp>
        <p:nvSpPr>
          <p:cNvPr id="2" name="TextBox 1"/>
          <p:cNvSpPr txBox="1"/>
          <p:nvPr/>
        </p:nvSpPr>
        <p:spPr>
          <a:xfrm>
            <a:off x="71713" y="410412"/>
            <a:ext cx="7739867" cy="1123384"/>
          </a:xfrm>
          <a:prstGeom prst="rect">
            <a:avLst/>
          </a:prstGeom>
          <a:noFill/>
          <a:ln>
            <a:noFill/>
          </a:ln>
        </p:spPr>
        <p:txBody>
          <a:bodyPr wrap="square" rtlCol="0">
            <a:spAutoFit/>
          </a:bodyPr>
          <a:lstStyle/>
          <a:p>
            <a:r>
              <a:rPr lang="en-GB" sz="1200" b="1" dirty="0"/>
              <a:t>INTRODUCTION</a:t>
            </a:r>
          </a:p>
          <a:p>
            <a:r>
              <a:rPr lang="en-GB" sz="1100" dirty="0"/>
              <a:t>There were a variety of factors that led people who were living in the towns and cities on the east coast of America to begin to move and settle further west.  Some of these factors were ‘</a:t>
            </a:r>
            <a:r>
              <a:rPr lang="en-GB" sz="1100" b="1" dirty="0"/>
              <a:t>push</a:t>
            </a:r>
            <a:r>
              <a:rPr lang="en-GB" sz="1100" dirty="0"/>
              <a:t>’ factors.  In other words, bad events were happening in their life which caused them to be pushed away from the place where they lived.  However, other factors were ‘</a:t>
            </a:r>
            <a:r>
              <a:rPr lang="en-GB" sz="1100" b="1" dirty="0"/>
              <a:t>pull</a:t>
            </a:r>
            <a:r>
              <a:rPr lang="en-GB" sz="1100" dirty="0"/>
              <a:t>’ factors.  These were the things in the west of America that they were attracted to and ‘pulled’ them over.  Nevertheless, such a journey into the American West was for most people </a:t>
            </a:r>
            <a:r>
              <a:rPr lang="en-GB" sz="1100" b="1" dirty="0"/>
              <a:t>dangerous</a:t>
            </a:r>
            <a:r>
              <a:rPr lang="en-GB" sz="1100" dirty="0"/>
              <a:t>, </a:t>
            </a:r>
            <a:r>
              <a:rPr lang="en-GB" sz="1100" b="1" dirty="0"/>
              <a:t>long</a:t>
            </a:r>
            <a:r>
              <a:rPr lang="en-GB" sz="1100" dirty="0"/>
              <a:t> and like going into the </a:t>
            </a:r>
            <a:r>
              <a:rPr lang="en-GB" sz="1100" b="1" dirty="0"/>
              <a:t>unknown</a:t>
            </a:r>
            <a:r>
              <a:rPr lang="en-GB" sz="1100" dirty="0"/>
              <a:t>.  Let’s have a look at why these early settlers migrated westwards.</a:t>
            </a:r>
          </a:p>
        </p:txBody>
      </p:sp>
      <p:sp>
        <p:nvSpPr>
          <p:cNvPr id="9" name="Rectangle 3"/>
          <p:cNvSpPr>
            <a:spLocks noChangeArrowheads="1"/>
          </p:cNvSpPr>
          <p:nvPr/>
        </p:nvSpPr>
        <p:spPr bwMode="auto">
          <a:xfrm>
            <a:off x="71712" y="2977211"/>
            <a:ext cx="4839920" cy="907941"/>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 POOR ECONOMY IN THE EAST</a:t>
            </a:r>
            <a:r>
              <a:rPr kumimoji="0" lang="en-GB" altLang="en-US" sz="11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the towns and cities of the east coast there had been an economic depression.  Banks had collapsed and businesses struggled. People had lost their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jobs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savings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Unemployment was as high as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25%</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Wages had been cut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40%</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People wanted a better life and they were led to believe they could get it by moving west.</a:t>
            </a:r>
            <a:endParaRPr kumimoji="0" lang="en-GB" altLang="en-US" sz="700" b="0" i="0" u="none" strike="noStrike" cap="none" normalizeH="0" baseline="0" dirty="0">
              <a:ln>
                <a:noFill/>
              </a:ln>
              <a:solidFill>
                <a:schemeClr val="tx1"/>
              </a:solidFill>
              <a:effectLst/>
            </a:endParaRPr>
          </a:p>
        </p:txBody>
      </p:sp>
      <p:sp>
        <p:nvSpPr>
          <p:cNvPr id="10" name="Rectangle 3"/>
          <p:cNvSpPr>
            <a:spLocks noChangeArrowheads="1"/>
          </p:cNvSpPr>
          <p:nvPr/>
        </p:nvSpPr>
        <p:spPr bwMode="auto">
          <a:xfrm>
            <a:off x="71712" y="3935878"/>
            <a:ext cx="5806574" cy="938719"/>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FERTILE FARMLAND IN OREGON</a:t>
            </a:r>
            <a:r>
              <a:rPr kumimoji="0" lang="en-GB" altLang="en-US" sz="11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white settlers had heard from the mountain men and early settlers that there was knew better farmland on the far West coast in places such as California and Oregon. Oregon already owned</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by America and Britain and so provided a safe area to settle.</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There was huge areas of rich farmland west of the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ROCKY MOUNTAINS</a:t>
            </a:r>
            <a:r>
              <a:rPr lang="en-GB" altLang="en-US" sz="1100" dirty="0">
                <a:latin typeface="Calibri" panose="020F0502020204030204" pitchFamily="34" charset="0"/>
                <a:ea typeface="Calibri" panose="020F0502020204030204" pitchFamily="34" charset="0"/>
                <a:cs typeface="Times New Roman" panose="02020603050405020304" pitchFamily="18" charset="0"/>
              </a:rPr>
              <a:t> which was known to be idea for growing fruits and farming.</a:t>
            </a:r>
            <a:endParaRPr kumimoji="0" lang="en-GB" altLang="en-US" sz="800" b="0" i="0" u="none" strike="noStrike" cap="none" normalizeH="0" baseline="0" dirty="0">
              <a:ln>
                <a:noFill/>
              </a:ln>
              <a:solidFill>
                <a:schemeClr val="tx1"/>
              </a:solidFill>
              <a:effectLst/>
            </a:endParaRPr>
          </a:p>
        </p:txBody>
      </p:sp>
      <p:sp>
        <p:nvSpPr>
          <p:cNvPr id="11" name="Rectangle 3"/>
          <p:cNvSpPr>
            <a:spLocks noChangeArrowheads="1"/>
          </p:cNvSpPr>
          <p:nvPr/>
        </p:nvSpPr>
        <p:spPr bwMode="auto">
          <a:xfrm>
            <a:off x="71714" y="4986877"/>
            <a:ext cx="5800550" cy="1785104"/>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DEVELOPMENT OF THE OREGON TRAIL </a:t>
            </a:r>
            <a:endParaRPr lang="en-GB" altLang="en-US" sz="1100" b="1" dirty="0">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mountain men discovered a pass (way through) the Rocky Mountains which allowed them to guide travellers through.  This then opened up </a:t>
            </a:r>
            <a:r>
              <a:rPr lang="en-GB" altLang="en-US" sz="1100" dirty="0">
                <a:latin typeface="Calibri" panose="020F0502020204030204" pitchFamily="34" charset="0"/>
                <a:ea typeface="Calibri" panose="020F0502020204030204" pitchFamily="34" charset="0"/>
                <a:cs typeface="Times New Roman" panose="02020603050405020304" pitchFamily="18" charset="0"/>
              </a:rPr>
              <a:t>to become the Oregon Trail.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Oregon Trail was first publicised by an explorer called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Jedidiah Smith</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 1825.  Slowly, other explorers dug out the trail and put down markers for others to follow. The Mountain were very important as their stories of the Oregon Trail encouraged others to seek their own adventures.                                                                The first time the trail was used with a wagon was in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1836.</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1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1841, only 60 people successfully used the trail                                                                                              using a horse and wagon.  By 1846, 5,000                                                                                                           people had travelled the trail.</a:t>
            </a:r>
            <a:endParaRPr kumimoji="0" lang="en-GB" altLang="en-US" sz="800" i="0" u="none" strike="noStrike" cap="none" normalizeH="0" baseline="0" dirty="0">
              <a:ln>
                <a:noFill/>
              </a:ln>
              <a:solidFill>
                <a:schemeClr val="tx1"/>
              </a:solidFill>
              <a:effectLst/>
            </a:endParaRPr>
          </a:p>
        </p:txBody>
      </p:sp>
      <p:sp>
        <p:nvSpPr>
          <p:cNvPr id="13" name="Rectangle 3"/>
          <p:cNvSpPr>
            <a:spLocks noChangeArrowheads="1"/>
          </p:cNvSpPr>
          <p:nvPr/>
        </p:nvSpPr>
        <p:spPr bwMode="auto">
          <a:xfrm>
            <a:off x="5954434" y="1533796"/>
            <a:ext cx="6150387" cy="938719"/>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US GOVERNMENT ENCOURAGEMENT </a:t>
            </a:r>
            <a:endParaRPr lang="en-GB" altLang="en-US" sz="1100" b="1"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1841, the US government used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$30,000</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fund an expedition to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map</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new Oregon Trail.  The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report about the trail as well as the publication of the map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made it sound like an exciting but more than achievable adventure for those who wanted to travel along it. The Government then spent more money advertising the Oregon Trail to encourage even more people from the east to travel west. </a:t>
            </a:r>
            <a:endParaRPr kumimoji="0" lang="en-GB" altLang="en-US" sz="800" b="0" i="0" u="none" strike="noStrike" cap="none" normalizeH="0" baseline="0" dirty="0">
              <a:ln>
                <a:noFill/>
              </a:ln>
              <a:solidFill>
                <a:schemeClr val="tx1"/>
              </a:solidFill>
              <a:effectLst/>
            </a:endParaRPr>
          </a:p>
        </p:txBody>
      </p:sp>
      <p:sp>
        <p:nvSpPr>
          <p:cNvPr id="14" name="Rectangle 3"/>
          <p:cNvSpPr>
            <a:spLocks noChangeArrowheads="1"/>
          </p:cNvSpPr>
          <p:nvPr/>
        </p:nvSpPr>
        <p:spPr bwMode="auto">
          <a:xfrm>
            <a:off x="5951424" y="2513690"/>
            <a:ext cx="5228179" cy="938719"/>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DISCOVERY OF GOLD IN CALIFORNIA 1849</a:t>
            </a:r>
            <a:endParaRPr lang="en-GB" altLang="en-US" sz="1100" b="1"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100,000 people left the east to reach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California</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as gold had been discovered.  Gold was the ultimate pull factor.  California’s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population</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reached 300,000 people by 1855 and its economy grew quickly with the many </a:t>
            </a:r>
            <a:r>
              <a:rPr lang="en-GB" altLang="en-US" sz="1100" dirty="0">
                <a:latin typeface="Calibri" panose="020F0502020204030204" pitchFamily="34" charset="0"/>
                <a:ea typeface="Calibri" panose="020F0502020204030204" pitchFamily="34" charset="0"/>
                <a:cs typeface="Times New Roman" panose="02020603050405020304" pitchFamily="18" charset="0"/>
              </a:rPr>
              <a:t>so called </a:t>
            </a:r>
            <a:r>
              <a:rPr lang="en-GB" altLang="en-US" sz="1100" b="1" dirty="0">
                <a:latin typeface="Calibri" panose="020F0502020204030204" pitchFamily="34" charset="0"/>
                <a:ea typeface="Calibri" panose="020F0502020204030204" pitchFamily="34" charset="0"/>
                <a:cs typeface="Times New Roman" panose="02020603050405020304" pitchFamily="18" charset="0"/>
              </a:rPr>
              <a:t>‘prospectors</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wanting to find gold and get rich. This was the beginning of the Gold Rush to California!</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5" name="Rectangle 3"/>
          <p:cNvSpPr>
            <a:spLocks noChangeArrowheads="1"/>
          </p:cNvSpPr>
          <p:nvPr/>
        </p:nvSpPr>
        <p:spPr bwMode="auto">
          <a:xfrm>
            <a:off x="5945724" y="5087227"/>
            <a:ext cx="6165853" cy="769441"/>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TO GAIN FREEDOM AND ADVENTURE </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Some</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individuals, mainly men, set out in the 1830s to become </a:t>
            </a:r>
            <a:r>
              <a:rPr kumimoji="0" lang="en-GB" altLang="en-US" sz="1100" b="1"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PIONEERS</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the American West.  They were encouraged by the stories of the Mountain Men and of the US Governments publication of maps </a:t>
            </a:r>
            <a:r>
              <a:rPr lang="en-GB" altLang="en-US" sz="1100" dirty="0">
                <a:latin typeface="Calibri" panose="020F0502020204030204" pitchFamily="34" charset="0"/>
                <a:ea typeface="Calibri" panose="020F0502020204030204" pitchFamily="34" charset="0"/>
                <a:cs typeface="Times New Roman" panose="02020603050405020304" pitchFamily="18" charset="0"/>
              </a:rPr>
              <a:t>of the trails. </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They were motivated by the freedom of the journey, away from the over-populated east.</a:t>
            </a:r>
            <a:endParaRPr kumimoji="0" lang="en-GB" altLang="en-US" sz="800" b="0" i="0" u="none" strike="noStrike" cap="none" normalizeH="0" baseline="0" dirty="0">
              <a:ln>
                <a:noFill/>
              </a:ln>
              <a:solidFill>
                <a:schemeClr val="tx1"/>
              </a:solidFill>
              <a:effectLst/>
            </a:endParaRPr>
          </a:p>
        </p:txBody>
      </p:sp>
      <p:sp>
        <p:nvSpPr>
          <p:cNvPr id="16" name="Rectangle 3"/>
          <p:cNvSpPr>
            <a:spLocks noChangeArrowheads="1"/>
          </p:cNvSpPr>
          <p:nvPr/>
        </p:nvSpPr>
        <p:spPr bwMode="auto">
          <a:xfrm>
            <a:off x="5951423" y="4454899"/>
            <a:ext cx="6150387" cy="600164"/>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OVERPOPULATION IN THE EAST </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Since the first Europeans came over to</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east coast in the mid 1600s, more had followed. Families grew and towns had become more crowded. Some wanted to move further west to gain more land.</a:t>
            </a:r>
            <a:endParaRPr kumimoji="0" lang="en-GB" altLang="en-US" sz="800" b="0" i="0" u="none" strike="noStrike" cap="none" normalizeH="0" baseline="0" dirty="0">
              <a:ln>
                <a:noFill/>
              </a:ln>
              <a:solidFill>
                <a:schemeClr val="tx1"/>
              </a:solidFill>
              <a:effectLst/>
            </a:endParaRPr>
          </a:p>
        </p:txBody>
      </p:sp>
      <p:sp>
        <p:nvSpPr>
          <p:cNvPr id="17" name="Rectangle 3"/>
          <p:cNvSpPr>
            <a:spLocks noChangeArrowheads="1"/>
          </p:cNvSpPr>
          <p:nvPr/>
        </p:nvSpPr>
        <p:spPr bwMode="auto">
          <a:xfrm>
            <a:off x="5951424" y="3484016"/>
            <a:ext cx="6150387" cy="938719"/>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NEW GOVERNMENT POLICIES </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The US Government created several new laws which made access to the American West easier and less risky.  For example, the </a:t>
            </a:r>
            <a:r>
              <a:rPr kumimoji="0" lang="en-GB" altLang="en-US" sz="1100" b="1"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Indian Removal Act </a:t>
            </a:r>
            <a:r>
              <a:rPr kumimoji="0" lang="en-GB" altLang="en-US" sz="11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(1830), </a:t>
            </a:r>
            <a:r>
              <a:rPr kumimoji="0" lang="en-GB" altLang="en-US" sz="110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and</a:t>
            </a:r>
            <a:r>
              <a:rPr kumimoji="0" lang="en-GB" altLang="en-US" sz="1100" b="1"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 </a:t>
            </a:r>
            <a:r>
              <a:rPr kumimoji="0" lang="en-GB" altLang="en-US" sz="11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the creation of the </a:t>
            </a:r>
            <a:r>
              <a:rPr kumimoji="0" lang="en-GB" altLang="en-US" sz="1100" b="1"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Permanent Indian</a:t>
            </a:r>
            <a:r>
              <a:rPr kumimoji="0" lang="en-GB" altLang="en-US" sz="1100" b="1" i="0" u="none" strike="noStrike" cap="none" normalizeH="0" dirty="0">
                <a:ln>
                  <a:noFill/>
                </a:ln>
                <a:solidFill>
                  <a:schemeClr val="tx1"/>
                </a:solidFill>
                <a:effectLst/>
                <a:latin typeface="Calibri" panose="020F0502020204030204" pitchFamily="34" charset="0"/>
                <a:cs typeface="Times New Roman" panose="02020603050405020304" pitchFamily="18" charset="0"/>
              </a:rPr>
              <a:t> Frontier </a:t>
            </a:r>
            <a:r>
              <a:rPr kumimoji="0" lang="en-GB" altLang="en-US" sz="1100" b="0" i="0" u="none" strike="noStrike" cap="none" normalizeH="0" dirty="0">
                <a:ln>
                  <a:noFill/>
                </a:ln>
                <a:solidFill>
                  <a:schemeClr val="tx1"/>
                </a:solidFill>
                <a:effectLst/>
                <a:latin typeface="Calibri" panose="020F0502020204030204" pitchFamily="34" charset="0"/>
                <a:cs typeface="Times New Roman" panose="02020603050405020304" pitchFamily="18" charset="0"/>
              </a:rPr>
              <a:t>(1834) moved Plains Indians further west away from land that new settlers might want to travel.  Furthermore the </a:t>
            </a:r>
            <a:r>
              <a:rPr kumimoji="0" lang="en-GB" altLang="en-US" sz="1100" b="1" i="0" u="none" strike="noStrike" cap="none" normalizeH="0" dirty="0">
                <a:ln>
                  <a:noFill/>
                </a:ln>
                <a:solidFill>
                  <a:schemeClr val="tx1"/>
                </a:solidFill>
                <a:effectLst/>
                <a:latin typeface="Calibri" panose="020F0502020204030204" pitchFamily="34" charset="0"/>
                <a:cs typeface="Times New Roman" panose="02020603050405020304" pitchFamily="18" charset="0"/>
              </a:rPr>
              <a:t>Indian Appropriations Act </a:t>
            </a:r>
            <a:r>
              <a:rPr kumimoji="0" lang="en-GB" altLang="en-US" sz="1100" b="0" i="0" u="none" strike="noStrike" cap="none" normalizeH="0" dirty="0">
                <a:ln>
                  <a:noFill/>
                </a:ln>
                <a:solidFill>
                  <a:schemeClr val="tx1"/>
                </a:solidFill>
                <a:effectLst/>
                <a:latin typeface="Calibri" panose="020F0502020204030204" pitchFamily="34" charset="0"/>
                <a:cs typeface="Times New Roman" panose="02020603050405020304" pitchFamily="18" charset="0"/>
              </a:rPr>
              <a:t>(1851) began to remove of Plains Indians into </a:t>
            </a:r>
            <a:r>
              <a:rPr kumimoji="0" lang="en-GB" altLang="en-US" sz="1100" b="1" i="0" u="none" strike="noStrike" cap="none" normalizeH="0" dirty="0">
                <a:ln>
                  <a:noFill/>
                </a:ln>
                <a:solidFill>
                  <a:schemeClr val="tx1"/>
                </a:solidFill>
                <a:effectLst/>
                <a:latin typeface="Calibri" panose="020F0502020204030204" pitchFamily="34" charset="0"/>
                <a:cs typeface="Times New Roman" panose="02020603050405020304" pitchFamily="18" charset="0"/>
              </a:rPr>
              <a:t>reservations</a:t>
            </a:r>
            <a:r>
              <a:rPr kumimoji="0" lang="en-GB" altLang="en-US" sz="1100" b="0" i="0" u="none" strike="noStrike" cap="none" normalizeH="0" dirty="0">
                <a:ln>
                  <a:noFill/>
                </a:ln>
                <a:solidFill>
                  <a:schemeClr val="tx1"/>
                </a:solidFill>
                <a:effectLst/>
                <a:latin typeface="Calibri" panose="020F0502020204030204" pitchFamily="34" charset="0"/>
                <a:cs typeface="Times New Roman" panose="02020603050405020304" pitchFamily="18" charset="0"/>
              </a:rPr>
              <a:t>.</a:t>
            </a:r>
            <a:endParaRPr kumimoji="0" lang="en-GB" altLang="en-US" sz="800" b="0" i="0" u="none" strike="noStrike" cap="none" normalizeH="0" baseline="0" dirty="0">
              <a:ln>
                <a:noFill/>
              </a:ln>
              <a:solidFill>
                <a:schemeClr val="tx1"/>
              </a:solidFill>
              <a:effectLst/>
            </a:endParaRPr>
          </a:p>
        </p:txBody>
      </p:sp>
      <p:pic>
        <p:nvPicPr>
          <p:cNvPr id="1026" name="Picture 2" descr="Related image"/>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58764" y="2403821"/>
            <a:ext cx="922208" cy="1099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poverty clipart"/>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26357" y="2946964"/>
            <a:ext cx="945906" cy="90794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wagon horse clipart"/>
          <p:cNvPicPr>
            <a:picLocks noChangeAspect="1" noChangeArrowheads="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b="7994"/>
          <a:stretch/>
        </p:blipFill>
        <p:spPr bwMode="auto">
          <a:xfrm>
            <a:off x="3483429" y="5853742"/>
            <a:ext cx="2394853" cy="1003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055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11978620" cy="338554"/>
          </a:xfrm>
          <a:prstGeom prst="rect">
            <a:avLst/>
          </a:prstGeom>
          <a:solidFill>
            <a:schemeClr val="accent4">
              <a:lumMod val="60000"/>
              <a:lumOff val="40000"/>
            </a:schemeClr>
          </a:solidFill>
        </p:spPr>
        <p:txBody>
          <a:bodyPr wrap="square" rtlCol="0">
            <a:spAutoFit/>
          </a:bodyPr>
          <a:lstStyle/>
          <a:p>
            <a:r>
              <a:rPr lang="en-GB" sz="1600" b="1" dirty="0">
                <a:latin typeface="Berlin Sans FB Demi" panose="020E0802020502020306" pitchFamily="34" charset="0"/>
              </a:rPr>
              <a:t>LESSON 4: Migration &amp; Settlement - </a:t>
            </a:r>
            <a:r>
              <a:rPr lang="en-GB" sz="1600" dirty="0">
                <a:latin typeface="Berlin Sans FB" panose="020E0602020502020306" pitchFamily="34" charset="0"/>
              </a:rPr>
              <a:t>The problems of the first American migrants: The Donner Party and Mormons</a:t>
            </a:r>
          </a:p>
        </p:txBody>
      </p:sp>
      <p:sp>
        <p:nvSpPr>
          <p:cNvPr id="2" name="Rectangle 1"/>
          <p:cNvSpPr/>
          <p:nvPr/>
        </p:nvSpPr>
        <p:spPr>
          <a:xfrm>
            <a:off x="6906384" y="457044"/>
            <a:ext cx="4301379" cy="1566967"/>
          </a:xfrm>
          <a:prstGeom prst="rect">
            <a:avLst/>
          </a:prstGeom>
          <a:solidFill>
            <a:schemeClr val="bg1"/>
          </a:solidFill>
          <a:ln w="19050">
            <a:solidFill>
              <a:schemeClr val="tx1"/>
            </a:solidFill>
          </a:ln>
        </p:spPr>
        <p:txBody>
          <a:bodyPr wrap="square">
            <a:spAutoFit/>
          </a:bodyPr>
          <a:lstStyle/>
          <a:p>
            <a:pPr>
              <a:lnSpc>
                <a:spcPct val="107000"/>
              </a:lnSpc>
              <a:spcAft>
                <a:spcPts val="800"/>
              </a:spcAft>
            </a:pPr>
            <a:r>
              <a:rPr lang="en-GB" sz="1000" dirty="0">
                <a:latin typeface="Calibri" panose="020F0502020204030204" pitchFamily="34" charset="0"/>
                <a:ea typeface="Calibri" panose="020F0502020204030204" pitchFamily="34" charset="0"/>
                <a:cs typeface="Times New Roman" panose="02020603050405020304" pitchFamily="18" charset="0"/>
              </a:rPr>
              <a:t>The migrants also faced a number of dangers along the way.  Getting ill or any medical emergency could result in severe problems.  Getting stuck or stranded would mean running out of supplies and starving.  There were the dangers of snake bites or insect bites which could result in infection. At least 20,000 migrants died because of this during this time. The water borne disease of cholera was a fatal problem and came from people sharing contaminated water, including using water which had been used to clear toilets.  The migrants also had the constant fear of being attacked by the Plains Indians who they reported watching them. However, attacks were rare.</a:t>
            </a:r>
          </a:p>
        </p:txBody>
      </p:sp>
      <p:sp>
        <p:nvSpPr>
          <p:cNvPr id="5" name="Rectangle 2"/>
          <p:cNvSpPr>
            <a:spLocks noChangeArrowheads="1"/>
          </p:cNvSpPr>
          <p:nvPr/>
        </p:nvSpPr>
        <p:spPr bwMode="auto">
          <a:xfrm>
            <a:off x="86654" y="2314109"/>
            <a:ext cx="4301379" cy="4555093"/>
          </a:xfrm>
          <a:prstGeom prst="rect">
            <a:avLst/>
          </a:prstGeom>
          <a:noFill/>
          <a:ln w="19050">
            <a:noFill/>
          </a:ln>
          <a:effectLst/>
        </p:spPr>
        <p:txBody>
          <a:bodyPr vert="horz" wrap="square" lIns="91440" tIns="45720" rIns="91440" bIns="45720" numCol="1" anchor="t" anchorCtr="0" compatLnSpc="1">
            <a:prstTxWarp prst="textNoShape">
              <a:avLst/>
            </a:prstTxWarp>
            <a:spAutoFit/>
          </a:bodyPr>
          <a:lstStyle/>
          <a:p>
            <a:pPr marL="88900" marR="0" lvl="0" indent="-88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Donner Party set off </a:t>
            </a:r>
            <a:r>
              <a:rPr lang="en-GB" altLang="en-US" sz="1000" dirty="0">
                <a:latin typeface="Calibri" panose="020F0502020204030204" pitchFamily="34" charset="0"/>
                <a:ea typeface="Calibri" panose="020F0502020204030204" pitchFamily="34" charset="0"/>
                <a:cs typeface="Times New Roman" panose="02020603050405020304" pitchFamily="18" charset="0"/>
              </a:rPr>
              <a:t>on their journey to California in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May 1846</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They were well equipped and led by the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Donner Brothers</a:t>
            </a:r>
            <a:r>
              <a:rPr lang="en-GB" altLang="en-US" sz="1000" dirty="0">
                <a:latin typeface="Calibri" panose="020F0502020204030204" pitchFamily="34" charset="0"/>
                <a:ea typeface="Calibri" panose="020F0502020204030204" pitchFamily="34" charset="0"/>
                <a:cs typeface="Times New Roman" panose="02020603050405020304" pitchFamily="18" charset="0"/>
              </a:rPr>
              <a:t>, Jacob and George. The large group of 300 migrants and 60 wagons travelled as a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Wagon Train</a:t>
            </a:r>
            <a:r>
              <a:rPr lang="en-GB" altLang="en-US" sz="1000" dirty="0">
                <a:latin typeface="Calibri" panose="020F0502020204030204" pitchFamily="34" charset="0"/>
                <a:ea typeface="Calibri" panose="020F0502020204030204" pitchFamily="34" charset="0"/>
                <a:cs typeface="Times New Roman" panose="02020603050405020304" pitchFamily="18" charset="0"/>
              </a:rPr>
              <a:t>’. However, compared with other parties, they had more elderly people, women and children.</a:t>
            </a:r>
          </a:p>
          <a:p>
            <a:pPr marL="87313" marR="0" lvl="0" indent="-87313"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July, </a:t>
            </a:r>
            <a:r>
              <a:rPr lang="en-GB" altLang="en-US" sz="1000" dirty="0">
                <a:latin typeface="Calibri" panose="020F0502020204030204" pitchFamily="34" charset="0"/>
                <a:ea typeface="Calibri" panose="020F0502020204030204" pitchFamily="34" charset="0"/>
                <a:cs typeface="Times New Roman" panose="02020603050405020304" pitchFamily="18" charset="0"/>
              </a:rPr>
              <a:t>at</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Rocky Mountains they decided to split into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two groups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80 migrants including the Donner Brothers tried a new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short cut’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rather than the usual route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which they thought would reduce the journey by 550km.  This new route was untested and only mentioned briefly in an old route book written by the old mountain men.  </a:t>
            </a:r>
          </a:p>
          <a:p>
            <a:pPr marL="87313" marR="0" lvl="0" indent="-87313"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route was far more difficult than they thought.  They lost wagons, many oxen and cattle and more importantly they lost time –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whole month. </a:t>
            </a:r>
          </a:p>
          <a:p>
            <a:pPr marL="87313" marR="0" lvl="0" indent="-87313"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It was not until October that they returned to the original route. They began their last climb over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Sierra Nevada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mountains.  However, snow began to fall and the party became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stranded</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They had to cross many rivers and found it difficult to find food. There were also many arguments in the group about what they should do. Already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weak</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with their previous struggles they were not well equipped for the snow or a winter on the mountains.  </a:t>
            </a:r>
          </a:p>
          <a:p>
            <a:pPr marL="87313" marR="0" lvl="0" indent="-87313"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By December, people had started to die, their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livestock</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had died and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food</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was running low.  It was then that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17</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men, women and children set off to cross the mountain to get help.  Some died on the way and some of the others resorted to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cannibalism</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survive.  Eventually, just 7 made it to a small settlement in California.  </a:t>
            </a:r>
          </a:p>
          <a:p>
            <a:pPr marL="87313" marR="0" lvl="0" indent="-87313"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When news of the Donner Party spread,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rescue parties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from California travelled to help.  However, even they struggled to reach anyone.  Out of the original number of 300 migrants, only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46 survived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 reach California.  News of their suffering spread and was a key factor in far fewer people coming to California the year after.  However, this trend changed when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gold</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was discovered in California in 1849.</a:t>
            </a:r>
          </a:p>
        </p:txBody>
      </p:sp>
      <p:sp>
        <p:nvSpPr>
          <p:cNvPr id="6" name="Rectangle 3"/>
          <p:cNvSpPr>
            <a:spLocks noChangeArrowheads="1"/>
          </p:cNvSpPr>
          <p:nvPr/>
        </p:nvSpPr>
        <p:spPr bwMode="auto">
          <a:xfrm>
            <a:off x="394448" y="5017995"/>
            <a:ext cx="7095744"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6"/>
          <p:cNvSpPr>
            <a:spLocks noChangeArrowheads="1"/>
          </p:cNvSpPr>
          <p:nvPr/>
        </p:nvSpPr>
        <p:spPr bwMode="auto">
          <a:xfrm>
            <a:off x="4492177" y="4480222"/>
            <a:ext cx="5670726" cy="2354491"/>
          </a:xfrm>
          <a:prstGeom prst="rect">
            <a:avLst/>
          </a:prstGeom>
          <a:solidFill>
            <a:schemeClr val="bg1"/>
          </a:solidFill>
          <a:ln w="19050">
            <a:no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87313" marR="0" lvl="0" indent="-87313"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Brigham Young</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planned every part of the migration from the preparation beforehand to how they would become self sufficient when they reached there.  The journey</a:t>
            </a:r>
            <a:r>
              <a:rPr kumimoji="0" lang="en-GB" altLang="en-US" sz="105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was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well supplied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with food and equipment.  </a:t>
            </a:r>
            <a:r>
              <a:rPr lang="en-GB" altLang="en-US" sz="1050" dirty="0">
                <a:latin typeface="Calibri" panose="020F0502020204030204" pitchFamily="34" charset="0"/>
                <a:ea typeface="Calibri" panose="020F0502020204030204" pitchFamily="34" charset="0"/>
                <a:cs typeface="Times New Roman" panose="02020603050405020304" pitchFamily="18" charset="0"/>
              </a:rPr>
              <a:t>They even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had a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boat built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ready</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 any river crossings.  </a:t>
            </a:r>
          </a:p>
          <a:p>
            <a:pPr marL="87313" marR="0" lvl="0" indent="-87313"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They used the </a:t>
            </a:r>
            <a:r>
              <a:rPr lang="en-GB" altLang="en-US" sz="1050" dirty="0">
                <a:latin typeface="Calibri" panose="020F0502020204030204" pitchFamily="34" charset="0"/>
                <a:ea typeface="Calibri" panose="020F0502020204030204" pitchFamily="34" charset="0"/>
                <a:cs typeface="Times New Roman" panose="02020603050405020304" pitchFamily="18" charset="0"/>
              </a:rPr>
              <a:t>start of the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route set out by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Donner Party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cleared land</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help other Mormon families as they made their journey west.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Rest camps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were set up with people left behind to help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repair wagons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Thousands of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wooden cabins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were built where the weather could become cold as a way to survive the winter months. Young</a:t>
            </a:r>
            <a:endParaRPr kumimoji="0" lang="en-GB" altLang="en-US" sz="1050" b="0" i="0" u="none" strike="noStrike" cap="none" normalizeH="0" baseline="0" dirty="0">
              <a:ln>
                <a:noFill/>
              </a:ln>
              <a:solidFill>
                <a:schemeClr val="tx1"/>
              </a:solidFill>
              <a:effectLst/>
            </a:endParaRPr>
          </a:p>
          <a:p>
            <a:pPr marL="87313" indent="-87313">
              <a:buFont typeface="Arial" panose="020B0604020202020204" pitchFamily="34" charset="0"/>
              <a:buChar char="•"/>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Young got the help of experienced trail guides rather than trying to do it all himself. He also divided people into more manageable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groups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with the right variety of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skills to survive</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 each group. Young insisted on very strict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discipline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his decisions were well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respected</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by everyone. </a:t>
            </a:r>
            <a:r>
              <a:rPr lang="en-GB" altLang="en-US" sz="1050" dirty="0">
                <a:latin typeface="Calibri" panose="020F0502020204030204" pitchFamily="34" charset="0"/>
                <a:ea typeface="Calibri" panose="020F0502020204030204" pitchFamily="34" charset="0"/>
                <a:cs typeface="Times New Roman" panose="02020603050405020304" pitchFamily="18" charset="0"/>
              </a:rPr>
              <a:t>The migrants had so much confidence in young that they believed he  was a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prophet</a:t>
            </a:r>
            <a:r>
              <a:rPr lang="en-GB" altLang="en-US" sz="1050" dirty="0">
                <a:latin typeface="Calibri" panose="020F0502020204030204" pitchFamily="34" charset="0"/>
                <a:ea typeface="Calibri" panose="020F0502020204030204" pitchFamily="34" charset="0"/>
                <a:cs typeface="Times New Roman" panose="02020603050405020304" pitchFamily="18" charset="0"/>
              </a:rPr>
              <a:t> sent by God. </a:t>
            </a:r>
            <a:endParaRPr kumimoji="0" lang="en-GB" altLang="en-US" sz="1050" i="0" u="none" strike="noStrike" cap="none" normalizeH="0" baseline="0" dirty="0">
              <a:ln>
                <a:noFill/>
              </a:ln>
              <a:solidFill>
                <a:schemeClr val="tx1"/>
              </a:solidFill>
              <a:effectLst/>
            </a:endParaRPr>
          </a:p>
          <a:p>
            <a:pPr marL="87313" lvl="0" indent="-87313">
              <a:buFont typeface="Arial" panose="020B0604020202020204" pitchFamily="34" charset="0"/>
              <a:buChar char="•"/>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Young taught the migrants how to form their wagons in a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CIRCLE</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night which helped keep in any heat for the humans as well as the animals which they took with them. The Mormons had a range of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SKILLS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lead a community when they got there such as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blacksmiths, carpenters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millers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1050" b="0" i="0" u="none" strike="noStrike" cap="none" normalizeH="0" baseline="0" dirty="0">
              <a:ln>
                <a:noFill/>
              </a:ln>
              <a:solidFill>
                <a:schemeClr val="tx1"/>
              </a:solidFill>
              <a:effectLst/>
            </a:endParaRPr>
          </a:p>
        </p:txBody>
      </p:sp>
      <p:sp>
        <p:nvSpPr>
          <p:cNvPr id="14" name="Rectangle 13"/>
          <p:cNvSpPr/>
          <p:nvPr/>
        </p:nvSpPr>
        <p:spPr>
          <a:xfrm>
            <a:off x="89647" y="457045"/>
            <a:ext cx="6781416" cy="1566967"/>
          </a:xfrm>
          <a:prstGeom prst="rect">
            <a:avLst/>
          </a:prstGeom>
          <a:solidFill>
            <a:schemeClr val="bg1"/>
          </a:solidFill>
          <a:ln w="19050">
            <a:solidFill>
              <a:schemeClr val="tx1"/>
            </a:solidFill>
          </a:ln>
        </p:spPr>
        <p:txBody>
          <a:bodyPr wrap="square">
            <a:spAutoFit/>
          </a:bodyPr>
          <a:lstStyle/>
          <a:p>
            <a:pPr>
              <a:lnSpc>
                <a:spcPct val="107000"/>
              </a:lnSpc>
              <a:spcAft>
                <a:spcPts val="800"/>
              </a:spcAft>
            </a:pPr>
            <a:r>
              <a:rPr lang="en-GB" sz="1000" dirty="0">
                <a:latin typeface="Calibri" panose="020F0502020204030204" pitchFamily="34" charset="0"/>
                <a:ea typeface="Calibri" panose="020F0502020204030204" pitchFamily="34" charset="0"/>
                <a:cs typeface="Times New Roman" panose="02020603050405020304" pitchFamily="18" charset="0"/>
              </a:rPr>
              <a:t>The Oregon Trail was </a:t>
            </a:r>
            <a:r>
              <a:rPr lang="en-GB" sz="1000" b="1" dirty="0">
                <a:latin typeface="Calibri" panose="020F0502020204030204" pitchFamily="34" charset="0"/>
                <a:ea typeface="Calibri" panose="020F0502020204030204" pitchFamily="34" charset="0"/>
                <a:cs typeface="Times New Roman" panose="02020603050405020304" pitchFamily="18" charset="0"/>
              </a:rPr>
              <a:t>3,200km long </a:t>
            </a:r>
            <a:r>
              <a:rPr lang="en-GB" sz="1000" dirty="0">
                <a:latin typeface="Calibri" panose="020F0502020204030204" pitchFamily="34" charset="0"/>
                <a:ea typeface="Calibri" panose="020F0502020204030204" pitchFamily="34" charset="0"/>
                <a:cs typeface="Times New Roman" panose="02020603050405020304" pitchFamily="18" charset="0"/>
              </a:rPr>
              <a:t>and would take </a:t>
            </a:r>
            <a:r>
              <a:rPr lang="en-GB" sz="1000" b="1" dirty="0">
                <a:latin typeface="Calibri" panose="020F0502020204030204" pitchFamily="34" charset="0"/>
                <a:ea typeface="Calibri" panose="020F0502020204030204" pitchFamily="34" charset="0"/>
                <a:cs typeface="Times New Roman" panose="02020603050405020304" pitchFamily="18" charset="0"/>
              </a:rPr>
              <a:t>several months </a:t>
            </a:r>
            <a:r>
              <a:rPr lang="en-GB" sz="1000" dirty="0">
                <a:latin typeface="Calibri" panose="020F0502020204030204" pitchFamily="34" charset="0"/>
                <a:ea typeface="Calibri" panose="020F0502020204030204" pitchFamily="34" charset="0"/>
                <a:cs typeface="Times New Roman" panose="02020603050405020304" pitchFamily="18" charset="0"/>
              </a:rPr>
              <a:t>to complete.  This meant the migrants had to plan their trip carefully. It needed to be completed </a:t>
            </a:r>
            <a:r>
              <a:rPr lang="en-GB"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BEFORE WINTER</a:t>
            </a:r>
            <a:r>
              <a:rPr lang="en-GB" sz="1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000" dirty="0">
                <a:latin typeface="Calibri" panose="020F0502020204030204" pitchFamily="34" charset="0"/>
                <a:ea typeface="Calibri" panose="020F0502020204030204" pitchFamily="34" charset="0"/>
                <a:cs typeface="Times New Roman" panose="02020603050405020304" pitchFamily="18" charset="0"/>
              </a:rPr>
              <a:t>otherwise they would get stuck in the Rocky Mountains and potentially freeze. Migrants were advised not to start their journey until April when the </a:t>
            </a:r>
            <a:r>
              <a:rPr lang="en-GB"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GRASS </a:t>
            </a:r>
            <a:r>
              <a:rPr lang="en-GB" sz="1000" dirty="0">
                <a:latin typeface="Calibri" panose="020F0502020204030204" pitchFamily="34" charset="0"/>
                <a:ea typeface="Calibri" panose="020F0502020204030204" pitchFamily="34" charset="0"/>
                <a:cs typeface="Times New Roman" panose="02020603050405020304" pitchFamily="18" charset="0"/>
              </a:rPr>
              <a:t>had grown fully enough to feed their animals. They needed to take </a:t>
            </a:r>
            <a:r>
              <a:rPr lang="en-GB"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ENOUGH FOOD </a:t>
            </a:r>
            <a:r>
              <a:rPr lang="en-GB" sz="1000" dirty="0">
                <a:latin typeface="Calibri" panose="020F0502020204030204" pitchFamily="34" charset="0"/>
                <a:ea typeface="Calibri" panose="020F0502020204030204" pitchFamily="34" charset="0"/>
                <a:cs typeface="Times New Roman" panose="02020603050405020304" pitchFamily="18" charset="0"/>
              </a:rPr>
              <a:t>with them for the whole journey as well as any essential for setting up a home once they reached their destination.  The </a:t>
            </a:r>
            <a:r>
              <a:rPr lang="en-GB"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OXEN</a:t>
            </a:r>
            <a:r>
              <a:rPr lang="en-GB" sz="1000" dirty="0">
                <a:latin typeface="Calibri" panose="020F0502020204030204" pitchFamily="34" charset="0"/>
                <a:ea typeface="Calibri" panose="020F0502020204030204" pitchFamily="34" charset="0"/>
                <a:cs typeface="Times New Roman" panose="02020603050405020304" pitchFamily="18" charset="0"/>
              </a:rPr>
              <a:t> that were used to transport their goods were strong but very slow – travelling at only 3km an hour. The long rows of horse, carts, wagons and oxen were called </a:t>
            </a:r>
            <a:r>
              <a:rPr lang="en-GB"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WAGON TRAINS </a:t>
            </a:r>
            <a:r>
              <a:rPr lang="en-GB" sz="1000" dirty="0">
                <a:latin typeface="Calibri" panose="020F0502020204030204" pitchFamily="34" charset="0"/>
                <a:ea typeface="Calibri" panose="020F0502020204030204" pitchFamily="34" charset="0"/>
                <a:cs typeface="Times New Roman" panose="02020603050405020304" pitchFamily="18" charset="0"/>
              </a:rPr>
              <a:t>and could consist of up to 20 wagons. It was safer to travel as a large group but often slower. The groups also included </a:t>
            </a:r>
            <a:r>
              <a:rPr lang="en-GB"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WHOLE FAMILIES </a:t>
            </a:r>
            <a:r>
              <a:rPr lang="en-GB" sz="1000" dirty="0">
                <a:latin typeface="Calibri" panose="020F0502020204030204" pitchFamily="34" charset="0"/>
                <a:ea typeface="Calibri" panose="020F0502020204030204" pitchFamily="34" charset="0"/>
                <a:cs typeface="Times New Roman" panose="02020603050405020304" pitchFamily="18" charset="0"/>
              </a:rPr>
              <a:t>with a mixture of women, men, children and the elderly.  It was also important to make sure that the people who attempted this migration had a wide </a:t>
            </a:r>
            <a:r>
              <a:rPr lang="en-GB"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RANGE OF SKILLS </a:t>
            </a:r>
            <a:r>
              <a:rPr lang="en-GB" sz="1000" dirty="0">
                <a:latin typeface="Calibri" panose="020F0502020204030204" pitchFamily="34" charset="0"/>
                <a:ea typeface="Calibri" panose="020F0502020204030204" pitchFamily="34" charset="0"/>
                <a:cs typeface="Times New Roman" panose="02020603050405020304" pitchFamily="18" charset="0"/>
              </a:rPr>
              <a:t>such as farming, building and hunting ready for their new life in the American West.</a:t>
            </a:r>
          </a:p>
        </p:txBody>
      </p:sp>
      <p:sp>
        <p:nvSpPr>
          <p:cNvPr id="15" name="Rectangle 6"/>
          <p:cNvSpPr>
            <a:spLocks noChangeArrowheads="1"/>
          </p:cNvSpPr>
          <p:nvPr/>
        </p:nvSpPr>
        <p:spPr bwMode="auto">
          <a:xfrm>
            <a:off x="4467777" y="2311241"/>
            <a:ext cx="4367794" cy="1869743"/>
          </a:xfrm>
          <a:prstGeom prst="rect">
            <a:avLst/>
          </a:prstGeom>
          <a:solidFill>
            <a:schemeClr val="bg1"/>
          </a:solidFill>
          <a:ln w="19050">
            <a:no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Mormons were a religious group living in the east. They followed an influential leader called </a:t>
            </a:r>
            <a:r>
              <a:rPr kumimoji="0" lang="en-GB" altLang="en-US" sz="105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Joseph Smith</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1050" dirty="0">
                <a:latin typeface="Calibri" panose="020F0502020204030204" pitchFamily="34" charset="0"/>
                <a:ea typeface="Calibri" panose="020F0502020204030204" pitchFamily="34" charset="0"/>
                <a:cs typeface="Times New Roman" panose="02020603050405020304" pitchFamily="18" charset="0"/>
              </a:rPr>
              <a:t>However, they faced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discrimination</a:t>
            </a:r>
            <a:r>
              <a:rPr lang="en-GB" altLang="en-US" sz="1050" dirty="0">
                <a:latin typeface="Calibri" panose="020F0502020204030204" pitchFamily="34" charset="0"/>
                <a:ea typeface="Calibri" panose="020F0502020204030204" pitchFamily="34" charset="0"/>
                <a:cs typeface="Times New Roman" panose="02020603050405020304" pitchFamily="18" charset="0"/>
              </a:rPr>
              <a:t> wherever they lived and were often driven away. They were very hard working and successful.  This made other Americans very jealous of them, especially when the economy suffered. Mormons were told that they were God’s chosen people, and so also faced criticism for this. They had sympathy for the Plains Indians which many American people were suspicious about.  Finally, they also held a belief that a man was able to have more than one wife – an idea called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polygamy</a:t>
            </a:r>
            <a:r>
              <a:rPr lang="en-GB" altLang="en-US" sz="1050" dirty="0">
                <a:latin typeface="Calibri" panose="020F0502020204030204" pitchFamily="34" charset="0"/>
                <a:ea typeface="Calibri" panose="020F0502020204030204" pitchFamily="34" charset="0"/>
                <a:cs typeface="Times New Roman" panose="02020603050405020304" pitchFamily="18" charset="0"/>
              </a:rPr>
              <a:t>.  This was shocking to many Christian families who saw this as a sin.  Joseph Smith was eventually attacked by a mob who murdered him in 1845. They were then ordered to leave the state of Illinois.</a:t>
            </a:r>
          </a:p>
        </p:txBody>
      </p:sp>
      <p:sp>
        <p:nvSpPr>
          <p:cNvPr id="11" name="TextBox 10">
            <a:extLst>
              <a:ext uri="{FF2B5EF4-FFF2-40B4-BE49-F238E27FC236}">
                <a16:creationId xmlns:a16="http://schemas.microsoft.com/office/drawing/2014/main" id="{98058D7C-B722-408D-B840-41C98C51EC18}"/>
              </a:ext>
            </a:extLst>
          </p:cNvPr>
          <p:cNvSpPr txBox="1"/>
          <p:nvPr/>
        </p:nvSpPr>
        <p:spPr>
          <a:xfrm>
            <a:off x="89646" y="2044985"/>
            <a:ext cx="4301379" cy="276999"/>
          </a:xfrm>
          <a:custGeom>
            <a:avLst/>
            <a:gdLst>
              <a:gd name="connsiteX0" fmla="*/ 0 w 4301379"/>
              <a:gd name="connsiteY0" fmla="*/ 0 h 276999"/>
              <a:gd name="connsiteX1" fmla="*/ 571469 w 4301379"/>
              <a:gd name="connsiteY1" fmla="*/ 0 h 276999"/>
              <a:gd name="connsiteX2" fmla="*/ 1142938 w 4301379"/>
              <a:gd name="connsiteY2" fmla="*/ 0 h 276999"/>
              <a:gd name="connsiteX3" fmla="*/ 1757421 w 4301379"/>
              <a:gd name="connsiteY3" fmla="*/ 0 h 276999"/>
              <a:gd name="connsiteX4" fmla="*/ 2242862 w 4301379"/>
              <a:gd name="connsiteY4" fmla="*/ 0 h 276999"/>
              <a:gd name="connsiteX5" fmla="*/ 2771317 w 4301379"/>
              <a:gd name="connsiteY5" fmla="*/ 0 h 276999"/>
              <a:gd name="connsiteX6" fmla="*/ 3299772 w 4301379"/>
              <a:gd name="connsiteY6" fmla="*/ 0 h 276999"/>
              <a:gd name="connsiteX7" fmla="*/ 4301379 w 4301379"/>
              <a:gd name="connsiteY7" fmla="*/ 0 h 276999"/>
              <a:gd name="connsiteX8" fmla="*/ 4301379 w 4301379"/>
              <a:gd name="connsiteY8" fmla="*/ 276999 h 276999"/>
              <a:gd name="connsiteX9" fmla="*/ 3643882 w 4301379"/>
              <a:gd name="connsiteY9" fmla="*/ 276999 h 276999"/>
              <a:gd name="connsiteX10" fmla="*/ 3115427 w 4301379"/>
              <a:gd name="connsiteY10" fmla="*/ 276999 h 276999"/>
              <a:gd name="connsiteX11" fmla="*/ 2500945 w 4301379"/>
              <a:gd name="connsiteY11" fmla="*/ 276999 h 276999"/>
              <a:gd name="connsiteX12" fmla="*/ 1929476 w 4301379"/>
              <a:gd name="connsiteY12" fmla="*/ 276999 h 276999"/>
              <a:gd name="connsiteX13" fmla="*/ 1444034 w 4301379"/>
              <a:gd name="connsiteY13" fmla="*/ 276999 h 276999"/>
              <a:gd name="connsiteX14" fmla="*/ 786538 w 4301379"/>
              <a:gd name="connsiteY14" fmla="*/ 276999 h 276999"/>
              <a:gd name="connsiteX15" fmla="*/ 0 w 4301379"/>
              <a:gd name="connsiteY15" fmla="*/ 276999 h 276999"/>
              <a:gd name="connsiteX16" fmla="*/ 0 w 4301379"/>
              <a:gd name="connsiteY16"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01379" h="276999" fill="none" extrusionOk="0">
                <a:moveTo>
                  <a:pt x="0" y="0"/>
                </a:moveTo>
                <a:cubicBezTo>
                  <a:pt x="249974" y="24635"/>
                  <a:pt x="384654" y="5301"/>
                  <a:pt x="571469" y="0"/>
                </a:cubicBezTo>
                <a:cubicBezTo>
                  <a:pt x="758284" y="-5301"/>
                  <a:pt x="861456" y="14521"/>
                  <a:pt x="1142938" y="0"/>
                </a:cubicBezTo>
                <a:cubicBezTo>
                  <a:pt x="1424420" y="-14521"/>
                  <a:pt x="1453240" y="23399"/>
                  <a:pt x="1757421" y="0"/>
                </a:cubicBezTo>
                <a:cubicBezTo>
                  <a:pt x="2061602" y="-23399"/>
                  <a:pt x="2013436" y="1587"/>
                  <a:pt x="2242862" y="0"/>
                </a:cubicBezTo>
                <a:cubicBezTo>
                  <a:pt x="2472288" y="-1587"/>
                  <a:pt x="2579183" y="-8371"/>
                  <a:pt x="2771317" y="0"/>
                </a:cubicBezTo>
                <a:cubicBezTo>
                  <a:pt x="2963452" y="8371"/>
                  <a:pt x="3157732" y="-16076"/>
                  <a:pt x="3299772" y="0"/>
                </a:cubicBezTo>
                <a:cubicBezTo>
                  <a:pt x="3441812" y="16076"/>
                  <a:pt x="4047623" y="9313"/>
                  <a:pt x="4301379" y="0"/>
                </a:cubicBezTo>
                <a:cubicBezTo>
                  <a:pt x="4312797" y="68138"/>
                  <a:pt x="4312506" y="171896"/>
                  <a:pt x="4301379" y="276999"/>
                </a:cubicBezTo>
                <a:cubicBezTo>
                  <a:pt x="4133275" y="259424"/>
                  <a:pt x="3875419" y="266081"/>
                  <a:pt x="3643882" y="276999"/>
                </a:cubicBezTo>
                <a:cubicBezTo>
                  <a:pt x="3412345" y="287917"/>
                  <a:pt x="3266424" y="292740"/>
                  <a:pt x="3115427" y="276999"/>
                </a:cubicBezTo>
                <a:cubicBezTo>
                  <a:pt x="2964431" y="261258"/>
                  <a:pt x="2734301" y="261862"/>
                  <a:pt x="2500945" y="276999"/>
                </a:cubicBezTo>
                <a:cubicBezTo>
                  <a:pt x="2267589" y="292136"/>
                  <a:pt x="2129551" y="263702"/>
                  <a:pt x="1929476" y="276999"/>
                </a:cubicBezTo>
                <a:cubicBezTo>
                  <a:pt x="1729401" y="290296"/>
                  <a:pt x="1542005" y="255532"/>
                  <a:pt x="1444034" y="276999"/>
                </a:cubicBezTo>
                <a:cubicBezTo>
                  <a:pt x="1346063" y="298466"/>
                  <a:pt x="951020" y="252991"/>
                  <a:pt x="786538" y="276999"/>
                </a:cubicBezTo>
                <a:cubicBezTo>
                  <a:pt x="622056" y="301007"/>
                  <a:pt x="333150" y="243190"/>
                  <a:pt x="0" y="276999"/>
                </a:cubicBezTo>
                <a:cubicBezTo>
                  <a:pt x="-3101" y="187124"/>
                  <a:pt x="3084" y="59936"/>
                  <a:pt x="0" y="0"/>
                </a:cubicBezTo>
                <a:close/>
              </a:path>
              <a:path w="4301379" h="276999" stroke="0" extrusionOk="0">
                <a:moveTo>
                  <a:pt x="0" y="0"/>
                </a:moveTo>
                <a:cubicBezTo>
                  <a:pt x="291743" y="-102"/>
                  <a:pt x="444748" y="30145"/>
                  <a:pt x="614483" y="0"/>
                </a:cubicBezTo>
                <a:cubicBezTo>
                  <a:pt x="784218" y="-30145"/>
                  <a:pt x="974975" y="-6823"/>
                  <a:pt x="1099924" y="0"/>
                </a:cubicBezTo>
                <a:cubicBezTo>
                  <a:pt x="1224873" y="6823"/>
                  <a:pt x="1535931" y="8246"/>
                  <a:pt x="1800434" y="0"/>
                </a:cubicBezTo>
                <a:cubicBezTo>
                  <a:pt x="2064937" y="-8246"/>
                  <a:pt x="2111263" y="-17509"/>
                  <a:pt x="2371903" y="0"/>
                </a:cubicBezTo>
                <a:cubicBezTo>
                  <a:pt x="2632543" y="17509"/>
                  <a:pt x="2737686" y="-24269"/>
                  <a:pt x="2857345" y="0"/>
                </a:cubicBezTo>
                <a:cubicBezTo>
                  <a:pt x="2977004" y="24269"/>
                  <a:pt x="3195925" y="19932"/>
                  <a:pt x="3514841" y="0"/>
                </a:cubicBezTo>
                <a:cubicBezTo>
                  <a:pt x="3833757" y="-19932"/>
                  <a:pt x="3934493" y="-5171"/>
                  <a:pt x="4301379" y="0"/>
                </a:cubicBezTo>
                <a:cubicBezTo>
                  <a:pt x="4312725" y="105304"/>
                  <a:pt x="4305194" y="163813"/>
                  <a:pt x="4301379" y="276999"/>
                </a:cubicBezTo>
                <a:cubicBezTo>
                  <a:pt x="4179673" y="298224"/>
                  <a:pt x="3998742" y="268034"/>
                  <a:pt x="3772924" y="276999"/>
                </a:cubicBezTo>
                <a:cubicBezTo>
                  <a:pt x="3547106" y="285964"/>
                  <a:pt x="3526300" y="265594"/>
                  <a:pt x="3287483" y="276999"/>
                </a:cubicBezTo>
                <a:cubicBezTo>
                  <a:pt x="3048666" y="288404"/>
                  <a:pt x="2910573" y="255905"/>
                  <a:pt x="2802041" y="276999"/>
                </a:cubicBezTo>
                <a:cubicBezTo>
                  <a:pt x="2693509" y="298093"/>
                  <a:pt x="2468695" y="280136"/>
                  <a:pt x="2316600" y="276999"/>
                </a:cubicBezTo>
                <a:cubicBezTo>
                  <a:pt x="2164505" y="273862"/>
                  <a:pt x="1850761" y="288587"/>
                  <a:pt x="1659103" y="276999"/>
                </a:cubicBezTo>
                <a:cubicBezTo>
                  <a:pt x="1467445" y="265411"/>
                  <a:pt x="1210805" y="303021"/>
                  <a:pt x="1044621" y="276999"/>
                </a:cubicBezTo>
                <a:cubicBezTo>
                  <a:pt x="878437" y="250977"/>
                  <a:pt x="485627" y="286902"/>
                  <a:pt x="0" y="276999"/>
                </a:cubicBezTo>
                <a:cubicBezTo>
                  <a:pt x="448" y="184527"/>
                  <a:pt x="-13208" y="89765"/>
                  <a:pt x="0" y="0"/>
                </a:cubicBezTo>
                <a:close/>
              </a:path>
            </a:pathLst>
          </a:custGeom>
          <a:solidFill>
            <a:schemeClr val="accent4">
              <a:lumMod val="60000"/>
              <a:lumOff val="4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The Failure of the Donner Party in 1846</a:t>
            </a:r>
          </a:p>
        </p:txBody>
      </p:sp>
      <p:pic>
        <p:nvPicPr>
          <p:cNvPr id="13" name="Picture 12" descr="Image result for HOMESTEADER CARTOON">
            <a:extLst>
              <a:ext uri="{FF2B5EF4-FFF2-40B4-BE49-F238E27FC236}">
                <a16:creationId xmlns:a16="http://schemas.microsoft.com/office/drawing/2014/main" id="{C8D7C2CB-B245-44F6-BAB1-93CE36DF40C9}"/>
              </a:ext>
            </a:extLst>
          </p:cNvPr>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0" b="100000" l="0" r="51458"/>
                    </a14:imgEffect>
                  </a14:imgLayer>
                </a14:imgProps>
              </a:ext>
              <a:ext uri="{28A0092B-C50C-407E-A947-70E740481C1C}">
                <a14:useLocalDpi xmlns:a14="http://schemas.microsoft.com/office/drawing/2010/main" val="0"/>
              </a:ext>
            </a:extLst>
          </a:blip>
          <a:srcRect r="48086"/>
          <a:stretch/>
        </p:blipFill>
        <p:spPr bwMode="auto">
          <a:xfrm>
            <a:off x="11049467" y="-52440"/>
            <a:ext cx="1142533" cy="2178777"/>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6">
            <a:extLst>
              <a:ext uri="{FF2B5EF4-FFF2-40B4-BE49-F238E27FC236}">
                <a16:creationId xmlns:a16="http://schemas.microsoft.com/office/drawing/2014/main" id="{54BEFF56-10A7-469A-B7EA-BE056C6A10A3}"/>
              </a:ext>
            </a:extLst>
          </p:cNvPr>
          <p:cNvSpPr>
            <a:spLocks noChangeArrowheads="1"/>
          </p:cNvSpPr>
          <p:nvPr/>
        </p:nvSpPr>
        <p:spPr bwMode="auto">
          <a:xfrm>
            <a:off x="8835571" y="2319500"/>
            <a:ext cx="3356430" cy="1869743"/>
          </a:xfrm>
          <a:prstGeom prst="rect">
            <a:avLst/>
          </a:prstGeom>
          <a:solidFill>
            <a:schemeClr val="bg1"/>
          </a:solidFill>
          <a:ln w="19050">
            <a:no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Calibri" panose="020F0502020204030204" pitchFamily="34" charset="0"/>
                <a:cs typeface="Times New Roman" panose="02020603050405020304" pitchFamily="18" charset="0"/>
              </a:rPr>
              <a:t>In 1845, they gained a new leader, </a:t>
            </a:r>
            <a:r>
              <a:rPr lang="en-GB" altLang="en-US" sz="1050" b="1" dirty="0">
                <a:solidFill>
                  <a:srgbClr val="0070C0"/>
                </a:solidFill>
                <a:latin typeface="Calibri" panose="020F0502020204030204" pitchFamily="34" charset="0"/>
                <a:cs typeface="Times New Roman" panose="02020603050405020304" pitchFamily="18" charset="0"/>
              </a:rPr>
              <a:t>Brigham Young</a:t>
            </a:r>
            <a:r>
              <a:rPr lang="en-GB" altLang="en-US" sz="1050" dirty="0">
                <a:latin typeface="Calibri" panose="020F0502020204030204" pitchFamily="34" charset="0"/>
                <a:cs typeface="Times New Roman" panose="02020603050405020304" pitchFamily="18" charset="0"/>
              </a:rPr>
              <a:t>.  Young decided that the Mormons would be safer moving to the American West to an isolated place known as the </a:t>
            </a:r>
            <a:r>
              <a:rPr lang="en-GB" altLang="en-US" sz="1050" b="1" dirty="0">
                <a:latin typeface="Calibri" panose="020F0502020204030204" pitchFamily="34" charset="0"/>
                <a:cs typeface="Times New Roman" panose="02020603050405020304" pitchFamily="18" charset="0"/>
              </a:rPr>
              <a:t>Great Salt Lake Valley</a:t>
            </a:r>
            <a:r>
              <a:rPr lang="en-GB" altLang="en-US" sz="1050" dirty="0">
                <a:latin typeface="Calibri" panose="020F0502020204030204" pitchFamily="34" charset="0"/>
                <a:cs typeface="Times New Roman" panose="02020603050405020304" pitchFamily="18" charset="0"/>
              </a:rPr>
              <a:t>, east of the Rocky Mountains.  Here they could be left in peace and the land would provide for them. By the end of 1847, around 2,000 Mormons had reached the Salt Lake Valley and began to settle there.  However, such was Young’s planning that thousands more Mormons followed his route.  It is believed that over </a:t>
            </a:r>
            <a:r>
              <a:rPr lang="en-GB" altLang="en-US" sz="1050" b="1" dirty="0">
                <a:latin typeface="Calibri" panose="020F0502020204030204" pitchFamily="34" charset="0"/>
                <a:cs typeface="Times New Roman" panose="02020603050405020304" pitchFamily="18" charset="0"/>
              </a:rPr>
              <a:t>70,000 Mormons </a:t>
            </a:r>
            <a:r>
              <a:rPr lang="en-GB" altLang="en-US" sz="1050" dirty="0">
                <a:latin typeface="Calibri" panose="020F0502020204030204" pitchFamily="34" charset="0"/>
                <a:cs typeface="Times New Roman" panose="02020603050405020304" pitchFamily="18" charset="0"/>
              </a:rPr>
              <a:t>followed his same trial to the Salt Lake Valley between 1847 - 1869.</a:t>
            </a:r>
          </a:p>
        </p:txBody>
      </p:sp>
      <p:sp>
        <p:nvSpPr>
          <p:cNvPr id="12" name="TextBox 11">
            <a:extLst>
              <a:ext uri="{FF2B5EF4-FFF2-40B4-BE49-F238E27FC236}">
                <a16:creationId xmlns:a16="http://schemas.microsoft.com/office/drawing/2014/main" id="{BFBAAC4D-A781-42AF-BAD7-BD721C584389}"/>
              </a:ext>
            </a:extLst>
          </p:cNvPr>
          <p:cNvSpPr txBox="1"/>
          <p:nvPr/>
        </p:nvSpPr>
        <p:spPr>
          <a:xfrm>
            <a:off x="4470769" y="2056079"/>
            <a:ext cx="7597497" cy="276999"/>
          </a:xfrm>
          <a:custGeom>
            <a:avLst/>
            <a:gdLst>
              <a:gd name="connsiteX0" fmla="*/ 0 w 7597497"/>
              <a:gd name="connsiteY0" fmla="*/ 0 h 276999"/>
              <a:gd name="connsiteX1" fmla="*/ 614707 w 7597497"/>
              <a:gd name="connsiteY1" fmla="*/ 0 h 276999"/>
              <a:gd name="connsiteX2" fmla="*/ 1305388 w 7597497"/>
              <a:gd name="connsiteY2" fmla="*/ 0 h 276999"/>
              <a:gd name="connsiteX3" fmla="*/ 2148020 w 7597497"/>
              <a:gd name="connsiteY3" fmla="*/ 0 h 276999"/>
              <a:gd name="connsiteX4" fmla="*/ 2914676 w 7597497"/>
              <a:gd name="connsiteY4" fmla="*/ 0 h 276999"/>
              <a:gd name="connsiteX5" fmla="*/ 3529383 w 7597497"/>
              <a:gd name="connsiteY5" fmla="*/ 0 h 276999"/>
              <a:gd name="connsiteX6" fmla="*/ 4068114 w 7597497"/>
              <a:gd name="connsiteY6" fmla="*/ 0 h 276999"/>
              <a:gd name="connsiteX7" fmla="*/ 4530871 w 7597497"/>
              <a:gd name="connsiteY7" fmla="*/ 0 h 276999"/>
              <a:gd name="connsiteX8" fmla="*/ 5373502 w 7597497"/>
              <a:gd name="connsiteY8" fmla="*/ 0 h 276999"/>
              <a:gd name="connsiteX9" fmla="*/ 6216134 w 7597497"/>
              <a:gd name="connsiteY9" fmla="*/ 0 h 276999"/>
              <a:gd name="connsiteX10" fmla="*/ 6982790 w 7597497"/>
              <a:gd name="connsiteY10" fmla="*/ 0 h 276999"/>
              <a:gd name="connsiteX11" fmla="*/ 7597497 w 7597497"/>
              <a:gd name="connsiteY11" fmla="*/ 0 h 276999"/>
              <a:gd name="connsiteX12" fmla="*/ 7597497 w 7597497"/>
              <a:gd name="connsiteY12" fmla="*/ 276999 h 276999"/>
              <a:gd name="connsiteX13" fmla="*/ 6906815 w 7597497"/>
              <a:gd name="connsiteY13" fmla="*/ 276999 h 276999"/>
              <a:gd name="connsiteX14" fmla="*/ 6292109 w 7597497"/>
              <a:gd name="connsiteY14" fmla="*/ 276999 h 276999"/>
              <a:gd name="connsiteX15" fmla="*/ 5525452 w 7597497"/>
              <a:gd name="connsiteY15" fmla="*/ 276999 h 276999"/>
              <a:gd name="connsiteX16" fmla="*/ 4834771 w 7597497"/>
              <a:gd name="connsiteY16" fmla="*/ 276999 h 276999"/>
              <a:gd name="connsiteX17" fmla="*/ 4144089 w 7597497"/>
              <a:gd name="connsiteY17" fmla="*/ 276999 h 276999"/>
              <a:gd name="connsiteX18" fmla="*/ 3377433 w 7597497"/>
              <a:gd name="connsiteY18" fmla="*/ 276999 h 276999"/>
              <a:gd name="connsiteX19" fmla="*/ 2762726 w 7597497"/>
              <a:gd name="connsiteY19" fmla="*/ 276999 h 276999"/>
              <a:gd name="connsiteX20" fmla="*/ 1996070 w 7597497"/>
              <a:gd name="connsiteY20" fmla="*/ 276999 h 276999"/>
              <a:gd name="connsiteX21" fmla="*/ 1381363 w 7597497"/>
              <a:gd name="connsiteY21" fmla="*/ 276999 h 276999"/>
              <a:gd name="connsiteX22" fmla="*/ 766657 w 7597497"/>
              <a:gd name="connsiteY22" fmla="*/ 276999 h 276999"/>
              <a:gd name="connsiteX23" fmla="*/ 0 w 7597497"/>
              <a:gd name="connsiteY23" fmla="*/ 276999 h 276999"/>
              <a:gd name="connsiteX24" fmla="*/ 0 w 7597497"/>
              <a:gd name="connsiteY2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97497" h="276999" fill="none" extrusionOk="0">
                <a:moveTo>
                  <a:pt x="0" y="0"/>
                </a:moveTo>
                <a:cubicBezTo>
                  <a:pt x="183514" y="11714"/>
                  <a:pt x="382690" y="-22381"/>
                  <a:pt x="614707" y="0"/>
                </a:cubicBezTo>
                <a:cubicBezTo>
                  <a:pt x="846724" y="22381"/>
                  <a:pt x="1083667" y="-16065"/>
                  <a:pt x="1305388" y="0"/>
                </a:cubicBezTo>
                <a:cubicBezTo>
                  <a:pt x="1527109" y="16065"/>
                  <a:pt x="1943856" y="30796"/>
                  <a:pt x="2148020" y="0"/>
                </a:cubicBezTo>
                <a:cubicBezTo>
                  <a:pt x="2352184" y="-30796"/>
                  <a:pt x="2537291" y="-11078"/>
                  <a:pt x="2914676" y="0"/>
                </a:cubicBezTo>
                <a:cubicBezTo>
                  <a:pt x="3292061" y="11078"/>
                  <a:pt x="3360507" y="21631"/>
                  <a:pt x="3529383" y="0"/>
                </a:cubicBezTo>
                <a:cubicBezTo>
                  <a:pt x="3698259" y="-21631"/>
                  <a:pt x="3852112" y="-21074"/>
                  <a:pt x="4068114" y="0"/>
                </a:cubicBezTo>
                <a:cubicBezTo>
                  <a:pt x="4284116" y="21074"/>
                  <a:pt x="4355103" y="7155"/>
                  <a:pt x="4530871" y="0"/>
                </a:cubicBezTo>
                <a:cubicBezTo>
                  <a:pt x="4706639" y="-7155"/>
                  <a:pt x="5093611" y="-39053"/>
                  <a:pt x="5373502" y="0"/>
                </a:cubicBezTo>
                <a:cubicBezTo>
                  <a:pt x="5653393" y="39053"/>
                  <a:pt x="5803022" y="-2429"/>
                  <a:pt x="6216134" y="0"/>
                </a:cubicBezTo>
                <a:cubicBezTo>
                  <a:pt x="6629246" y="2429"/>
                  <a:pt x="6642951" y="16507"/>
                  <a:pt x="6982790" y="0"/>
                </a:cubicBezTo>
                <a:cubicBezTo>
                  <a:pt x="7322629" y="-16507"/>
                  <a:pt x="7422210" y="-9431"/>
                  <a:pt x="7597497" y="0"/>
                </a:cubicBezTo>
                <a:cubicBezTo>
                  <a:pt x="7601969" y="101116"/>
                  <a:pt x="7594885" y="199779"/>
                  <a:pt x="7597497" y="276999"/>
                </a:cubicBezTo>
                <a:cubicBezTo>
                  <a:pt x="7383906" y="289281"/>
                  <a:pt x="7199820" y="261256"/>
                  <a:pt x="6906815" y="276999"/>
                </a:cubicBezTo>
                <a:cubicBezTo>
                  <a:pt x="6613810" y="292742"/>
                  <a:pt x="6506158" y="306221"/>
                  <a:pt x="6292109" y="276999"/>
                </a:cubicBezTo>
                <a:cubicBezTo>
                  <a:pt x="6078060" y="247777"/>
                  <a:pt x="5807204" y="279153"/>
                  <a:pt x="5525452" y="276999"/>
                </a:cubicBezTo>
                <a:cubicBezTo>
                  <a:pt x="5243700" y="274845"/>
                  <a:pt x="5161748" y="291301"/>
                  <a:pt x="4834771" y="276999"/>
                </a:cubicBezTo>
                <a:cubicBezTo>
                  <a:pt x="4507794" y="262697"/>
                  <a:pt x="4290374" y="297996"/>
                  <a:pt x="4144089" y="276999"/>
                </a:cubicBezTo>
                <a:cubicBezTo>
                  <a:pt x="3997804" y="256002"/>
                  <a:pt x="3751511" y="293244"/>
                  <a:pt x="3377433" y="276999"/>
                </a:cubicBezTo>
                <a:cubicBezTo>
                  <a:pt x="3003355" y="260754"/>
                  <a:pt x="2906169" y="258473"/>
                  <a:pt x="2762726" y="276999"/>
                </a:cubicBezTo>
                <a:cubicBezTo>
                  <a:pt x="2619283" y="295525"/>
                  <a:pt x="2278078" y="304970"/>
                  <a:pt x="1996070" y="276999"/>
                </a:cubicBezTo>
                <a:cubicBezTo>
                  <a:pt x="1714062" y="249028"/>
                  <a:pt x="1658362" y="278087"/>
                  <a:pt x="1381363" y="276999"/>
                </a:cubicBezTo>
                <a:cubicBezTo>
                  <a:pt x="1104364" y="275911"/>
                  <a:pt x="1064677" y="261709"/>
                  <a:pt x="766657" y="276999"/>
                </a:cubicBezTo>
                <a:cubicBezTo>
                  <a:pt x="468637" y="292289"/>
                  <a:pt x="279880" y="242756"/>
                  <a:pt x="0" y="276999"/>
                </a:cubicBezTo>
                <a:cubicBezTo>
                  <a:pt x="9635" y="153346"/>
                  <a:pt x="13812" y="94941"/>
                  <a:pt x="0" y="0"/>
                </a:cubicBezTo>
                <a:close/>
              </a:path>
              <a:path w="7597497" h="276999" stroke="0" extrusionOk="0">
                <a:moveTo>
                  <a:pt x="0" y="0"/>
                </a:moveTo>
                <a:cubicBezTo>
                  <a:pt x="217427" y="33965"/>
                  <a:pt x="454073" y="23891"/>
                  <a:pt x="690682" y="0"/>
                </a:cubicBezTo>
                <a:cubicBezTo>
                  <a:pt x="927291" y="-23891"/>
                  <a:pt x="932346" y="-11812"/>
                  <a:pt x="1153438" y="0"/>
                </a:cubicBezTo>
                <a:cubicBezTo>
                  <a:pt x="1374530" y="11812"/>
                  <a:pt x="1772317" y="18692"/>
                  <a:pt x="1996070" y="0"/>
                </a:cubicBezTo>
                <a:cubicBezTo>
                  <a:pt x="2219823" y="-18692"/>
                  <a:pt x="2311588" y="-10921"/>
                  <a:pt x="2610776" y="0"/>
                </a:cubicBezTo>
                <a:cubicBezTo>
                  <a:pt x="2909964" y="10921"/>
                  <a:pt x="2964368" y="-2052"/>
                  <a:pt x="3073533" y="0"/>
                </a:cubicBezTo>
                <a:cubicBezTo>
                  <a:pt x="3182698" y="2052"/>
                  <a:pt x="3462451" y="-9289"/>
                  <a:pt x="3840189" y="0"/>
                </a:cubicBezTo>
                <a:cubicBezTo>
                  <a:pt x="4217927" y="9289"/>
                  <a:pt x="4353259" y="20032"/>
                  <a:pt x="4606846" y="0"/>
                </a:cubicBezTo>
                <a:cubicBezTo>
                  <a:pt x="4860433" y="-20032"/>
                  <a:pt x="5115266" y="19455"/>
                  <a:pt x="5449477" y="0"/>
                </a:cubicBezTo>
                <a:cubicBezTo>
                  <a:pt x="5783688" y="-19455"/>
                  <a:pt x="6114076" y="-39400"/>
                  <a:pt x="6292109" y="0"/>
                </a:cubicBezTo>
                <a:cubicBezTo>
                  <a:pt x="6470142" y="39400"/>
                  <a:pt x="6632442" y="-18293"/>
                  <a:pt x="6754866" y="0"/>
                </a:cubicBezTo>
                <a:cubicBezTo>
                  <a:pt x="6877290" y="18293"/>
                  <a:pt x="7385859" y="39383"/>
                  <a:pt x="7597497" y="0"/>
                </a:cubicBezTo>
                <a:cubicBezTo>
                  <a:pt x="7600300" y="96574"/>
                  <a:pt x="7609651" y="200900"/>
                  <a:pt x="7597497" y="276999"/>
                </a:cubicBezTo>
                <a:cubicBezTo>
                  <a:pt x="7439194" y="295967"/>
                  <a:pt x="7196992" y="273137"/>
                  <a:pt x="7058765" y="276999"/>
                </a:cubicBezTo>
                <a:cubicBezTo>
                  <a:pt x="6920538" y="280861"/>
                  <a:pt x="6536531" y="254313"/>
                  <a:pt x="6368084" y="276999"/>
                </a:cubicBezTo>
                <a:cubicBezTo>
                  <a:pt x="6199637" y="299685"/>
                  <a:pt x="5758517" y="288159"/>
                  <a:pt x="5601427" y="276999"/>
                </a:cubicBezTo>
                <a:cubicBezTo>
                  <a:pt x="5444337" y="265839"/>
                  <a:pt x="4976223" y="308004"/>
                  <a:pt x="4758796" y="276999"/>
                </a:cubicBezTo>
                <a:cubicBezTo>
                  <a:pt x="4541369" y="245994"/>
                  <a:pt x="4114393" y="240036"/>
                  <a:pt x="3916164" y="276999"/>
                </a:cubicBezTo>
                <a:cubicBezTo>
                  <a:pt x="3717935" y="313962"/>
                  <a:pt x="3561777" y="264126"/>
                  <a:pt x="3377433" y="276999"/>
                </a:cubicBezTo>
                <a:cubicBezTo>
                  <a:pt x="3193089" y="289872"/>
                  <a:pt x="3074564" y="294648"/>
                  <a:pt x="2914676" y="276999"/>
                </a:cubicBezTo>
                <a:cubicBezTo>
                  <a:pt x="2754788" y="259350"/>
                  <a:pt x="2457806" y="267198"/>
                  <a:pt x="2223995" y="276999"/>
                </a:cubicBezTo>
                <a:cubicBezTo>
                  <a:pt x="1990184" y="286800"/>
                  <a:pt x="1859272" y="280120"/>
                  <a:pt x="1685263" y="276999"/>
                </a:cubicBezTo>
                <a:cubicBezTo>
                  <a:pt x="1511254" y="273878"/>
                  <a:pt x="1335659" y="267020"/>
                  <a:pt x="994581" y="276999"/>
                </a:cubicBezTo>
                <a:cubicBezTo>
                  <a:pt x="653503" y="286978"/>
                  <a:pt x="490345" y="243757"/>
                  <a:pt x="0" y="276999"/>
                </a:cubicBezTo>
                <a:cubicBezTo>
                  <a:pt x="-12645" y="209769"/>
                  <a:pt x="-10068" y="135286"/>
                  <a:pt x="0" y="0"/>
                </a:cubicBezTo>
                <a:close/>
              </a:path>
            </a:pathLst>
          </a:custGeom>
          <a:solidFill>
            <a:schemeClr val="accent4">
              <a:lumMod val="60000"/>
              <a:lumOff val="4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The Success of the Mormon Migration 1846-7v</a:t>
            </a:r>
          </a:p>
        </p:txBody>
      </p:sp>
      <p:sp>
        <p:nvSpPr>
          <p:cNvPr id="17" name="TextBox 16">
            <a:extLst>
              <a:ext uri="{FF2B5EF4-FFF2-40B4-BE49-F238E27FC236}">
                <a16:creationId xmlns:a16="http://schemas.microsoft.com/office/drawing/2014/main" id="{877360BE-E977-43E9-A1F5-EAE674965219}"/>
              </a:ext>
            </a:extLst>
          </p:cNvPr>
          <p:cNvSpPr txBox="1"/>
          <p:nvPr/>
        </p:nvSpPr>
        <p:spPr>
          <a:xfrm>
            <a:off x="4470770" y="4196233"/>
            <a:ext cx="5670726" cy="276999"/>
          </a:xfrm>
          <a:custGeom>
            <a:avLst/>
            <a:gdLst>
              <a:gd name="connsiteX0" fmla="*/ 0 w 5670726"/>
              <a:gd name="connsiteY0" fmla="*/ 0 h 276999"/>
              <a:gd name="connsiteX1" fmla="*/ 573373 w 5670726"/>
              <a:gd name="connsiteY1" fmla="*/ 0 h 276999"/>
              <a:gd name="connsiteX2" fmla="*/ 1090040 w 5670726"/>
              <a:gd name="connsiteY2" fmla="*/ 0 h 276999"/>
              <a:gd name="connsiteX3" fmla="*/ 1549998 w 5670726"/>
              <a:gd name="connsiteY3" fmla="*/ 0 h 276999"/>
              <a:gd name="connsiteX4" fmla="*/ 2236786 w 5670726"/>
              <a:gd name="connsiteY4" fmla="*/ 0 h 276999"/>
              <a:gd name="connsiteX5" fmla="*/ 2810160 w 5670726"/>
              <a:gd name="connsiteY5" fmla="*/ 0 h 276999"/>
              <a:gd name="connsiteX6" fmla="*/ 3440240 w 5670726"/>
              <a:gd name="connsiteY6" fmla="*/ 0 h 276999"/>
              <a:gd name="connsiteX7" fmla="*/ 4183736 w 5670726"/>
              <a:gd name="connsiteY7" fmla="*/ 0 h 276999"/>
              <a:gd name="connsiteX8" fmla="*/ 4870524 w 5670726"/>
              <a:gd name="connsiteY8" fmla="*/ 0 h 276999"/>
              <a:gd name="connsiteX9" fmla="*/ 5670726 w 5670726"/>
              <a:gd name="connsiteY9" fmla="*/ 0 h 276999"/>
              <a:gd name="connsiteX10" fmla="*/ 5670726 w 5670726"/>
              <a:gd name="connsiteY10" fmla="*/ 276999 h 276999"/>
              <a:gd name="connsiteX11" fmla="*/ 5040645 w 5670726"/>
              <a:gd name="connsiteY11" fmla="*/ 276999 h 276999"/>
              <a:gd name="connsiteX12" fmla="*/ 4410565 w 5670726"/>
              <a:gd name="connsiteY12" fmla="*/ 276999 h 276999"/>
              <a:gd name="connsiteX13" fmla="*/ 3950606 w 5670726"/>
              <a:gd name="connsiteY13" fmla="*/ 276999 h 276999"/>
              <a:gd name="connsiteX14" fmla="*/ 3377232 w 5670726"/>
              <a:gd name="connsiteY14" fmla="*/ 276999 h 276999"/>
              <a:gd name="connsiteX15" fmla="*/ 2747152 w 5670726"/>
              <a:gd name="connsiteY15" fmla="*/ 276999 h 276999"/>
              <a:gd name="connsiteX16" fmla="*/ 2230486 w 5670726"/>
              <a:gd name="connsiteY16" fmla="*/ 276999 h 276999"/>
              <a:gd name="connsiteX17" fmla="*/ 1770527 w 5670726"/>
              <a:gd name="connsiteY17" fmla="*/ 276999 h 276999"/>
              <a:gd name="connsiteX18" fmla="*/ 1197153 w 5670726"/>
              <a:gd name="connsiteY18" fmla="*/ 276999 h 276999"/>
              <a:gd name="connsiteX19" fmla="*/ 0 w 5670726"/>
              <a:gd name="connsiteY19" fmla="*/ 276999 h 276999"/>
              <a:gd name="connsiteX20" fmla="*/ 0 w 5670726"/>
              <a:gd name="connsiteY2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70726" h="276999" fill="none" extrusionOk="0">
                <a:moveTo>
                  <a:pt x="0" y="0"/>
                </a:moveTo>
                <a:cubicBezTo>
                  <a:pt x="232487" y="26956"/>
                  <a:pt x="356813" y="5438"/>
                  <a:pt x="573373" y="0"/>
                </a:cubicBezTo>
                <a:cubicBezTo>
                  <a:pt x="789933" y="-5438"/>
                  <a:pt x="947087" y="-6975"/>
                  <a:pt x="1090040" y="0"/>
                </a:cubicBezTo>
                <a:cubicBezTo>
                  <a:pt x="1232993" y="6975"/>
                  <a:pt x="1364274" y="-15350"/>
                  <a:pt x="1549998" y="0"/>
                </a:cubicBezTo>
                <a:cubicBezTo>
                  <a:pt x="1735722" y="15350"/>
                  <a:pt x="1952901" y="-29199"/>
                  <a:pt x="2236786" y="0"/>
                </a:cubicBezTo>
                <a:cubicBezTo>
                  <a:pt x="2520671" y="29199"/>
                  <a:pt x="2665205" y="-13244"/>
                  <a:pt x="2810160" y="0"/>
                </a:cubicBezTo>
                <a:cubicBezTo>
                  <a:pt x="2955115" y="13244"/>
                  <a:pt x="3208516" y="-23294"/>
                  <a:pt x="3440240" y="0"/>
                </a:cubicBezTo>
                <a:cubicBezTo>
                  <a:pt x="3671964" y="23294"/>
                  <a:pt x="3988838" y="-15588"/>
                  <a:pt x="4183736" y="0"/>
                </a:cubicBezTo>
                <a:cubicBezTo>
                  <a:pt x="4378634" y="15588"/>
                  <a:pt x="4661470" y="-26013"/>
                  <a:pt x="4870524" y="0"/>
                </a:cubicBezTo>
                <a:cubicBezTo>
                  <a:pt x="5079578" y="26013"/>
                  <a:pt x="5454292" y="-20377"/>
                  <a:pt x="5670726" y="0"/>
                </a:cubicBezTo>
                <a:cubicBezTo>
                  <a:pt x="5681293" y="102025"/>
                  <a:pt x="5661444" y="204166"/>
                  <a:pt x="5670726" y="276999"/>
                </a:cubicBezTo>
                <a:cubicBezTo>
                  <a:pt x="5474402" y="289019"/>
                  <a:pt x="5193414" y="277022"/>
                  <a:pt x="5040645" y="276999"/>
                </a:cubicBezTo>
                <a:cubicBezTo>
                  <a:pt x="4887876" y="276976"/>
                  <a:pt x="4546688" y="256185"/>
                  <a:pt x="4410565" y="276999"/>
                </a:cubicBezTo>
                <a:cubicBezTo>
                  <a:pt x="4274442" y="297813"/>
                  <a:pt x="4116012" y="260954"/>
                  <a:pt x="3950606" y="276999"/>
                </a:cubicBezTo>
                <a:cubicBezTo>
                  <a:pt x="3785200" y="293044"/>
                  <a:pt x="3594812" y="252134"/>
                  <a:pt x="3377232" y="276999"/>
                </a:cubicBezTo>
                <a:cubicBezTo>
                  <a:pt x="3159652" y="301864"/>
                  <a:pt x="3039862" y="296702"/>
                  <a:pt x="2747152" y="276999"/>
                </a:cubicBezTo>
                <a:cubicBezTo>
                  <a:pt x="2454442" y="257296"/>
                  <a:pt x="2424373" y="280560"/>
                  <a:pt x="2230486" y="276999"/>
                </a:cubicBezTo>
                <a:cubicBezTo>
                  <a:pt x="2036599" y="273438"/>
                  <a:pt x="1922071" y="288782"/>
                  <a:pt x="1770527" y="276999"/>
                </a:cubicBezTo>
                <a:cubicBezTo>
                  <a:pt x="1618983" y="265216"/>
                  <a:pt x="1424728" y="299417"/>
                  <a:pt x="1197153" y="276999"/>
                </a:cubicBezTo>
                <a:cubicBezTo>
                  <a:pt x="969578" y="254581"/>
                  <a:pt x="459333" y="328744"/>
                  <a:pt x="0" y="276999"/>
                </a:cubicBezTo>
                <a:cubicBezTo>
                  <a:pt x="-10414" y="200777"/>
                  <a:pt x="-7277" y="91463"/>
                  <a:pt x="0" y="0"/>
                </a:cubicBezTo>
                <a:close/>
              </a:path>
              <a:path w="5670726" h="276999" stroke="0" extrusionOk="0">
                <a:moveTo>
                  <a:pt x="0" y="0"/>
                </a:moveTo>
                <a:cubicBezTo>
                  <a:pt x="139830" y="-2112"/>
                  <a:pt x="482802" y="25903"/>
                  <a:pt x="630081" y="0"/>
                </a:cubicBezTo>
                <a:cubicBezTo>
                  <a:pt x="777360" y="-25903"/>
                  <a:pt x="956501" y="2881"/>
                  <a:pt x="1090040" y="0"/>
                </a:cubicBezTo>
                <a:cubicBezTo>
                  <a:pt x="1223579" y="-2881"/>
                  <a:pt x="1526277" y="-19401"/>
                  <a:pt x="1833535" y="0"/>
                </a:cubicBezTo>
                <a:cubicBezTo>
                  <a:pt x="2140793" y="19401"/>
                  <a:pt x="2202769" y="-21228"/>
                  <a:pt x="2406908" y="0"/>
                </a:cubicBezTo>
                <a:cubicBezTo>
                  <a:pt x="2611047" y="21228"/>
                  <a:pt x="2718695" y="20858"/>
                  <a:pt x="2866867" y="0"/>
                </a:cubicBezTo>
                <a:cubicBezTo>
                  <a:pt x="3015039" y="-20858"/>
                  <a:pt x="3215032" y="12662"/>
                  <a:pt x="3553655" y="0"/>
                </a:cubicBezTo>
                <a:cubicBezTo>
                  <a:pt x="3892278" y="-12662"/>
                  <a:pt x="3945568" y="26031"/>
                  <a:pt x="4240443" y="0"/>
                </a:cubicBezTo>
                <a:cubicBezTo>
                  <a:pt x="4535318" y="-26031"/>
                  <a:pt x="4668158" y="6910"/>
                  <a:pt x="4983938" y="0"/>
                </a:cubicBezTo>
                <a:cubicBezTo>
                  <a:pt x="5299718" y="-6910"/>
                  <a:pt x="5344507" y="3706"/>
                  <a:pt x="5670726" y="0"/>
                </a:cubicBezTo>
                <a:cubicBezTo>
                  <a:pt x="5675068" y="124584"/>
                  <a:pt x="5675171" y="212168"/>
                  <a:pt x="5670726" y="276999"/>
                </a:cubicBezTo>
                <a:cubicBezTo>
                  <a:pt x="5459198" y="282491"/>
                  <a:pt x="5395477" y="270838"/>
                  <a:pt x="5154060" y="276999"/>
                </a:cubicBezTo>
                <a:cubicBezTo>
                  <a:pt x="4912643" y="283160"/>
                  <a:pt x="4846626" y="272973"/>
                  <a:pt x="4694101" y="276999"/>
                </a:cubicBezTo>
                <a:cubicBezTo>
                  <a:pt x="4541576" y="281025"/>
                  <a:pt x="4176142" y="263135"/>
                  <a:pt x="4007313" y="276999"/>
                </a:cubicBezTo>
                <a:cubicBezTo>
                  <a:pt x="3838484" y="290863"/>
                  <a:pt x="3509054" y="297161"/>
                  <a:pt x="3377232" y="276999"/>
                </a:cubicBezTo>
                <a:cubicBezTo>
                  <a:pt x="3245410" y="256837"/>
                  <a:pt x="2946526" y="287762"/>
                  <a:pt x="2690444" y="276999"/>
                </a:cubicBezTo>
                <a:cubicBezTo>
                  <a:pt x="2434362" y="266236"/>
                  <a:pt x="2166360" y="306932"/>
                  <a:pt x="1946949" y="276999"/>
                </a:cubicBezTo>
                <a:cubicBezTo>
                  <a:pt x="1727539" y="247066"/>
                  <a:pt x="1408259" y="280093"/>
                  <a:pt x="1203454" y="276999"/>
                </a:cubicBezTo>
                <a:cubicBezTo>
                  <a:pt x="998650" y="273905"/>
                  <a:pt x="876316" y="277717"/>
                  <a:pt x="686788" y="276999"/>
                </a:cubicBezTo>
                <a:cubicBezTo>
                  <a:pt x="497260" y="276281"/>
                  <a:pt x="253833" y="293480"/>
                  <a:pt x="0" y="276999"/>
                </a:cubicBezTo>
                <a:cubicBezTo>
                  <a:pt x="-13640" y="160627"/>
                  <a:pt x="13394" y="114855"/>
                  <a:pt x="0" y="0"/>
                </a:cubicBezTo>
                <a:close/>
              </a:path>
            </a:pathLst>
          </a:custGeom>
          <a:solidFill>
            <a:schemeClr val="accent4">
              <a:lumMod val="60000"/>
              <a:lumOff val="4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Why were the Mormons Successful?</a:t>
            </a:r>
          </a:p>
        </p:txBody>
      </p:sp>
      <p:pic>
        <p:nvPicPr>
          <p:cNvPr id="1028" name="Picture 4" descr="New Pioneer Day Video: Brigham Young&amp;#39;s Vision of Ensign Peak | Book of  Mormon Central">
            <a:extLst>
              <a:ext uri="{FF2B5EF4-FFF2-40B4-BE49-F238E27FC236}">
                <a16:creationId xmlns:a16="http://schemas.microsoft.com/office/drawing/2014/main" id="{5C21F81E-B492-4BE1-A414-55E94499A7A2}"/>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54571"/>
          <a:stretch/>
        </p:blipFill>
        <p:spPr bwMode="auto">
          <a:xfrm flipH="1">
            <a:off x="10162903" y="4189243"/>
            <a:ext cx="1905362" cy="2579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9814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9254651"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5: Migration &amp; Settlement - </a:t>
            </a:r>
            <a:r>
              <a:rPr lang="en-GB" dirty="0">
                <a:latin typeface="Berlin Sans FB" panose="020E0602020502020306" pitchFamily="34" charset="0"/>
              </a:rPr>
              <a:t>Why were the Great Plains difficult to farm and live on?</a:t>
            </a:r>
          </a:p>
        </p:txBody>
      </p:sp>
      <p:sp>
        <p:nvSpPr>
          <p:cNvPr id="2" name="Rectangle 2"/>
          <p:cNvSpPr>
            <a:spLocks noChangeArrowheads="1"/>
          </p:cNvSpPr>
          <p:nvPr/>
        </p:nvSpPr>
        <p:spPr bwMode="auto">
          <a:xfrm>
            <a:off x="89646" y="517712"/>
            <a:ext cx="9254651" cy="1061829"/>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a:t>
            </a: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Once the settlers had reached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California</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Oregon</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they wanted to set up farms and settle on their own land.  Some land in California and Oregon was </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excellent for farming as the soil was rich and fertile.  Settlers even grew enough wheat to export to Europe and make money.  Being on the coastline, machinery could be shipped in to help the farmers who settled there. However, the American government had also encouraged settlers to take up land in two other </a:t>
            </a:r>
            <a:r>
              <a:rPr kumimoji="0" lang="en-GB" altLang="en-US" sz="1050" b="1"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new territories on the Great Plains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 </a:t>
            </a:r>
            <a:r>
              <a:rPr lang="en-GB" altLang="en-US" sz="1050" dirty="0">
                <a:latin typeface="Calibri" panose="020F0502020204030204" pitchFamily="34" charset="0"/>
                <a:ea typeface="Calibri" panose="020F0502020204030204" pitchFamily="34" charset="0"/>
                <a:cs typeface="Times New Roman" panose="02020603050405020304" pitchFamily="18" charset="0"/>
              </a:rPr>
              <a:t>- </a:t>
            </a:r>
            <a:r>
              <a:rPr lang="en-GB" altLang="en-US" sz="105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Kansas</a:t>
            </a:r>
            <a:r>
              <a:rPr lang="en-GB" altLang="en-US" sz="1050" dirty="0">
                <a:latin typeface="Calibri" panose="020F0502020204030204" pitchFamily="34" charset="0"/>
                <a:ea typeface="Calibri" panose="020F0502020204030204" pitchFamily="34" charset="0"/>
                <a:cs typeface="Times New Roman" panose="02020603050405020304" pitchFamily="18" charset="0"/>
              </a:rPr>
              <a:t> and </a:t>
            </a:r>
            <a:r>
              <a:rPr lang="en-GB" altLang="en-US" sz="105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Nebraska</a:t>
            </a:r>
            <a:r>
              <a:rPr lang="en-GB" altLang="en-US" sz="1050" dirty="0">
                <a:latin typeface="Calibri" panose="020F0502020204030204" pitchFamily="34" charset="0"/>
                <a:ea typeface="Calibri" panose="020F0502020204030204" pitchFamily="34" charset="0"/>
                <a:cs typeface="Times New Roman" panose="02020603050405020304" pitchFamily="18" charset="0"/>
              </a:rPr>
              <a:t>.  The land in these new areas had not even been studied to see how suitable it would be for growing crops, building and farming.  Unfortunately, for the many settlers who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claimed</a:t>
            </a:r>
            <a:r>
              <a:rPr lang="en-GB" altLang="en-US" sz="1050" dirty="0">
                <a:latin typeface="Calibri" panose="020F0502020204030204" pitchFamily="34" charset="0"/>
                <a:ea typeface="Calibri" panose="020F0502020204030204" pitchFamily="34" charset="0"/>
                <a:cs typeface="Times New Roman" panose="02020603050405020304" pitchFamily="18" charset="0"/>
              </a:rPr>
              <a:t>’ land here before even seeing it, there were huge problems living and farming on the Great Plains. </a:t>
            </a:r>
            <a:endParaRPr kumimoji="0" lang="en-GB" altLang="en-US" sz="1050" b="0" i="0" u="none" strike="noStrike" cap="none" normalizeH="0" baseline="0" dirty="0">
              <a:ln>
                <a:noFill/>
              </a:ln>
              <a:solidFill>
                <a:schemeClr val="tx1"/>
              </a:solidFill>
              <a:effectLst/>
            </a:endParaRPr>
          </a:p>
        </p:txBody>
      </p:sp>
      <p:pic>
        <p:nvPicPr>
          <p:cNvPr id="5" name="Picture 4"/>
          <p:cNvPicPr>
            <a:picLocks noChangeAspect="1"/>
          </p:cNvPicPr>
          <p:nvPr/>
        </p:nvPicPr>
        <p:blipFill rotWithShape="1">
          <a:blip r:embed="rId2"/>
          <a:srcRect l="28961" t="36767" r="29580" b="21826"/>
          <a:stretch/>
        </p:blipFill>
        <p:spPr>
          <a:xfrm>
            <a:off x="9382874" y="85270"/>
            <a:ext cx="2732924" cy="1506614"/>
          </a:xfrm>
          <a:prstGeom prst="rect">
            <a:avLst/>
          </a:prstGeom>
          <a:ln w="38100" cap="sq">
            <a:noFill/>
            <a:prstDash val="solid"/>
            <a:miter lim="800000"/>
          </a:ln>
          <a:effectLst>
            <a:outerShdw blurRad="50800" dist="38100" dir="2700000" algn="tl" rotWithShape="0">
              <a:srgbClr val="000000">
                <a:alpha val="43000"/>
              </a:srgbClr>
            </a:outerShdw>
          </a:effectLst>
        </p:spPr>
      </p:pic>
      <p:sp>
        <p:nvSpPr>
          <p:cNvPr id="17" name="TextBox 16">
            <a:extLst>
              <a:ext uri="{FF2B5EF4-FFF2-40B4-BE49-F238E27FC236}">
                <a16:creationId xmlns:a16="http://schemas.microsoft.com/office/drawing/2014/main" id="{C6A416F9-E793-4E96-9894-7969AB79CC40}"/>
              </a:ext>
            </a:extLst>
          </p:cNvPr>
          <p:cNvSpPr txBox="1"/>
          <p:nvPr/>
        </p:nvSpPr>
        <p:spPr>
          <a:xfrm>
            <a:off x="89646" y="1631569"/>
            <a:ext cx="6006354" cy="276999"/>
          </a:xfrm>
          <a:custGeom>
            <a:avLst/>
            <a:gdLst>
              <a:gd name="connsiteX0" fmla="*/ 0 w 6006354"/>
              <a:gd name="connsiteY0" fmla="*/ 0 h 276999"/>
              <a:gd name="connsiteX1" fmla="*/ 607309 w 6006354"/>
              <a:gd name="connsiteY1" fmla="*/ 0 h 276999"/>
              <a:gd name="connsiteX2" fmla="*/ 1154555 w 6006354"/>
              <a:gd name="connsiteY2" fmla="*/ 0 h 276999"/>
              <a:gd name="connsiteX3" fmla="*/ 1641737 w 6006354"/>
              <a:gd name="connsiteY3" fmla="*/ 0 h 276999"/>
              <a:gd name="connsiteX4" fmla="*/ 2369173 w 6006354"/>
              <a:gd name="connsiteY4" fmla="*/ 0 h 276999"/>
              <a:gd name="connsiteX5" fmla="*/ 2976482 w 6006354"/>
              <a:gd name="connsiteY5" fmla="*/ 0 h 276999"/>
              <a:gd name="connsiteX6" fmla="*/ 3643855 w 6006354"/>
              <a:gd name="connsiteY6" fmla="*/ 0 h 276999"/>
              <a:gd name="connsiteX7" fmla="*/ 4431355 w 6006354"/>
              <a:gd name="connsiteY7" fmla="*/ 0 h 276999"/>
              <a:gd name="connsiteX8" fmla="*/ 5158791 w 6006354"/>
              <a:gd name="connsiteY8" fmla="*/ 0 h 276999"/>
              <a:gd name="connsiteX9" fmla="*/ 6006354 w 6006354"/>
              <a:gd name="connsiteY9" fmla="*/ 0 h 276999"/>
              <a:gd name="connsiteX10" fmla="*/ 6006354 w 6006354"/>
              <a:gd name="connsiteY10" fmla="*/ 276999 h 276999"/>
              <a:gd name="connsiteX11" fmla="*/ 5338981 w 6006354"/>
              <a:gd name="connsiteY11" fmla="*/ 276999 h 276999"/>
              <a:gd name="connsiteX12" fmla="*/ 4671609 w 6006354"/>
              <a:gd name="connsiteY12" fmla="*/ 276999 h 276999"/>
              <a:gd name="connsiteX13" fmla="*/ 4184427 w 6006354"/>
              <a:gd name="connsiteY13" fmla="*/ 276999 h 276999"/>
              <a:gd name="connsiteX14" fmla="*/ 3577117 w 6006354"/>
              <a:gd name="connsiteY14" fmla="*/ 276999 h 276999"/>
              <a:gd name="connsiteX15" fmla="*/ 2909745 w 6006354"/>
              <a:gd name="connsiteY15" fmla="*/ 276999 h 276999"/>
              <a:gd name="connsiteX16" fmla="*/ 2362499 w 6006354"/>
              <a:gd name="connsiteY16" fmla="*/ 276999 h 276999"/>
              <a:gd name="connsiteX17" fmla="*/ 1875317 w 6006354"/>
              <a:gd name="connsiteY17" fmla="*/ 276999 h 276999"/>
              <a:gd name="connsiteX18" fmla="*/ 1268008 w 6006354"/>
              <a:gd name="connsiteY18" fmla="*/ 276999 h 276999"/>
              <a:gd name="connsiteX19" fmla="*/ 0 w 6006354"/>
              <a:gd name="connsiteY19" fmla="*/ 276999 h 276999"/>
              <a:gd name="connsiteX20" fmla="*/ 0 w 6006354"/>
              <a:gd name="connsiteY2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06354" h="276999" fill="none" extrusionOk="0">
                <a:moveTo>
                  <a:pt x="0" y="0"/>
                </a:moveTo>
                <a:cubicBezTo>
                  <a:pt x="268263" y="20749"/>
                  <a:pt x="306101" y="-4947"/>
                  <a:pt x="607309" y="0"/>
                </a:cubicBezTo>
                <a:cubicBezTo>
                  <a:pt x="908517" y="4947"/>
                  <a:pt x="1032783" y="9246"/>
                  <a:pt x="1154555" y="0"/>
                </a:cubicBezTo>
                <a:cubicBezTo>
                  <a:pt x="1276327" y="-9246"/>
                  <a:pt x="1447742" y="-16129"/>
                  <a:pt x="1641737" y="0"/>
                </a:cubicBezTo>
                <a:cubicBezTo>
                  <a:pt x="1835732" y="16129"/>
                  <a:pt x="2010875" y="-33450"/>
                  <a:pt x="2369173" y="0"/>
                </a:cubicBezTo>
                <a:cubicBezTo>
                  <a:pt x="2727471" y="33450"/>
                  <a:pt x="2808408" y="8367"/>
                  <a:pt x="2976482" y="0"/>
                </a:cubicBezTo>
                <a:cubicBezTo>
                  <a:pt x="3144556" y="-8367"/>
                  <a:pt x="3467378" y="17815"/>
                  <a:pt x="3643855" y="0"/>
                </a:cubicBezTo>
                <a:cubicBezTo>
                  <a:pt x="3820332" y="-17815"/>
                  <a:pt x="4210998" y="2531"/>
                  <a:pt x="4431355" y="0"/>
                </a:cubicBezTo>
                <a:cubicBezTo>
                  <a:pt x="4651712" y="-2531"/>
                  <a:pt x="4823054" y="5812"/>
                  <a:pt x="5158791" y="0"/>
                </a:cubicBezTo>
                <a:cubicBezTo>
                  <a:pt x="5494528" y="-5812"/>
                  <a:pt x="5667802" y="2986"/>
                  <a:pt x="6006354" y="0"/>
                </a:cubicBezTo>
                <a:cubicBezTo>
                  <a:pt x="6016921" y="102025"/>
                  <a:pt x="5997072" y="204166"/>
                  <a:pt x="6006354" y="276999"/>
                </a:cubicBezTo>
                <a:cubicBezTo>
                  <a:pt x="5678472" y="288750"/>
                  <a:pt x="5621422" y="306884"/>
                  <a:pt x="5338981" y="276999"/>
                </a:cubicBezTo>
                <a:cubicBezTo>
                  <a:pt x="5056540" y="247114"/>
                  <a:pt x="4936353" y="283507"/>
                  <a:pt x="4671609" y="276999"/>
                </a:cubicBezTo>
                <a:cubicBezTo>
                  <a:pt x="4406865" y="270491"/>
                  <a:pt x="4326313" y="276859"/>
                  <a:pt x="4184427" y="276999"/>
                </a:cubicBezTo>
                <a:cubicBezTo>
                  <a:pt x="4042541" y="277139"/>
                  <a:pt x="3776181" y="293352"/>
                  <a:pt x="3577117" y="276999"/>
                </a:cubicBezTo>
                <a:cubicBezTo>
                  <a:pt x="3378053" y="260647"/>
                  <a:pt x="3222301" y="264765"/>
                  <a:pt x="2909745" y="276999"/>
                </a:cubicBezTo>
                <a:cubicBezTo>
                  <a:pt x="2597189" y="289233"/>
                  <a:pt x="2558633" y="288169"/>
                  <a:pt x="2362499" y="276999"/>
                </a:cubicBezTo>
                <a:cubicBezTo>
                  <a:pt x="2166365" y="265829"/>
                  <a:pt x="2093605" y="294270"/>
                  <a:pt x="1875317" y="276999"/>
                </a:cubicBezTo>
                <a:cubicBezTo>
                  <a:pt x="1657029" y="259728"/>
                  <a:pt x="1412236" y="298323"/>
                  <a:pt x="1268008" y="276999"/>
                </a:cubicBezTo>
                <a:cubicBezTo>
                  <a:pt x="1123780" y="255675"/>
                  <a:pt x="309035" y="244387"/>
                  <a:pt x="0" y="276999"/>
                </a:cubicBezTo>
                <a:cubicBezTo>
                  <a:pt x="-10414" y="200777"/>
                  <a:pt x="-7277" y="91463"/>
                  <a:pt x="0" y="0"/>
                </a:cubicBezTo>
                <a:close/>
              </a:path>
              <a:path w="6006354" h="276999" stroke="0" extrusionOk="0">
                <a:moveTo>
                  <a:pt x="0" y="0"/>
                </a:moveTo>
                <a:cubicBezTo>
                  <a:pt x="264045" y="-10591"/>
                  <a:pt x="412443" y="-31432"/>
                  <a:pt x="667373" y="0"/>
                </a:cubicBezTo>
                <a:cubicBezTo>
                  <a:pt x="922303" y="31432"/>
                  <a:pt x="922909" y="-19073"/>
                  <a:pt x="1154555" y="0"/>
                </a:cubicBezTo>
                <a:cubicBezTo>
                  <a:pt x="1386201" y="19073"/>
                  <a:pt x="1596191" y="-5222"/>
                  <a:pt x="1942054" y="0"/>
                </a:cubicBezTo>
                <a:cubicBezTo>
                  <a:pt x="2287917" y="5222"/>
                  <a:pt x="2307519" y="18573"/>
                  <a:pt x="2549364" y="0"/>
                </a:cubicBezTo>
                <a:cubicBezTo>
                  <a:pt x="2791209" y="-18573"/>
                  <a:pt x="2845296" y="12791"/>
                  <a:pt x="3036546" y="0"/>
                </a:cubicBezTo>
                <a:cubicBezTo>
                  <a:pt x="3227796" y="-12791"/>
                  <a:pt x="3580413" y="23836"/>
                  <a:pt x="3763982" y="0"/>
                </a:cubicBezTo>
                <a:cubicBezTo>
                  <a:pt x="3947551" y="-23836"/>
                  <a:pt x="4274523" y="-17533"/>
                  <a:pt x="4491418" y="0"/>
                </a:cubicBezTo>
                <a:cubicBezTo>
                  <a:pt x="4708313" y="17533"/>
                  <a:pt x="5051142" y="35058"/>
                  <a:pt x="5278918" y="0"/>
                </a:cubicBezTo>
                <a:cubicBezTo>
                  <a:pt x="5506694" y="-35058"/>
                  <a:pt x="5658918" y="-10034"/>
                  <a:pt x="6006354" y="0"/>
                </a:cubicBezTo>
                <a:cubicBezTo>
                  <a:pt x="6010696" y="124584"/>
                  <a:pt x="6010799" y="212168"/>
                  <a:pt x="6006354" y="276999"/>
                </a:cubicBezTo>
                <a:cubicBezTo>
                  <a:pt x="5832208" y="295905"/>
                  <a:pt x="5688651" y="277518"/>
                  <a:pt x="5459108" y="276999"/>
                </a:cubicBezTo>
                <a:cubicBezTo>
                  <a:pt x="5229565" y="276480"/>
                  <a:pt x="5202538" y="257785"/>
                  <a:pt x="4971926" y="276999"/>
                </a:cubicBezTo>
                <a:cubicBezTo>
                  <a:pt x="4741314" y="296213"/>
                  <a:pt x="4505375" y="294188"/>
                  <a:pt x="4244490" y="276999"/>
                </a:cubicBezTo>
                <a:cubicBezTo>
                  <a:pt x="3983605" y="259810"/>
                  <a:pt x="3732599" y="308491"/>
                  <a:pt x="3577117" y="276999"/>
                </a:cubicBezTo>
                <a:cubicBezTo>
                  <a:pt x="3421635" y="245507"/>
                  <a:pt x="3100331" y="285569"/>
                  <a:pt x="2849681" y="276999"/>
                </a:cubicBezTo>
                <a:cubicBezTo>
                  <a:pt x="2599031" y="268429"/>
                  <a:pt x="2384481" y="288011"/>
                  <a:pt x="2062182" y="276999"/>
                </a:cubicBezTo>
                <a:cubicBezTo>
                  <a:pt x="1739883" y="265987"/>
                  <a:pt x="1567230" y="247642"/>
                  <a:pt x="1274682" y="276999"/>
                </a:cubicBezTo>
                <a:cubicBezTo>
                  <a:pt x="982134" y="306356"/>
                  <a:pt x="876692" y="295355"/>
                  <a:pt x="727436" y="276999"/>
                </a:cubicBezTo>
                <a:cubicBezTo>
                  <a:pt x="578180" y="258643"/>
                  <a:pt x="277312" y="250558"/>
                  <a:pt x="0" y="276999"/>
                </a:cubicBezTo>
                <a:cubicBezTo>
                  <a:pt x="-13640" y="160627"/>
                  <a:pt x="13394" y="114855"/>
                  <a:pt x="0" y="0"/>
                </a:cubicBezTo>
                <a:close/>
              </a:path>
            </a:pathLst>
          </a:custGeom>
          <a:solidFill>
            <a:schemeClr val="accent4">
              <a:lumMod val="60000"/>
              <a:lumOff val="4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Living Problems</a:t>
            </a:r>
          </a:p>
        </p:txBody>
      </p:sp>
      <p:sp>
        <p:nvSpPr>
          <p:cNvPr id="18" name="TextBox 17">
            <a:extLst>
              <a:ext uri="{FF2B5EF4-FFF2-40B4-BE49-F238E27FC236}">
                <a16:creationId xmlns:a16="http://schemas.microsoft.com/office/drawing/2014/main" id="{821D7305-2787-45AE-87E9-09F3AF7E499C}"/>
              </a:ext>
            </a:extLst>
          </p:cNvPr>
          <p:cNvSpPr txBox="1"/>
          <p:nvPr/>
        </p:nvSpPr>
        <p:spPr>
          <a:xfrm>
            <a:off x="89646" y="1932261"/>
            <a:ext cx="3342974" cy="261610"/>
          </a:xfrm>
          <a:custGeom>
            <a:avLst/>
            <a:gdLst>
              <a:gd name="connsiteX0" fmla="*/ 0 w 3342974"/>
              <a:gd name="connsiteY0" fmla="*/ 0 h 261610"/>
              <a:gd name="connsiteX1" fmla="*/ 635165 w 3342974"/>
              <a:gd name="connsiteY1" fmla="*/ 0 h 261610"/>
              <a:gd name="connsiteX2" fmla="*/ 1370619 w 3342974"/>
              <a:gd name="connsiteY2" fmla="*/ 0 h 261610"/>
              <a:gd name="connsiteX3" fmla="*/ 2039214 w 3342974"/>
              <a:gd name="connsiteY3" fmla="*/ 0 h 261610"/>
              <a:gd name="connsiteX4" fmla="*/ 2607520 w 3342974"/>
              <a:gd name="connsiteY4" fmla="*/ 0 h 261610"/>
              <a:gd name="connsiteX5" fmla="*/ 3342974 w 3342974"/>
              <a:gd name="connsiteY5" fmla="*/ 0 h 261610"/>
              <a:gd name="connsiteX6" fmla="*/ 3342974 w 3342974"/>
              <a:gd name="connsiteY6" fmla="*/ 261610 h 261610"/>
              <a:gd name="connsiteX7" fmla="*/ 2741239 w 3342974"/>
              <a:gd name="connsiteY7" fmla="*/ 261610 h 261610"/>
              <a:gd name="connsiteX8" fmla="*/ 2139503 w 3342974"/>
              <a:gd name="connsiteY8" fmla="*/ 261610 h 261610"/>
              <a:gd name="connsiteX9" fmla="*/ 1470909 w 3342974"/>
              <a:gd name="connsiteY9" fmla="*/ 261610 h 261610"/>
              <a:gd name="connsiteX10" fmla="*/ 902603 w 3342974"/>
              <a:gd name="connsiteY10" fmla="*/ 261610 h 261610"/>
              <a:gd name="connsiteX11" fmla="*/ 0 w 3342974"/>
              <a:gd name="connsiteY11" fmla="*/ 261610 h 261610"/>
              <a:gd name="connsiteX12" fmla="*/ 0 w 3342974"/>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42974" h="261610" fill="none" extrusionOk="0">
                <a:moveTo>
                  <a:pt x="0" y="0"/>
                </a:moveTo>
                <a:cubicBezTo>
                  <a:pt x="299212" y="28808"/>
                  <a:pt x="341442" y="13492"/>
                  <a:pt x="635165" y="0"/>
                </a:cubicBezTo>
                <a:cubicBezTo>
                  <a:pt x="928889" y="-13492"/>
                  <a:pt x="1171722" y="-6269"/>
                  <a:pt x="1370619" y="0"/>
                </a:cubicBezTo>
                <a:cubicBezTo>
                  <a:pt x="1569516" y="6269"/>
                  <a:pt x="1807531" y="-14312"/>
                  <a:pt x="2039214" y="0"/>
                </a:cubicBezTo>
                <a:cubicBezTo>
                  <a:pt x="2270897" y="14312"/>
                  <a:pt x="2406843" y="12432"/>
                  <a:pt x="2607520" y="0"/>
                </a:cubicBezTo>
                <a:cubicBezTo>
                  <a:pt x="2808197" y="-12432"/>
                  <a:pt x="3064570" y="5744"/>
                  <a:pt x="3342974" y="0"/>
                </a:cubicBezTo>
                <a:cubicBezTo>
                  <a:pt x="3353809" y="106386"/>
                  <a:pt x="3332107" y="159444"/>
                  <a:pt x="3342974" y="261610"/>
                </a:cubicBezTo>
                <a:cubicBezTo>
                  <a:pt x="3201846" y="284855"/>
                  <a:pt x="3024896" y="266149"/>
                  <a:pt x="2741239" y="261610"/>
                </a:cubicBezTo>
                <a:cubicBezTo>
                  <a:pt x="2457582" y="257071"/>
                  <a:pt x="2425703" y="280430"/>
                  <a:pt x="2139503" y="261610"/>
                </a:cubicBezTo>
                <a:cubicBezTo>
                  <a:pt x="1853303" y="242790"/>
                  <a:pt x="1689661" y="287282"/>
                  <a:pt x="1470909" y="261610"/>
                </a:cubicBezTo>
                <a:cubicBezTo>
                  <a:pt x="1252157" y="235938"/>
                  <a:pt x="1123978" y="267937"/>
                  <a:pt x="902603" y="261610"/>
                </a:cubicBezTo>
                <a:cubicBezTo>
                  <a:pt x="681228" y="255283"/>
                  <a:pt x="357056" y="274921"/>
                  <a:pt x="0" y="261610"/>
                </a:cubicBezTo>
                <a:cubicBezTo>
                  <a:pt x="-6567" y="140858"/>
                  <a:pt x="12641" y="122108"/>
                  <a:pt x="0" y="0"/>
                </a:cubicBezTo>
                <a:close/>
              </a:path>
              <a:path w="3342974" h="261610" stroke="0" extrusionOk="0">
                <a:moveTo>
                  <a:pt x="0" y="0"/>
                </a:moveTo>
                <a:cubicBezTo>
                  <a:pt x="317170" y="-26457"/>
                  <a:pt x="334728" y="21315"/>
                  <a:pt x="668595" y="0"/>
                </a:cubicBezTo>
                <a:cubicBezTo>
                  <a:pt x="1002462" y="-21315"/>
                  <a:pt x="965568" y="-14521"/>
                  <a:pt x="1236900" y="0"/>
                </a:cubicBezTo>
                <a:cubicBezTo>
                  <a:pt x="1508233" y="14521"/>
                  <a:pt x="1676837" y="-15491"/>
                  <a:pt x="1972355" y="0"/>
                </a:cubicBezTo>
                <a:cubicBezTo>
                  <a:pt x="2267873" y="15491"/>
                  <a:pt x="2455471" y="16013"/>
                  <a:pt x="2607520" y="0"/>
                </a:cubicBezTo>
                <a:cubicBezTo>
                  <a:pt x="2759570" y="-16013"/>
                  <a:pt x="3021488" y="-18958"/>
                  <a:pt x="3342974" y="0"/>
                </a:cubicBezTo>
                <a:cubicBezTo>
                  <a:pt x="3330388" y="99892"/>
                  <a:pt x="3336118" y="147339"/>
                  <a:pt x="3342974" y="261610"/>
                </a:cubicBezTo>
                <a:cubicBezTo>
                  <a:pt x="3080131" y="231724"/>
                  <a:pt x="2903928" y="251559"/>
                  <a:pt x="2607520" y="261610"/>
                </a:cubicBezTo>
                <a:cubicBezTo>
                  <a:pt x="2311112" y="271661"/>
                  <a:pt x="2272537" y="248605"/>
                  <a:pt x="2005784" y="261610"/>
                </a:cubicBezTo>
                <a:cubicBezTo>
                  <a:pt x="1739031" y="274615"/>
                  <a:pt x="1573349" y="290123"/>
                  <a:pt x="1404049" y="261610"/>
                </a:cubicBezTo>
                <a:cubicBezTo>
                  <a:pt x="1234749" y="233097"/>
                  <a:pt x="975703" y="272795"/>
                  <a:pt x="835743" y="261610"/>
                </a:cubicBezTo>
                <a:cubicBezTo>
                  <a:pt x="695783" y="250425"/>
                  <a:pt x="417062" y="302875"/>
                  <a:pt x="0" y="261610"/>
                </a:cubicBezTo>
                <a:cubicBezTo>
                  <a:pt x="-2031" y="158531"/>
                  <a:pt x="7619" y="65613"/>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Water Shortage</a:t>
            </a:r>
          </a:p>
        </p:txBody>
      </p:sp>
      <p:sp>
        <p:nvSpPr>
          <p:cNvPr id="19" name="TextBox 18">
            <a:extLst>
              <a:ext uri="{FF2B5EF4-FFF2-40B4-BE49-F238E27FC236}">
                <a16:creationId xmlns:a16="http://schemas.microsoft.com/office/drawing/2014/main" id="{853FB711-5C3C-4FCD-A068-F8CDE86ABFF9}"/>
              </a:ext>
            </a:extLst>
          </p:cNvPr>
          <p:cNvSpPr txBox="1"/>
          <p:nvPr/>
        </p:nvSpPr>
        <p:spPr>
          <a:xfrm>
            <a:off x="3515557" y="1940619"/>
            <a:ext cx="2580443" cy="261610"/>
          </a:xfrm>
          <a:custGeom>
            <a:avLst/>
            <a:gdLst>
              <a:gd name="connsiteX0" fmla="*/ 0 w 2580443"/>
              <a:gd name="connsiteY0" fmla="*/ 0 h 261610"/>
              <a:gd name="connsiteX1" fmla="*/ 593502 w 2580443"/>
              <a:gd name="connsiteY1" fmla="*/ 0 h 261610"/>
              <a:gd name="connsiteX2" fmla="*/ 1161199 w 2580443"/>
              <a:gd name="connsiteY2" fmla="*/ 0 h 261610"/>
              <a:gd name="connsiteX3" fmla="*/ 1832115 w 2580443"/>
              <a:gd name="connsiteY3" fmla="*/ 0 h 261610"/>
              <a:gd name="connsiteX4" fmla="*/ 2580443 w 2580443"/>
              <a:gd name="connsiteY4" fmla="*/ 0 h 261610"/>
              <a:gd name="connsiteX5" fmla="*/ 2580443 w 2580443"/>
              <a:gd name="connsiteY5" fmla="*/ 261610 h 261610"/>
              <a:gd name="connsiteX6" fmla="*/ 1986941 w 2580443"/>
              <a:gd name="connsiteY6" fmla="*/ 261610 h 261610"/>
              <a:gd name="connsiteX7" fmla="*/ 1316026 w 2580443"/>
              <a:gd name="connsiteY7" fmla="*/ 261610 h 261610"/>
              <a:gd name="connsiteX8" fmla="*/ 619306 w 2580443"/>
              <a:gd name="connsiteY8" fmla="*/ 261610 h 261610"/>
              <a:gd name="connsiteX9" fmla="*/ 0 w 2580443"/>
              <a:gd name="connsiteY9" fmla="*/ 261610 h 261610"/>
              <a:gd name="connsiteX10" fmla="*/ 0 w 2580443"/>
              <a:gd name="connsiteY10"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80443" h="261610" fill="none" extrusionOk="0">
                <a:moveTo>
                  <a:pt x="0" y="0"/>
                </a:moveTo>
                <a:cubicBezTo>
                  <a:pt x="288436" y="-22717"/>
                  <a:pt x="341397" y="-10904"/>
                  <a:pt x="593502" y="0"/>
                </a:cubicBezTo>
                <a:cubicBezTo>
                  <a:pt x="845607" y="10904"/>
                  <a:pt x="879346" y="-6759"/>
                  <a:pt x="1161199" y="0"/>
                </a:cubicBezTo>
                <a:cubicBezTo>
                  <a:pt x="1443052" y="6759"/>
                  <a:pt x="1696337" y="-24140"/>
                  <a:pt x="1832115" y="0"/>
                </a:cubicBezTo>
                <a:cubicBezTo>
                  <a:pt x="1967893" y="24140"/>
                  <a:pt x="2354305" y="27025"/>
                  <a:pt x="2580443" y="0"/>
                </a:cubicBezTo>
                <a:cubicBezTo>
                  <a:pt x="2587577" y="54105"/>
                  <a:pt x="2590951" y="152945"/>
                  <a:pt x="2580443" y="261610"/>
                </a:cubicBezTo>
                <a:cubicBezTo>
                  <a:pt x="2433369" y="288246"/>
                  <a:pt x="2278329" y="269659"/>
                  <a:pt x="1986941" y="261610"/>
                </a:cubicBezTo>
                <a:cubicBezTo>
                  <a:pt x="1695553" y="253561"/>
                  <a:pt x="1479928" y="280307"/>
                  <a:pt x="1316026" y="261610"/>
                </a:cubicBezTo>
                <a:cubicBezTo>
                  <a:pt x="1152125" y="242913"/>
                  <a:pt x="811237" y="243124"/>
                  <a:pt x="619306" y="261610"/>
                </a:cubicBezTo>
                <a:cubicBezTo>
                  <a:pt x="427375" y="280096"/>
                  <a:pt x="258992" y="256791"/>
                  <a:pt x="0" y="261610"/>
                </a:cubicBezTo>
                <a:cubicBezTo>
                  <a:pt x="-12987" y="190816"/>
                  <a:pt x="5980" y="130090"/>
                  <a:pt x="0" y="0"/>
                </a:cubicBezTo>
                <a:close/>
              </a:path>
              <a:path w="2580443" h="261610" stroke="0" extrusionOk="0">
                <a:moveTo>
                  <a:pt x="0" y="0"/>
                </a:moveTo>
                <a:cubicBezTo>
                  <a:pt x="138733" y="12451"/>
                  <a:pt x="436430" y="28581"/>
                  <a:pt x="645111" y="0"/>
                </a:cubicBezTo>
                <a:cubicBezTo>
                  <a:pt x="853792" y="-28581"/>
                  <a:pt x="1062000" y="21331"/>
                  <a:pt x="1212808" y="0"/>
                </a:cubicBezTo>
                <a:cubicBezTo>
                  <a:pt x="1363616" y="-21331"/>
                  <a:pt x="1697712" y="25950"/>
                  <a:pt x="1909528" y="0"/>
                </a:cubicBezTo>
                <a:cubicBezTo>
                  <a:pt x="2121344" y="-25950"/>
                  <a:pt x="2322600" y="-5421"/>
                  <a:pt x="2580443" y="0"/>
                </a:cubicBezTo>
                <a:cubicBezTo>
                  <a:pt x="2574205" y="66548"/>
                  <a:pt x="2571817" y="176061"/>
                  <a:pt x="2580443" y="261610"/>
                </a:cubicBezTo>
                <a:cubicBezTo>
                  <a:pt x="2369921" y="284128"/>
                  <a:pt x="2100100" y="282906"/>
                  <a:pt x="1935332" y="261610"/>
                </a:cubicBezTo>
                <a:cubicBezTo>
                  <a:pt x="1770564" y="240314"/>
                  <a:pt x="1494876" y="275320"/>
                  <a:pt x="1264417" y="261610"/>
                </a:cubicBezTo>
                <a:cubicBezTo>
                  <a:pt x="1033958" y="247900"/>
                  <a:pt x="892263" y="252840"/>
                  <a:pt x="670915" y="261610"/>
                </a:cubicBezTo>
                <a:cubicBezTo>
                  <a:pt x="449567" y="270380"/>
                  <a:pt x="261996" y="288294"/>
                  <a:pt x="0" y="261610"/>
                </a:cubicBezTo>
                <a:cubicBezTo>
                  <a:pt x="-4296" y="154075"/>
                  <a:pt x="-11976" y="108343"/>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Extreme Weather</a:t>
            </a:r>
          </a:p>
        </p:txBody>
      </p:sp>
      <p:sp>
        <p:nvSpPr>
          <p:cNvPr id="21" name="TextBox 20">
            <a:extLst>
              <a:ext uri="{FF2B5EF4-FFF2-40B4-BE49-F238E27FC236}">
                <a16:creationId xmlns:a16="http://schemas.microsoft.com/office/drawing/2014/main" id="{B052C793-3CD2-4D75-B897-463589B0B843}"/>
              </a:ext>
            </a:extLst>
          </p:cNvPr>
          <p:cNvSpPr txBox="1"/>
          <p:nvPr/>
        </p:nvSpPr>
        <p:spPr>
          <a:xfrm>
            <a:off x="77972" y="2752239"/>
            <a:ext cx="3354648" cy="261610"/>
          </a:xfrm>
          <a:custGeom>
            <a:avLst/>
            <a:gdLst>
              <a:gd name="connsiteX0" fmla="*/ 0 w 3354648"/>
              <a:gd name="connsiteY0" fmla="*/ 0 h 261610"/>
              <a:gd name="connsiteX1" fmla="*/ 637383 w 3354648"/>
              <a:gd name="connsiteY1" fmla="*/ 0 h 261610"/>
              <a:gd name="connsiteX2" fmla="*/ 1375406 w 3354648"/>
              <a:gd name="connsiteY2" fmla="*/ 0 h 261610"/>
              <a:gd name="connsiteX3" fmla="*/ 2046335 w 3354648"/>
              <a:gd name="connsiteY3" fmla="*/ 0 h 261610"/>
              <a:gd name="connsiteX4" fmla="*/ 2616625 w 3354648"/>
              <a:gd name="connsiteY4" fmla="*/ 0 h 261610"/>
              <a:gd name="connsiteX5" fmla="*/ 3354648 w 3354648"/>
              <a:gd name="connsiteY5" fmla="*/ 0 h 261610"/>
              <a:gd name="connsiteX6" fmla="*/ 3354648 w 3354648"/>
              <a:gd name="connsiteY6" fmla="*/ 261610 h 261610"/>
              <a:gd name="connsiteX7" fmla="*/ 2750811 w 3354648"/>
              <a:gd name="connsiteY7" fmla="*/ 261610 h 261610"/>
              <a:gd name="connsiteX8" fmla="*/ 2146975 w 3354648"/>
              <a:gd name="connsiteY8" fmla="*/ 261610 h 261610"/>
              <a:gd name="connsiteX9" fmla="*/ 1476045 w 3354648"/>
              <a:gd name="connsiteY9" fmla="*/ 261610 h 261610"/>
              <a:gd name="connsiteX10" fmla="*/ 905755 w 3354648"/>
              <a:gd name="connsiteY10" fmla="*/ 261610 h 261610"/>
              <a:gd name="connsiteX11" fmla="*/ 0 w 3354648"/>
              <a:gd name="connsiteY11" fmla="*/ 261610 h 261610"/>
              <a:gd name="connsiteX12" fmla="*/ 0 w 3354648"/>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54648" h="261610" fill="none" extrusionOk="0">
                <a:moveTo>
                  <a:pt x="0" y="0"/>
                </a:moveTo>
                <a:cubicBezTo>
                  <a:pt x="232504" y="-7270"/>
                  <a:pt x="319416" y="31672"/>
                  <a:pt x="637383" y="0"/>
                </a:cubicBezTo>
                <a:cubicBezTo>
                  <a:pt x="955350" y="-31672"/>
                  <a:pt x="1107269" y="-7707"/>
                  <a:pt x="1375406" y="0"/>
                </a:cubicBezTo>
                <a:cubicBezTo>
                  <a:pt x="1643543" y="7707"/>
                  <a:pt x="1873913" y="18105"/>
                  <a:pt x="2046335" y="0"/>
                </a:cubicBezTo>
                <a:cubicBezTo>
                  <a:pt x="2218757" y="-18105"/>
                  <a:pt x="2403862" y="25586"/>
                  <a:pt x="2616625" y="0"/>
                </a:cubicBezTo>
                <a:cubicBezTo>
                  <a:pt x="2829388" y="-25586"/>
                  <a:pt x="3055048" y="31887"/>
                  <a:pt x="3354648" y="0"/>
                </a:cubicBezTo>
                <a:cubicBezTo>
                  <a:pt x="3365483" y="106386"/>
                  <a:pt x="3343781" y="159444"/>
                  <a:pt x="3354648" y="261610"/>
                </a:cubicBezTo>
                <a:cubicBezTo>
                  <a:pt x="3082654" y="254873"/>
                  <a:pt x="2961324" y="283408"/>
                  <a:pt x="2750811" y="261610"/>
                </a:cubicBezTo>
                <a:cubicBezTo>
                  <a:pt x="2540298" y="239812"/>
                  <a:pt x="2358378" y="271598"/>
                  <a:pt x="2146975" y="261610"/>
                </a:cubicBezTo>
                <a:cubicBezTo>
                  <a:pt x="1935572" y="251622"/>
                  <a:pt x="1747920" y="249024"/>
                  <a:pt x="1476045" y="261610"/>
                </a:cubicBezTo>
                <a:cubicBezTo>
                  <a:pt x="1204170" y="274197"/>
                  <a:pt x="1045543" y="260981"/>
                  <a:pt x="905755" y="261610"/>
                </a:cubicBezTo>
                <a:cubicBezTo>
                  <a:pt x="765967" y="262240"/>
                  <a:pt x="197920" y="243203"/>
                  <a:pt x="0" y="261610"/>
                </a:cubicBezTo>
                <a:cubicBezTo>
                  <a:pt x="-6567" y="140858"/>
                  <a:pt x="12641" y="122108"/>
                  <a:pt x="0" y="0"/>
                </a:cubicBezTo>
                <a:close/>
              </a:path>
              <a:path w="3354648" h="261610" stroke="0" extrusionOk="0">
                <a:moveTo>
                  <a:pt x="0" y="0"/>
                </a:moveTo>
                <a:cubicBezTo>
                  <a:pt x="191999" y="28510"/>
                  <a:pt x="386158" y="31414"/>
                  <a:pt x="670930" y="0"/>
                </a:cubicBezTo>
                <a:cubicBezTo>
                  <a:pt x="955702" y="-31414"/>
                  <a:pt x="961424" y="25445"/>
                  <a:pt x="1241220" y="0"/>
                </a:cubicBezTo>
                <a:cubicBezTo>
                  <a:pt x="1521016" y="-25445"/>
                  <a:pt x="1774479" y="20163"/>
                  <a:pt x="1979242" y="0"/>
                </a:cubicBezTo>
                <a:cubicBezTo>
                  <a:pt x="2184005" y="-20163"/>
                  <a:pt x="2300398" y="-22237"/>
                  <a:pt x="2616625" y="0"/>
                </a:cubicBezTo>
                <a:cubicBezTo>
                  <a:pt x="2932852" y="22237"/>
                  <a:pt x="3036053" y="22877"/>
                  <a:pt x="3354648" y="0"/>
                </a:cubicBezTo>
                <a:cubicBezTo>
                  <a:pt x="3342062" y="99892"/>
                  <a:pt x="3347792" y="147339"/>
                  <a:pt x="3354648" y="261610"/>
                </a:cubicBezTo>
                <a:cubicBezTo>
                  <a:pt x="3077912" y="232076"/>
                  <a:pt x="2974020" y="248601"/>
                  <a:pt x="2616625" y="261610"/>
                </a:cubicBezTo>
                <a:cubicBezTo>
                  <a:pt x="2259230" y="274619"/>
                  <a:pt x="2134928" y="254116"/>
                  <a:pt x="2012789" y="261610"/>
                </a:cubicBezTo>
                <a:cubicBezTo>
                  <a:pt x="1890650" y="269104"/>
                  <a:pt x="1624847" y="253988"/>
                  <a:pt x="1408952" y="261610"/>
                </a:cubicBezTo>
                <a:cubicBezTo>
                  <a:pt x="1193057" y="269232"/>
                  <a:pt x="964862" y="282988"/>
                  <a:pt x="838662" y="261610"/>
                </a:cubicBezTo>
                <a:cubicBezTo>
                  <a:pt x="712462" y="240233"/>
                  <a:pt x="190017" y="294502"/>
                  <a:pt x="0" y="261610"/>
                </a:cubicBezTo>
                <a:cubicBezTo>
                  <a:pt x="-2031" y="158531"/>
                  <a:pt x="7619" y="65613"/>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Lack of Fuel</a:t>
            </a:r>
          </a:p>
        </p:txBody>
      </p:sp>
      <p:sp>
        <p:nvSpPr>
          <p:cNvPr id="22" name="TextBox 21">
            <a:extLst>
              <a:ext uri="{FF2B5EF4-FFF2-40B4-BE49-F238E27FC236}">
                <a16:creationId xmlns:a16="http://schemas.microsoft.com/office/drawing/2014/main" id="{45C089BA-2C54-41ED-9897-F2BC5E22FBD1}"/>
              </a:ext>
            </a:extLst>
          </p:cNvPr>
          <p:cNvSpPr txBox="1"/>
          <p:nvPr/>
        </p:nvSpPr>
        <p:spPr>
          <a:xfrm>
            <a:off x="3510191" y="4600107"/>
            <a:ext cx="2580443" cy="261610"/>
          </a:xfrm>
          <a:custGeom>
            <a:avLst/>
            <a:gdLst>
              <a:gd name="connsiteX0" fmla="*/ 0 w 2580443"/>
              <a:gd name="connsiteY0" fmla="*/ 0 h 261610"/>
              <a:gd name="connsiteX1" fmla="*/ 593502 w 2580443"/>
              <a:gd name="connsiteY1" fmla="*/ 0 h 261610"/>
              <a:gd name="connsiteX2" fmla="*/ 1161199 w 2580443"/>
              <a:gd name="connsiteY2" fmla="*/ 0 h 261610"/>
              <a:gd name="connsiteX3" fmla="*/ 1832115 w 2580443"/>
              <a:gd name="connsiteY3" fmla="*/ 0 h 261610"/>
              <a:gd name="connsiteX4" fmla="*/ 2580443 w 2580443"/>
              <a:gd name="connsiteY4" fmla="*/ 0 h 261610"/>
              <a:gd name="connsiteX5" fmla="*/ 2580443 w 2580443"/>
              <a:gd name="connsiteY5" fmla="*/ 261610 h 261610"/>
              <a:gd name="connsiteX6" fmla="*/ 1986941 w 2580443"/>
              <a:gd name="connsiteY6" fmla="*/ 261610 h 261610"/>
              <a:gd name="connsiteX7" fmla="*/ 1316026 w 2580443"/>
              <a:gd name="connsiteY7" fmla="*/ 261610 h 261610"/>
              <a:gd name="connsiteX8" fmla="*/ 619306 w 2580443"/>
              <a:gd name="connsiteY8" fmla="*/ 261610 h 261610"/>
              <a:gd name="connsiteX9" fmla="*/ 0 w 2580443"/>
              <a:gd name="connsiteY9" fmla="*/ 261610 h 261610"/>
              <a:gd name="connsiteX10" fmla="*/ 0 w 2580443"/>
              <a:gd name="connsiteY10"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80443" h="261610" fill="none" extrusionOk="0">
                <a:moveTo>
                  <a:pt x="0" y="0"/>
                </a:moveTo>
                <a:cubicBezTo>
                  <a:pt x="288436" y="-22717"/>
                  <a:pt x="341397" y="-10904"/>
                  <a:pt x="593502" y="0"/>
                </a:cubicBezTo>
                <a:cubicBezTo>
                  <a:pt x="845607" y="10904"/>
                  <a:pt x="879346" y="-6759"/>
                  <a:pt x="1161199" y="0"/>
                </a:cubicBezTo>
                <a:cubicBezTo>
                  <a:pt x="1443052" y="6759"/>
                  <a:pt x="1696337" y="-24140"/>
                  <a:pt x="1832115" y="0"/>
                </a:cubicBezTo>
                <a:cubicBezTo>
                  <a:pt x="1967893" y="24140"/>
                  <a:pt x="2354305" y="27025"/>
                  <a:pt x="2580443" y="0"/>
                </a:cubicBezTo>
                <a:cubicBezTo>
                  <a:pt x="2587577" y="54105"/>
                  <a:pt x="2590951" y="152945"/>
                  <a:pt x="2580443" y="261610"/>
                </a:cubicBezTo>
                <a:cubicBezTo>
                  <a:pt x="2433369" y="288246"/>
                  <a:pt x="2278329" y="269659"/>
                  <a:pt x="1986941" y="261610"/>
                </a:cubicBezTo>
                <a:cubicBezTo>
                  <a:pt x="1695553" y="253561"/>
                  <a:pt x="1479928" y="280307"/>
                  <a:pt x="1316026" y="261610"/>
                </a:cubicBezTo>
                <a:cubicBezTo>
                  <a:pt x="1152125" y="242913"/>
                  <a:pt x="811237" y="243124"/>
                  <a:pt x="619306" y="261610"/>
                </a:cubicBezTo>
                <a:cubicBezTo>
                  <a:pt x="427375" y="280096"/>
                  <a:pt x="258992" y="256791"/>
                  <a:pt x="0" y="261610"/>
                </a:cubicBezTo>
                <a:cubicBezTo>
                  <a:pt x="-12987" y="190816"/>
                  <a:pt x="5980" y="130090"/>
                  <a:pt x="0" y="0"/>
                </a:cubicBezTo>
                <a:close/>
              </a:path>
              <a:path w="2580443" h="261610" stroke="0" extrusionOk="0">
                <a:moveTo>
                  <a:pt x="0" y="0"/>
                </a:moveTo>
                <a:cubicBezTo>
                  <a:pt x="138733" y="12451"/>
                  <a:pt x="436430" y="28581"/>
                  <a:pt x="645111" y="0"/>
                </a:cubicBezTo>
                <a:cubicBezTo>
                  <a:pt x="853792" y="-28581"/>
                  <a:pt x="1062000" y="21331"/>
                  <a:pt x="1212808" y="0"/>
                </a:cubicBezTo>
                <a:cubicBezTo>
                  <a:pt x="1363616" y="-21331"/>
                  <a:pt x="1697712" y="25950"/>
                  <a:pt x="1909528" y="0"/>
                </a:cubicBezTo>
                <a:cubicBezTo>
                  <a:pt x="2121344" y="-25950"/>
                  <a:pt x="2322600" y="-5421"/>
                  <a:pt x="2580443" y="0"/>
                </a:cubicBezTo>
                <a:cubicBezTo>
                  <a:pt x="2574205" y="66548"/>
                  <a:pt x="2571817" y="176061"/>
                  <a:pt x="2580443" y="261610"/>
                </a:cubicBezTo>
                <a:cubicBezTo>
                  <a:pt x="2369921" y="284128"/>
                  <a:pt x="2100100" y="282906"/>
                  <a:pt x="1935332" y="261610"/>
                </a:cubicBezTo>
                <a:cubicBezTo>
                  <a:pt x="1770564" y="240314"/>
                  <a:pt x="1494876" y="275320"/>
                  <a:pt x="1264417" y="261610"/>
                </a:cubicBezTo>
                <a:cubicBezTo>
                  <a:pt x="1033958" y="247900"/>
                  <a:pt x="892263" y="252840"/>
                  <a:pt x="670915" y="261610"/>
                </a:cubicBezTo>
                <a:cubicBezTo>
                  <a:pt x="449567" y="270380"/>
                  <a:pt x="261996" y="288294"/>
                  <a:pt x="0" y="261610"/>
                </a:cubicBezTo>
                <a:cubicBezTo>
                  <a:pt x="-4296" y="154075"/>
                  <a:pt x="-11976" y="108343"/>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Dirt and Disease</a:t>
            </a:r>
          </a:p>
        </p:txBody>
      </p:sp>
      <p:sp>
        <p:nvSpPr>
          <p:cNvPr id="23" name="TextBox 22">
            <a:extLst>
              <a:ext uri="{FF2B5EF4-FFF2-40B4-BE49-F238E27FC236}">
                <a16:creationId xmlns:a16="http://schemas.microsoft.com/office/drawing/2014/main" id="{E5A325BE-F541-4DC8-9A80-8204D3D6DBF2}"/>
              </a:ext>
            </a:extLst>
          </p:cNvPr>
          <p:cNvSpPr txBox="1"/>
          <p:nvPr/>
        </p:nvSpPr>
        <p:spPr>
          <a:xfrm>
            <a:off x="83224" y="4071908"/>
            <a:ext cx="3374298" cy="261610"/>
          </a:xfrm>
          <a:custGeom>
            <a:avLst/>
            <a:gdLst>
              <a:gd name="connsiteX0" fmla="*/ 0 w 3374298"/>
              <a:gd name="connsiteY0" fmla="*/ 0 h 261610"/>
              <a:gd name="connsiteX1" fmla="*/ 641117 w 3374298"/>
              <a:gd name="connsiteY1" fmla="*/ 0 h 261610"/>
              <a:gd name="connsiteX2" fmla="*/ 1383462 w 3374298"/>
              <a:gd name="connsiteY2" fmla="*/ 0 h 261610"/>
              <a:gd name="connsiteX3" fmla="*/ 2058322 w 3374298"/>
              <a:gd name="connsiteY3" fmla="*/ 0 h 261610"/>
              <a:gd name="connsiteX4" fmla="*/ 2631952 w 3374298"/>
              <a:gd name="connsiteY4" fmla="*/ 0 h 261610"/>
              <a:gd name="connsiteX5" fmla="*/ 3374298 w 3374298"/>
              <a:gd name="connsiteY5" fmla="*/ 0 h 261610"/>
              <a:gd name="connsiteX6" fmla="*/ 3374298 w 3374298"/>
              <a:gd name="connsiteY6" fmla="*/ 261610 h 261610"/>
              <a:gd name="connsiteX7" fmla="*/ 2766924 w 3374298"/>
              <a:gd name="connsiteY7" fmla="*/ 261610 h 261610"/>
              <a:gd name="connsiteX8" fmla="*/ 2159551 w 3374298"/>
              <a:gd name="connsiteY8" fmla="*/ 261610 h 261610"/>
              <a:gd name="connsiteX9" fmla="*/ 1484691 w 3374298"/>
              <a:gd name="connsiteY9" fmla="*/ 261610 h 261610"/>
              <a:gd name="connsiteX10" fmla="*/ 911060 w 3374298"/>
              <a:gd name="connsiteY10" fmla="*/ 261610 h 261610"/>
              <a:gd name="connsiteX11" fmla="*/ 0 w 3374298"/>
              <a:gd name="connsiteY11" fmla="*/ 261610 h 261610"/>
              <a:gd name="connsiteX12" fmla="*/ 0 w 3374298"/>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74298" h="261610" fill="none" extrusionOk="0">
                <a:moveTo>
                  <a:pt x="0" y="0"/>
                </a:moveTo>
                <a:cubicBezTo>
                  <a:pt x="299352" y="14159"/>
                  <a:pt x="334419" y="10438"/>
                  <a:pt x="641117" y="0"/>
                </a:cubicBezTo>
                <a:cubicBezTo>
                  <a:pt x="947815" y="-10438"/>
                  <a:pt x="1220764" y="-10716"/>
                  <a:pt x="1383462" y="0"/>
                </a:cubicBezTo>
                <a:cubicBezTo>
                  <a:pt x="1546160" y="10716"/>
                  <a:pt x="1916269" y="1698"/>
                  <a:pt x="2058322" y="0"/>
                </a:cubicBezTo>
                <a:cubicBezTo>
                  <a:pt x="2200375" y="-1698"/>
                  <a:pt x="2497979" y="-2323"/>
                  <a:pt x="2631952" y="0"/>
                </a:cubicBezTo>
                <a:cubicBezTo>
                  <a:pt x="2765925" y="2323"/>
                  <a:pt x="3184489" y="-25975"/>
                  <a:pt x="3374298" y="0"/>
                </a:cubicBezTo>
                <a:cubicBezTo>
                  <a:pt x="3385133" y="106386"/>
                  <a:pt x="3363431" y="159444"/>
                  <a:pt x="3374298" y="261610"/>
                </a:cubicBezTo>
                <a:cubicBezTo>
                  <a:pt x="3190814" y="250466"/>
                  <a:pt x="3038080" y="273155"/>
                  <a:pt x="2766924" y="261610"/>
                </a:cubicBezTo>
                <a:cubicBezTo>
                  <a:pt x="2495768" y="250065"/>
                  <a:pt x="2434790" y="281556"/>
                  <a:pt x="2159551" y="261610"/>
                </a:cubicBezTo>
                <a:cubicBezTo>
                  <a:pt x="1884312" y="241664"/>
                  <a:pt x="1643756" y="275679"/>
                  <a:pt x="1484691" y="261610"/>
                </a:cubicBezTo>
                <a:cubicBezTo>
                  <a:pt x="1325626" y="247541"/>
                  <a:pt x="1097639" y="275200"/>
                  <a:pt x="911060" y="261610"/>
                </a:cubicBezTo>
                <a:cubicBezTo>
                  <a:pt x="724481" y="248020"/>
                  <a:pt x="296819" y="292269"/>
                  <a:pt x="0" y="261610"/>
                </a:cubicBezTo>
                <a:cubicBezTo>
                  <a:pt x="-6567" y="140858"/>
                  <a:pt x="12641" y="122108"/>
                  <a:pt x="0" y="0"/>
                </a:cubicBezTo>
                <a:close/>
              </a:path>
              <a:path w="3374298" h="261610" stroke="0" extrusionOk="0">
                <a:moveTo>
                  <a:pt x="0" y="0"/>
                </a:moveTo>
                <a:cubicBezTo>
                  <a:pt x="239564" y="26605"/>
                  <a:pt x="402025" y="-4332"/>
                  <a:pt x="674860" y="0"/>
                </a:cubicBezTo>
                <a:cubicBezTo>
                  <a:pt x="947695" y="4332"/>
                  <a:pt x="1067000" y="-7751"/>
                  <a:pt x="1248490" y="0"/>
                </a:cubicBezTo>
                <a:cubicBezTo>
                  <a:pt x="1429980" y="7751"/>
                  <a:pt x="1714802" y="13784"/>
                  <a:pt x="1990836" y="0"/>
                </a:cubicBezTo>
                <a:cubicBezTo>
                  <a:pt x="2266870" y="-13784"/>
                  <a:pt x="2350917" y="-6288"/>
                  <a:pt x="2631952" y="0"/>
                </a:cubicBezTo>
                <a:cubicBezTo>
                  <a:pt x="2912987" y="6288"/>
                  <a:pt x="3130959" y="-33705"/>
                  <a:pt x="3374298" y="0"/>
                </a:cubicBezTo>
                <a:cubicBezTo>
                  <a:pt x="3361712" y="99892"/>
                  <a:pt x="3367442" y="147339"/>
                  <a:pt x="3374298" y="261610"/>
                </a:cubicBezTo>
                <a:cubicBezTo>
                  <a:pt x="3079482" y="239109"/>
                  <a:pt x="2870204" y="270100"/>
                  <a:pt x="2631952" y="261610"/>
                </a:cubicBezTo>
                <a:cubicBezTo>
                  <a:pt x="2393700" y="253120"/>
                  <a:pt x="2225666" y="270432"/>
                  <a:pt x="2024579" y="261610"/>
                </a:cubicBezTo>
                <a:cubicBezTo>
                  <a:pt x="1823492" y="252788"/>
                  <a:pt x="1653639" y="279745"/>
                  <a:pt x="1417205" y="261610"/>
                </a:cubicBezTo>
                <a:cubicBezTo>
                  <a:pt x="1180771" y="243475"/>
                  <a:pt x="1062481" y="234703"/>
                  <a:pt x="843574" y="261610"/>
                </a:cubicBezTo>
                <a:cubicBezTo>
                  <a:pt x="624667" y="288517"/>
                  <a:pt x="232052" y="287458"/>
                  <a:pt x="0" y="261610"/>
                </a:cubicBezTo>
                <a:cubicBezTo>
                  <a:pt x="-2031" y="158531"/>
                  <a:pt x="7619" y="65613"/>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Building Materials</a:t>
            </a:r>
          </a:p>
        </p:txBody>
      </p:sp>
      <p:sp>
        <p:nvSpPr>
          <p:cNvPr id="24" name="TextBox 23">
            <a:extLst>
              <a:ext uri="{FF2B5EF4-FFF2-40B4-BE49-F238E27FC236}">
                <a16:creationId xmlns:a16="http://schemas.microsoft.com/office/drawing/2014/main" id="{4A518507-4B18-44C0-BF54-3D7A0BBD8B9F}"/>
              </a:ext>
            </a:extLst>
          </p:cNvPr>
          <p:cNvSpPr txBox="1"/>
          <p:nvPr/>
        </p:nvSpPr>
        <p:spPr>
          <a:xfrm>
            <a:off x="6161102" y="1631569"/>
            <a:ext cx="5954695" cy="276999"/>
          </a:xfrm>
          <a:custGeom>
            <a:avLst/>
            <a:gdLst>
              <a:gd name="connsiteX0" fmla="*/ 0 w 5954695"/>
              <a:gd name="connsiteY0" fmla="*/ 0 h 276999"/>
              <a:gd name="connsiteX1" fmla="*/ 602086 w 5954695"/>
              <a:gd name="connsiteY1" fmla="*/ 0 h 276999"/>
              <a:gd name="connsiteX2" fmla="*/ 1144625 w 5954695"/>
              <a:gd name="connsiteY2" fmla="*/ 0 h 276999"/>
              <a:gd name="connsiteX3" fmla="*/ 1627617 w 5954695"/>
              <a:gd name="connsiteY3" fmla="*/ 0 h 276999"/>
              <a:gd name="connsiteX4" fmla="*/ 2348796 w 5954695"/>
              <a:gd name="connsiteY4" fmla="*/ 0 h 276999"/>
              <a:gd name="connsiteX5" fmla="*/ 2950882 w 5954695"/>
              <a:gd name="connsiteY5" fmla="*/ 0 h 276999"/>
              <a:gd name="connsiteX6" fmla="*/ 3612515 w 5954695"/>
              <a:gd name="connsiteY6" fmla="*/ 0 h 276999"/>
              <a:gd name="connsiteX7" fmla="*/ 4393242 w 5954695"/>
              <a:gd name="connsiteY7" fmla="*/ 0 h 276999"/>
              <a:gd name="connsiteX8" fmla="*/ 5114421 w 5954695"/>
              <a:gd name="connsiteY8" fmla="*/ 0 h 276999"/>
              <a:gd name="connsiteX9" fmla="*/ 5954695 w 5954695"/>
              <a:gd name="connsiteY9" fmla="*/ 0 h 276999"/>
              <a:gd name="connsiteX10" fmla="*/ 5954695 w 5954695"/>
              <a:gd name="connsiteY10" fmla="*/ 276999 h 276999"/>
              <a:gd name="connsiteX11" fmla="*/ 5293062 w 5954695"/>
              <a:gd name="connsiteY11" fmla="*/ 276999 h 276999"/>
              <a:gd name="connsiteX12" fmla="*/ 4631429 w 5954695"/>
              <a:gd name="connsiteY12" fmla="*/ 276999 h 276999"/>
              <a:gd name="connsiteX13" fmla="*/ 4148438 w 5954695"/>
              <a:gd name="connsiteY13" fmla="*/ 276999 h 276999"/>
              <a:gd name="connsiteX14" fmla="*/ 3546352 w 5954695"/>
              <a:gd name="connsiteY14" fmla="*/ 276999 h 276999"/>
              <a:gd name="connsiteX15" fmla="*/ 2884719 w 5954695"/>
              <a:gd name="connsiteY15" fmla="*/ 276999 h 276999"/>
              <a:gd name="connsiteX16" fmla="*/ 2342180 w 5954695"/>
              <a:gd name="connsiteY16" fmla="*/ 276999 h 276999"/>
              <a:gd name="connsiteX17" fmla="*/ 1859188 w 5954695"/>
              <a:gd name="connsiteY17" fmla="*/ 276999 h 276999"/>
              <a:gd name="connsiteX18" fmla="*/ 1257102 w 5954695"/>
              <a:gd name="connsiteY18" fmla="*/ 276999 h 276999"/>
              <a:gd name="connsiteX19" fmla="*/ 0 w 5954695"/>
              <a:gd name="connsiteY19" fmla="*/ 276999 h 276999"/>
              <a:gd name="connsiteX20" fmla="*/ 0 w 5954695"/>
              <a:gd name="connsiteY2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954695" h="276999" fill="none" extrusionOk="0">
                <a:moveTo>
                  <a:pt x="0" y="0"/>
                </a:moveTo>
                <a:cubicBezTo>
                  <a:pt x="237285" y="-29908"/>
                  <a:pt x="444927" y="-28823"/>
                  <a:pt x="602086" y="0"/>
                </a:cubicBezTo>
                <a:cubicBezTo>
                  <a:pt x="759245" y="28823"/>
                  <a:pt x="904298" y="-3124"/>
                  <a:pt x="1144625" y="0"/>
                </a:cubicBezTo>
                <a:cubicBezTo>
                  <a:pt x="1384952" y="3124"/>
                  <a:pt x="1390004" y="-695"/>
                  <a:pt x="1627617" y="0"/>
                </a:cubicBezTo>
                <a:cubicBezTo>
                  <a:pt x="1865230" y="695"/>
                  <a:pt x="2131506" y="10714"/>
                  <a:pt x="2348796" y="0"/>
                </a:cubicBezTo>
                <a:cubicBezTo>
                  <a:pt x="2566086" y="-10714"/>
                  <a:pt x="2683489" y="-17007"/>
                  <a:pt x="2950882" y="0"/>
                </a:cubicBezTo>
                <a:cubicBezTo>
                  <a:pt x="3218275" y="17007"/>
                  <a:pt x="3329468" y="24026"/>
                  <a:pt x="3612515" y="0"/>
                </a:cubicBezTo>
                <a:cubicBezTo>
                  <a:pt x="3895562" y="-24026"/>
                  <a:pt x="4029410" y="10432"/>
                  <a:pt x="4393242" y="0"/>
                </a:cubicBezTo>
                <a:cubicBezTo>
                  <a:pt x="4757074" y="-10432"/>
                  <a:pt x="4936106" y="-24766"/>
                  <a:pt x="5114421" y="0"/>
                </a:cubicBezTo>
                <a:cubicBezTo>
                  <a:pt x="5292736" y="24766"/>
                  <a:pt x="5759546" y="-21684"/>
                  <a:pt x="5954695" y="0"/>
                </a:cubicBezTo>
                <a:cubicBezTo>
                  <a:pt x="5965262" y="102025"/>
                  <a:pt x="5945413" y="204166"/>
                  <a:pt x="5954695" y="276999"/>
                </a:cubicBezTo>
                <a:cubicBezTo>
                  <a:pt x="5802138" y="290078"/>
                  <a:pt x="5470145" y="265411"/>
                  <a:pt x="5293062" y="276999"/>
                </a:cubicBezTo>
                <a:cubicBezTo>
                  <a:pt x="5115979" y="288587"/>
                  <a:pt x="4765029" y="301226"/>
                  <a:pt x="4631429" y="276999"/>
                </a:cubicBezTo>
                <a:cubicBezTo>
                  <a:pt x="4497829" y="252772"/>
                  <a:pt x="4316284" y="287692"/>
                  <a:pt x="4148438" y="276999"/>
                </a:cubicBezTo>
                <a:cubicBezTo>
                  <a:pt x="3980592" y="266306"/>
                  <a:pt x="3710537" y="271148"/>
                  <a:pt x="3546352" y="276999"/>
                </a:cubicBezTo>
                <a:cubicBezTo>
                  <a:pt x="3382167" y="282850"/>
                  <a:pt x="3197111" y="297938"/>
                  <a:pt x="2884719" y="276999"/>
                </a:cubicBezTo>
                <a:cubicBezTo>
                  <a:pt x="2572327" y="256060"/>
                  <a:pt x="2563656" y="301460"/>
                  <a:pt x="2342180" y="276999"/>
                </a:cubicBezTo>
                <a:cubicBezTo>
                  <a:pt x="2120704" y="252538"/>
                  <a:pt x="1991173" y="261141"/>
                  <a:pt x="1859188" y="276999"/>
                </a:cubicBezTo>
                <a:cubicBezTo>
                  <a:pt x="1727203" y="292857"/>
                  <a:pt x="1432088" y="269447"/>
                  <a:pt x="1257102" y="276999"/>
                </a:cubicBezTo>
                <a:cubicBezTo>
                  <a:pt x="1082116" y="284551"/>
                  <a:pt x="260917" y="272522"/>
                  <a:pt x="0" y="276999"/>
                </a:cubicBezTo>
                <a:cubicBezTo>
                  <a:pt x="-10414" y="200777"/>
                  <a:pt x="-7277" y="91463"/>
                  <a:pt x="0" y="0"/>
                </a:cubicBezTo>
                <a:close/>
              </a:path>
              <a:path w="5954695" h="276999" stroke="0" extrusionOk="0">
                <a:moveTo>
                  <a:pt x="0" y="0"/>
                </a:moveTo>
                <a:cubicBezTo>
                  <a:pt x="236639" y="4763"/>
                  <a:pt x="473089" y="17982"/>
                  <a:pt x="661633" y="0"/>
                </a:cubicBezTo>
                <a:cubicBezTo>
                  <a:pt x="850177" y="-17982"/>
                  <a:pt x="1002978" y="6368"/>
                  <a:pt x="1144625" y="0"/>
                </a:cubicBezTo>
                <a:cubicBezTo>
                  <a:pt x="1286272" y="-6368"/>
                  <a:pt x="1587700" y="-22157"/>
                  <a:pt x="1925351" y="0"/>
                </a:cubicBezTo>
                <a:cubicBezTo>
                  <a:pt x="2263002" y="22157"/>
                  <a:pt x="2271384" y="17494"/>
                  <a:pt x="2527437" y="0"/>
                </a:cubicBezTo>
                <a:cubicBezTo>
                  <a:pt x="2783490" y="-17494"/>
                  <a:pt x="2840135" y="-10857"/>
                  <a:pt x="3010429" y="0"/>
                </a:cubicBezTo>
                <a:cubicBezTo>
                  <a:pt x="3180723" y="10857"/>
                  <a:pt x="3451455" y="10074"/>
                  <a:pt x="3731609" y="0"/>
                </a:cubicBezTo>
                <a:cubicBezTo>
                  <a:pt x="4011763" y="-10074"/>
                  <a:pt x="4253859" y="-18214"/>
                  <a:pt x="4452789" y="0"/>
                </a:cubicBezTo>
                <a:cubicBezTo>
                  <a:pt x="4651719" y="18214"/>
                  <a:pt x="4851015" y="14759"/>
                  <a:pt x="5233515" y="0"/>
                </a:cubicBezTo>
                <a:cubicBezTo>
                  <a:pt x="5616015" y="-14759"/>
                  <a:pt x="5765396" y="-16708"/>
                  <a:pt x="5954695" y="0"/>
                </a:cubicBezTo>
                <a:cubicBezTo>
                  <a:pt x="5959037" y="124584"/>
                  <a:pt x="5959140" y="212168"/>
                  <a:pt x="5954695" y="276999"/>
                </a:cubicBezTo>
                <a:cubicBezTo>
                  <a:pt x="5712332" y="294817"/>
                  <a:pt x="5660722" y="278013"/>
                  <a:pt x="5412156" y="276999"/>
                </a:cubicBezTo>
                <a:cubicBezTo>
                  <a:pt x="5163590" y="275985"/>
                  <a:pt x="5059412" y="268757"/>
                  <a:pt x="4929164" y="276999"/>
                </a:cubicBezTo>
                <a:cubicBezTo>
                  <a:pt x="4798916" y="285241"/>
                  <a:pt x="4425122" y="271848"/>
                  <a:pt x="4207984" y="276999"/>
                </a:cubicBezTo>
                <a:cubicBezTo>
                  <a:pt x="3990846" y="282150"/>
                  <a:pt x="3806882" y="302791"/>
                  <a:pt x="3546352" y="276999"/>
                </a:cubicBezTo>
                <a:cubicBezTo>
                  <a:pt x="3285822" y="251207"/>
                  <a:pt x="3178313" y="299647"/>
                  <a:pt x="2825172" y="276999"/>
                </a:cubicBezTo>
                <a:cubicBezTo>
                  <a:pt x="2472031" y="254351"/>
                  <a:pt x="2384649" y="298931"/>
                  <a:pt x="2044445" y="276999"/>
                </a:cubicBezTo>
                <a:cubicBezTo>
                  <a:pt x="1704241" y="255067"/>
                  <a:pt x="1580930" y="238078"/>
                  <a:pt x="1263719" y="276999"/>
                </a:cubicBezTo>
                <a:cubicBezTo>
                  <a:pt x="946508" y="315920"/>
                  <a:pt x="905979" y="277022"/>
                  <a:pt x="721180" y="276999"/>
                </a:cubicBezTo>
                <a:cubicBezTo>
                  <a:pt x="536381" y="276976"/>
                  <a:pt x="256519" y="312260"/>
                  <a:pt x="0" y="276999"/>
                </a:cubicBezTo>
                <a:cubicBezTo>
                  <a:pt x="-13640" y="160627"/>
                  <a:pt x="13394" y="114855"/>
                  <a:pt x="0" y="0"/>
                </a:cubicBezTo>
                <a:close/>
              </a:path>
            </a:pathLst>
          </a:custGeom>
          <a:solidFill>
            <a:schemeClr val="accent6">
              <a:lumMod val="60000"/>
              <a:lumOff val="4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200" b="1" dirty="0"/>
              <a:t>Farming Problems</a:t>
            </a:r>
          </a:p>
        </p:txBody>
      </p:sp>
      <p:sp>
        <p:nvSpPr>
          <p:cNvPr id="25" name="TextBox 24">
            <a:extLst>
              <a:ext uri="{FF2B5EF4-FFF2-40B4-BE49-F238E27FC236}">
                <a16:creationId xmlns:a16="http://schemas.microsoft.com/office/drawing/2014/main" id="{7A9C0E9E-3A5B-4D75-810B-D71F8D76155E}"/>
              </a:ext>
            </a:extLst>
          </p:cNvPr>
          <p:cNvSpPr txBox="1"/>
          <p:nvPr/>
        </p:nvSpPr>
        <p:spPr>
          <a:xfrm>
            <a:off x="6160744" y="1944756"/>
            <a:ext cx="2663440" cy="261610"/>
          </a:xfrm>
          <a:custGeom>
            <a:avLst/>
            <a:gdLst>
              <a:gd name="connsiteX0" fmla="*/ 0 w 2663440"/>
              <a:gd name="connsiteY0" fmla="*/ 0 h 261610"/>
              <a:gd name="connsiteX1" fmla="*/ 612591 w 2663440"/>
              <a:gd name="connsiteY1" fmla="*/ 0 h 261610"/>
              <a:gd name="connsiteX2" fmla="*/ 1198548 w 2663440"/>
              <a:gd name="connsiteY2" fmla="*/ 0 h 261610"/>
              <a:gd name="connsiteX3" fmla="*/ 1891042 w 2663440"/>
              <a:gd name="connsiteY3" fmla="*/ 0 h 261610"/>
              <a:gd name="connsiteX4" fmla="*/ 2663440 w 2663440"/>
              <a:gd name="connsiteY4" fmla="*/ 0 h 261610"/>
              <a:gd name="connsiteX5" fmla="*/ 2663440 w 2663440"/>
              <a:gd name="connsiteY5" fmla="*/ 261610 h 261610"/>
              <a:gd name="connsiteX6" fmla="*/ 2050849 w 2663440"/>
              <a:gd name="connsiteY6" fmla="*/ 261610 h 261610"/>
              <a:gd name="connsiteX7" fmla="*/ 1358354 w 2663440"/>
              <a:gd name="connsiteY7" fmla="*/ 261610 h 261610"/>
              <a:gd name="connsiteX8" fmla="*/ 639226 w 2663440"/>
              <a:gd name="connsiteY8" fmla="*/ 261610 h 261610"/>
              <a:gd name="connsiteX9" fmla="*/ 0 w 2663440"/>
              <a:gd name="connsiteY9" fmla="*/ 261610 h 261610"/>
              <a:gd name="connsiteX10" fmla="*/ 0 w 2663440"/>
              <a:gd name="connsiteY10"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63440" h="261610" fill="none" extrusionOk="0">
                <a:moveTo>
                  <a:pt x="0" y="0"/>
                </a:moveTo>
                <a:cubicBezTo>
                  <a:pt x="288644" y="12942"/>
                  <a:pt x="417838" y="-23570"/>
                  <a:pt x="612591" y="0"/>
                </a:cubicBezTo>
                <a:cubicBezTo>
                  <a:pt x="807344" y="23570"/>
                  <a:pt x="1006498" y="-6657"/>
                  <a:pt x="1198548" y="0"/>
                </a:cubicBezTo>
                <a:cubicBezTo>
                  <a:pt x="1390598" y="6657"/>
                  <a:pt x="1575533" y="-17863"/>
                  <a:pt x="1891042" y="0"/>
                </a:cubicBezTo>
                <a:cubicBezTo>
                  <a:pt x="2206551" y="17863"/>
                  <a:pt x="2370411" y="-35150"/>
                  <a:pt x="2663440" y="0"/>
                </a:cubicBezTo>
                <a:cubicBezTo>
                  <a:pt x="2670574" y="54105"/>
                  <a:pt x="2673948" y="152945"/>
                  <a:pt x="2663440" y="261610"/>
                </a:cubicBezTo>
                <a:cubicBezTo>
                  <a:pt x="2496304" y="236747"/>
                  <a:pt x="2277369" y="256252"/>
                  <a:pt x="2050849" y="261610"/>
                </a:cubicBezTo>
                <a:cubicBezTo>
                  <a:pt x="1824329" y="266968"/>
                  <a:pt x="1517460" y="287158"/>
                  <a:pt x="1358354" y="261610"/>
                </a:cubicBezTo>
                <a:cubicBezTo>
                  <a:pt x="1199249" y="236062"/>
                  <a:pt x="990961" y="229468"/>
                  <a:pt x="639226" y="261610"/>
                </a:cubicBezTo>
                <a:cubicBezTo>
                  <a:pt x="287491" y="293752"/>
                  <a:pt x="286408" y="281331"/>
                  <a:pt x="0" y="261610"/>
                </a:cubicBezTo>
                <a:cubicBezTo>
                  <a:pt x="-12987" y="190816"/>
                  <a:pt x="5980" y="130090"/>
                  <a:pt x="0" y="0"/>
                </a:cubicBezTo>
                <a:close/>
              </a:path>
              <a:path w="2663440" h="261610" stroke="0" extrusionOk="0">
                <a:moveTo>
                  <a:pt x="0" y="0"/>
                </a:moveTo>
                <a:cubicBezTo>
                  <a:pt x="295267" y="-27007"/>
                  <a:pt x="395241" y="18316"/>
                  <a:pt x="665860" y="0"/>
                </a:cubicBezTo>
                <a:cubicBezTo>
                  <a:pt x="936479" y="-18316"/>
                  <a:pt x="1100824" y="7083"/>
                  <a:pt x="1251817" y="0"/>
                </a:cubicBezTo>
                <a:cubicBezTo>
                  <a:pt x="1402810" y="-7083"/>
                  <a:pt x="1655082" y="35804"/>
                  <a:pt x="1970946" y="0"/>
                </a:cubicBezTo>
                <a:cubicBezTo>
                  <a:pt x="2286810" y="-35804"/>
                  <a:pt x="2424861" y="13699"/>
                  <a:pt x="2663440" y="0"/>
                </a:cubicBezTo>
                <a:cubicBezTo>
                  <a:pt x="2657202" y="66548"/>
                  <a:pt x="2654814" y="176061"/>
                  <a:pt x="2663440" y="261610"/>
                </a:cubicBezTo>
                <a:cubicBezTo>
                  <a:pt x="2376317" y="257392"/>
                  <a:pt x="2208036" y="262678"/>
                  <a:pt x="1997580" y="261610"/>
                </a:cubicBezTo>
                <a:cubicBezTo>
                  <a:pt x="1787124" y="260542"/>
                  <a:pt x="1537888" y="294434"/>
                  <a:pt x="1305086" y="261610"/>
                </a:cubicBezTo>
                <a:cubicBezTo>
                  <a:pt x="1072284" y="228786"/>
                  <a:pt x="941813" y="253405"/>
                  <a:pt x="692494" y="261610"/>
                </a:cubicBezTo>
                <a:cubicBezTo>
                  <a:pt x="443175" y="269815"/>
                  <a:pt x="308537" y="278571"/>
                  <a:pt x="0" y="261610"/>
                </a:cubicBezTo>
                <a:cubicBezTo>
                  <a:pt x="-4296" y="154075"/>
                  <a:pt x="-11976" y="108343"/>
                  <a:pt x="0" y="0"/>
                </a:cubicBezTo>
                <a:close/>
              </a:path>
            </a:pathLst>
          </a:custGeom>
          <a:solidFill>
            <a:schemeClr val="accent6">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Water Shortage</a:t>
            </a:r>
          </a:p>
        </p:txBody>
      </p:sp>
      <p:sp>
        <p:nvSpPr>
          <p:cNvPr id="26" name="TextBox 25">
            <a:extLst>
              <a:ext uri="{FF2B5EF4-FFF2-40B4-BE49-F238E27FC236}">
                <a16:creationId xmlns:a16="http://schemas.microsoft.com/office/drawing/2014/main" id="{51CE958F-8756-4F39-8CE2-D7AB0D553624}"/>
              </a:ext>
            </a:extLst>
          </p:cNvPr>
          <p:cNvSpPr txBox="1"/>
          <p:nvPr/>
        </p:nvSpPr>
        <p:spPr>
          <a:xfrm>
            <a:off x="6160744" y="5659938"/>
            <a:ext cx="2670148" cy="261610"/>
          </a:xfrm>
          <a:custGeom>
            <a:avLst/>
            <a:gdLst>
              <a:gd name="connsiteX0" fmla="*/ 0 w 2670148"/>
              <a:gd name="connsiteY0" fmla="*/ 0 h 261610"/>
              <a:gd name="connsiteX1" fmla="*/ 614134 w 2670148"/>
              <a:gd name="connsiteY1" fmla="*/ 0 h 261610"/>
              <a:gd name="connsiteX2" fmla="*/ 1201567 w 2670148"/>
              <a:gd name="connsiteY2" fmla="*/ 0 h 261610"/>
              <a:gd name="connsiteX3" fmla="*/ 1895805 w 2670148"/>
              <a:gd name="connsiteY3" fmla="*/ 0 h 261610"/>
              <a:gd name="connsiteX4" fmla="*/ 2670148 w 2670148"/>
              <a:gd name="connsiteY4" fmla="*/ 0 h 261610"/>
              <a:gd name="connsiteX5" fmla="*/ 2670148 w 2670148"/>
              <a:gd name="connsiteY5" fmla="*/ 261610 h 261610"/>
              <a:gd name="connsiteX6" fmla="*/ 2056014 w 2670148"/>
              <a:gd name="connsiteY6" fmla="*/ 261610 h 261610"/>
              <a:gd name="connsiteX7" fmla="*/ 1361775 w 2670148"/>
              <a:gd name="connsiteY7" fmla="*/ 261610 h 261610"/>
              <a:gd name="connsiteX8" fmla="*/ 640836 w 2670148"/>
              <a:gd name="connsiteY8" fmla="*/ 261610 h 261610"/>
              <a:gd name="connsiteX9" fmla="*/ 0 w 2670148"/>
              <a:gd name="connsiteY9" fmla="*/ 261610 h 261610"/>
              <a:gd name="connsiteX10" fmla="*/ 0 w 2670148"/>
              <a:gd name="connsiteY10"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0148" h="261610" fill="none" extrusionOk="0">
                <a:moveTo>
                  <a:pt x="0" y="0"/>
                </a:moveTo>
                <a:cubicBezTo>
                  <a:pt x="125345" y="1196"/>
                  <a:pt x="329396" y="15658"/>
                  <a:pt x="614134" y="0"/>
                </a:cubicBezTo>
                <a:cubicBezTo>
                  <a:pt x="898872" y="-15658"/>
                  <a:pt x="1053355" y="12549"/>
                  <a:pt x="1201567" y="0"/>
                </a:cubicBezTo>
                <a:cubicBezTo>
                  <a:pt x="1349779" y="-12549"/>
                  <a:pt x="1681237" y="-14002"/>
                  <a:pt x="1895805" y="0"/>
                </a:cubicBezTo>
                <a:cubicBezTo>
                  <a:pt x="2110373" y="14002"/>
                  <a:pt x="2360114" y="-33126"/>
                  <a:pt x="2670148" y="0"/>
                </a:cubicBezTo>
                <a:cubicBezTo>
                  <a:pt x="2677282" y="54105"/>
                  <a:pt x="2680656" y="152945"/>
                  <a:pt x="2670148" y="261610"/>
                </a:cubicBezTo>
                <a:cubicBezTo>
                  <a:pt x="2491692" y="275249"/>
                  <a:pt x="2259529" y="270783"/>
                  <a:pt x="2056014" y="261610"/>
                </a:cubicBezTo>
                <a:cubicBezTo>
                  <a:pt x="1852499" y="252437"/>
                  <a:pt x="1530301" y="296212"/>
                  <a:pt x="1361775" y="261610"/>
                </a:cubicBezTo>
                <a:cubicBezTo>
                  <a:pt x="1193249" y="227008"/>
                  <a:pt x="821845" y="265396"/>
                  <a:pt x="640836" y="261610"/>
                </a:cubicBezTo>
                <a:cubicBezTo>
                  <a:pt x="459827" y="257824"/>
                  <a:pt x="285032" y="291847"/>
                  <a:pt x="0" y="261610"/>
                </a:cubicBezTo>
                <a:cubicBezTo>
                  <a:pt x="-12987" y="190816"/>
                  <a:pt x="5980" y="130090"/>
                  <a:pt x="0" y="0"/>
                </a:cubicBezTo>
                <a:close/>
              </a:path>
              <a:path w="2670148" h="261610" stroke="0" extrusionOk="0">
                <a:moveTo>
                  <a:pt x="0" y="0"/>
                </a:moveTo>
                <a:cubicBezTo>
                  <a:pt x="222643" y="1964"/>
                  <a:pt x="533347" y="19020"/>
                  <a:pt x="667537" y="0"/>
                </a:cubicBezTo>
                <a:cubicBezTo>
                  <a:pt x="801727" y="-19020"/>
                  <a:pt x="991562" y="28146"/>
                  <a:pt x="1254970" y="0"/>
                </a:cubicBezTo>
                <a:cubicBezTo>
                  <a:pt x="1518378" y="-28146"/>
                  <a:pt x="1678798" y="-31495"/>
                  <a:pt x="1975910" y="0"/>
                </a:cubicBezTo>
                <a:cubicBezTo>
                  <a:pt x="2273022" y="31495"/>
                  <a:pt x="2510283" y="-26839"/>
                  <a:pt x="2670148" y="0"/>
                </a:cubicBezTo>
                <a:cubicBezTo>
                  <a:pt x="2663910" y="66548"/>
                  <a:pt x="2661522" y="176061"/>
                  <a:pt x="2670148" y="261610"/>
                </a:cubicBezTo>
                <a:cubicBezTo>
                  <a:pt x="2535682" y="289392"/>
                  <a:pt x="2153754" y="250919"/>
                  <a:pt x="2002611" y="261610"/>
                </a:cubicBezTo>
                <a:cubicBezTo>
                  <a:pt x="1851468" y="272301"/>
                  <a:pt x="1563749" y="245372"/>
                  <a:pt x="1308373" y="261610"/>
                </a:cubicBezTo>
                <a:cubicBezTo>
                  <a:pt x="1052997" y="277848"/>
                  <a:pt x="820927" y="280612"/>
                  <a:pt x="694238" y="261610"/>
                </a:cubicBezTo>
                <a:cubicBezTo>
                  <a:pt x="567549" y="242608"/>
                  <a:pt x="151440" y="259902"/>
                  <a:pt x="0" y="261610"/>
                </a:cubicBezTo>
                <a:cubicBezTo>
                  <a:pt x="-4296" y="154075"/>
                  <a:pt x="-11976" y="108343"/>
                  <a:pt x="0" y="0"/>
                </a:cubicBezTo>
                <a:close/>
              </a:path>
            </a:pathLst>
          </a:custGeom>
          <a:solidFill>
            <a:schemeClr val="accent6">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Extreme Weather</a:t>
            </a:r>
          </a:p>
        </p:txBody>
      </p:sp>
      <p:sp>
        <p:nvSpPr>
          <p:cNvPr id="28" name="TextBox 27">
            <a:extLst>
              <a:ext uri="{FF2B5EF4-FFF2-40B4-BE49-F238E27FC236}">
                <a16:creationId xmlns:a16="http://schemas.microsoft.com/office/drawing/2014/main" id="{97E21057-16D7-45B5-826C-35A1761C77CC}"/>
              </a:ext>
            </a:extLst>
          </p:cNvPr>
          <p:cNvSpPr txBox="1"/>
          <p:nvPr/>
        </p:nvSpPr>
        <p:spPr>
          <a:xfrm>
            <a:off x="9059633" y="1940619"/>
            <a:ext cx="3048658" cy="261610"/>
          </a:xfrm>
          <a:custGeom>
            <a:avLst/>
            <a:gdLst>
              <a:gd name="connsiteX0" fmla="*/ 0 w 3048658"/>
              <a:gd name="connsiteY0" fmla="*/ 0 h 261610"/>
              <a:gd name="connsiteX1" fmla="*/ 579245 w 3048658"/>
              <a:gd name="connsiteY1" fmla="*/ 0 h 261610"/>
              <a:gd name="connsiteX2" fmla="*/ 1249950 w 3048658"/>
              <a:gd name="connsiteY2" fmla="*/ 0 h 261610"/>
              <a:gd name="connsiteX3" fmla="*/ 1859681 w 3048658"/>
              <a:gd name="connsiteY3" fmla="*/ 0 h 261610"/>
              <a:gd name="connsiteX4" fmla="*/ 2377953 w 3048658"/>
              <a:gd name="connsiteY4" fmla="*/ 0 h 261610"/>
              <a:gd name="connsiteX5" fmla="*/ 3048658 w 3048658"/>
              <a:gd name="connsiteY5" fmla="*/ 0 h 261610"/>
              <a:gd name="connsiteX6" fmla="*/ 3048658 w 3048658"/>
              <a:gd name="connsiteY6" fmla="*/ 261610 h 261610"/>
              <a:gd name="connsiteX7" fmla="*/ 2499900 w 3048658"/>
              <a:gd name="connsiteY7" fmla="*/ 261610 h 261610"/>
              <a:gd name="connsiteX8" fmla="*/ 1951141 w 3048658"/>
              <a:gd name="connsiteY8" fmla="*/ 261610 h 261610"/>
              <a:gd name="connsiteX9" fmla="*/ 1341410 w 3048658"/>
              <a:gd name="connsiteY9" fmla="*/ 261610 h 261610"/>
              <a:gd name="connsiteX10" fmla="*/ 823138 w 3048658"/>
              <a:gd name="connsiteY10" fmla="*/ 261610 h 261610"/>
              <a:gd name="connsiteX11" fmla="*/ 0 w 3048658"/>
              <a:gd name="connsiteY11" fmla="*/ 261610 h 261610"/>
              <a:gd name="connsiteX12" fmla="*/ 0 w 3048658"/>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48658" h="261610" fill="none" extrusionOk="0">
                <a:moveTo>
                  <a:pt x="0" y="0"/>
                </a:moveTo>
                <a:cubicBezTo>
                  <a:pt x="124280" y="7132"/>
                  <a:pt x="306483" y="-4545"/>
                  <a:pt x="579245" y="0"/>
                </a:cubicBezTo>
                <a:cubicBezTo>
                  <a:pt x="852008" y="4545"/>
                  <a:pt x="947757" y="-8132"/>
                  <a:pt x="1249950" y="0"/>
                </a:cubicBezTo>
                <a:cubicBezTo>
                  <a:pt x="1552144" y="8132"/>
                  <a:pt x="1735370" y="-21429"/>
                  <a:pt x="1859681" y="0"/>
                </a:cubicBezTo>
                <a:cubicBezTo>
                  <a:pt x="1983992" y="21429"/>
                  <a:pt x="2130962" y="3816"/>
                  <a:pt x="2377953" y="0"/>
                </a:cubicBezTo>
                <a:cubicBezTo>
                  <a:pt x="2624944" y="-3816"/>
                  <a:pt x="2756359" y="10472"/>
                  <a:pt x="3048658" y="0"/>
                </a:cubicBezTo>
                <a:cubicBezTo>
                  <a:pt x="3059493" y="106386"/>
                  <a:pt x="3037791" y="159444"/>
                  <a:pt x="3048658" y="261610"/>
                </a:cubicBezTo>
                <a:cubicBezTo>
                  <a:pt x="2864806" y="271899"/>
                  <a:pt x="2752198" y="235089"/>
                  <a:pt x="2499900" y="261610"/>
                </a:cubicBezTo>
                <a:cubicBezTo>
                  <a:pt x="2247602" y="288131"/>
                  <a:pt x="2158475" y="237310"/>
                  <a:pt x="1951141" y="261610"/>
                </a:cubicBezTo>
                <a:cubicBezTo>
                  <a:pt x="1743807" y="285910"/>
                  <a:pt x="1485130" y="235894"/>
                  <a:pt x="1341410" y="261610"/>
                </a:cubicBezTo>
                <a:cubicBezTo>
                  <a:pt x="1197690" y="287326"/>
                  <a:pt x="1003725" y="275270"/>
                  <a:pt x="823138" y="261610"/>
                </a:cubicBezTo>
                <a:cubicBezTo>
                  <a:pt x="642551" y="247950"/>
                  <a:pt x="379733" y="243156"/>
                  <a:pt x="0" y="261610"/>
                </a:cubicBezTo>
                <a:cubicBezTo>
                  <a:pt x="-6567" y="140858"/>
                  <a:pt x="12641" y="122108"/>
                  <a:pt x="0" y="0"/>
                </a:cubicBezTo>
                <a:close/>
              </a:path>
              <a:path w="3048658" h="261610" stroke="0" extrusionOk="0">
                <a:moveTo>
                  <a:pt x="0" y="0"/>
                </a:moveTo>
                <a:cubicBezTo>
                  <a:pt x="172641" y="11765"/>
                  <a:pt x="461986" y="21747"/>
                  <a:pt x="609732" y="0"/>
                </a:cubicBezTo>
                <a:cubicBezTo>
                  <a:pt x="757478" y="-21747"/>
                  <a:pt x="909347" y="25211"/>
                  <a:pt x="1128003" y="0"/>
                </a:cubicBezTo>
                <a:cubicBezTo>
                  <a:pt x="1346659" y="-25211"/>
                  <a:pt x="1481040" y="30923"/>
                  <a:pt x="1798708" y="0"/>
                </a:cubicBezTo>
                <a:cubicBezTo>
                  <a:pt x="2116376" y="-30923"/>
                  <a:pt x="2199248" y="-22126"/>
                  <a:pt x="2377953" y="0"/>
                </a:cubicBezTo>
                <a:cubicBezTo>
                  <a:pt x="2556659" y="22126"/>
                  <a:pt x="2884747" y="-2595"/>
                  <a:pt x="3048658" y="0"/>
                </a:cubicBezTo>
                <a:cubicBezTo>
                  <a:pt x="3036072" y="99892"/>
                  <a:pt x="3041802" y="147339"/>
                  <a:pt x="3048658" y="261610"/>
                </a:cubicBezTo>
                <a:cubicBezTo>
                  <a:pt x="2850968" y="258914"/>
                  <a:pt x="2625623" y="280269"/>
                  <a:pt x="2377953" y="261610"/>
                </a:cubicBezTo>
                <a:cubicBezTo>
                  <a:pt x="2130284" y="242951"/>
                  <a:pt x="2039674" y="236499"/>
                  <a:pt x="1829195" y="261610"/>
                </a:cubicBezTo>
                <a:cubicBezTo>
                  <a:pt x="1618716" y="286721"/>
                  <a:pt x="1545060" y="234700"/>
                  <a:pt x="1280436" y="261610"/>
                </a:cubicBezTo>
                <a:cubicBezTo>
                  <a:pt x="1015812" y="288520"/>
                  <a:pt x="938235" y="262460"/>
                  <a:pt x="762164" y="261610"/>
                </a:cubicBezTo>
                <a:cubicBezTo>
                  <a:pt x="586093" y="260760"/>
                  <a:pt x="194930" y="268136"/>
                  <a:pt x="0" y="261610"/>
                </a:cubicBezTo>
                <a:cubicBezTo>
                  <a:pt x="-2031" y="158531"/>
                  <a:pt x="7619" y="65613"/>
                  <a:pt x="0" y="0"/>
                </a:cubicBezTo>
                <a:close/>
              </a:path>
            </a:pathLst>
          </a:custGeom>
          <a:solidFill>
            <a:schemeClr val="accent6">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Difficult Ploughing</a:t>
            </a:r>
          </a:p>
        </p:txBody>
      </p:sp>
      <p:sp>
        <p:nvSpPr>
          <p:cNvPr id="29" name="TextBox 28">
            <a:extLst>
              <a:ext uri="{FF2B5EF4-FFF2-40B4-BE49-F238E27FC236}">
                <a16:creationId xmlns:a16="http://schemas.microsoft.com/office/drawing/2014/main" id="{910DD1BD-3440-455D-B02D-DB5A593908D0}"/>
              </a:ext>
            </a:extLst>
          </p:cNvPr>
          <p:cNvSpPr txBox="1"/>
          <p:nvPr/>
        </p:nvSpPr>
        <p:spPr>
          <a:xfrm>
            <a:off x="9031550" y="3601814"/>
            <a:ext cx="3084247" cy="261610"/>
          </a:xfrm>
          <a:custGeom>
            <a:avLst/>
            <a:gdLst>
              <a:gd name="connsiteX0" fmla="*/ 0 w 3084247"/>
              <a:gd name="connsiteY0" fmla="*/ 0 h 261610"/>
              <a:gd name="connsiteX1" fmla="*/ 586007 w 3084247"/>
              <a:gd name="connsiteY1" fmla="*/ 0 h 261610"/>
              <a:gd name="connsiteX2" fmla="*/ 1264541 w 3084247"/>
              <a:gd name="connsiteY2" fmla="*/ 0 h 261610"/>
              <a:gd name="connsiteX3" fmla="*/ 1881391 w 3084247"/>
              <a:gd name="connsiteY3" fmla="*/ 0 h 261610"/>
              <a:gd name="connsiteX4" fmla="*/ 2405713 w 3084247"/>
              <a:gd name="connsiteY4" fmla="*/ 0 h 261610"/>
              <a:gd name="connsiteX5" fmla="*/ 3084247 w 3084247"/>
              <a:gd name="connsiteY5" fmla="*/ 0 h 261610"/>
              <a:gd name="connsiteX6" fmla="*/ 3084247 w 3084247"/>
              <a:gd name="connsiteY6" fmla="*/ 261610 h 261610"/>
              <a:gd name="connsiteX7" fmla="*/ 2529083 w 3084247"/>
              <a:gd name="connsiteY7" fmla="*/ 261610 h 261610"/>
              <a:gd name="connsiteX8" fmla="*/ 1973918 w 3084247"/>
              <a:gd name="connsiteY8" fmla="*/ 261610 h 261610"/>
              <a:gd name="connsiteX9" fmla="*/ 1357069 w 3084247"/>
              <a:gd name="connsiteY9" fmla="*/ 261610 h 261610"/>
              <a:gd name="connsiteX10" fmla="*/ 832747 w 3084247"/>
              <a:gd name="connsiteY10" fmla="*/ 261610 h 261610"/>
              <a:gd name="connsiteX11" fmla="*/ 0 w 3084247"/>
              <a:gd name="connsiteY11" fmla="*/ 261610 h 261610"/>
              <a:gd name="connsiteX12" fmla="*/ 0 w 3084247"/>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84247" h="261610" fill="none" extrusionOk="0">
                <a:moveTo>
                  <a:pt x="0" y="0"/>
                </a:moveTo>
                <a:cubicBezTo>
                  <a:pt x="205592" y="-17169"/>
                  <a:pt x="394726" y="-6070"/>
                  <a:pt x="586007" y="0"/>
                </a:cubicBezTo>
                <a:cubicBezTo>
                  <a:pt x="777288" y="6070"/>
                  <a:pt x="1003384" y="-8063"/>
                  <a:pt x="1264541" y="0"/>
                </a:cubicBezTo>
                <a:cubicBezTo>
                  <a:pt x="1525698" y="8063"/>
                  <a:pt x="1736501" y="11600"/>
                  <a:pt x="1881391" y="0"/>
                </a:cubicBezTo>
                <a:cubicBezTo>
                  <a:pt x="2026281" y="-11600"/>
                  <a:pt x="2268158" y="23363"/>
                  <a:pt x="2405713" y="0"/>
                </a:cubicBezTo>
                <a:cubicBezTo>
                  <a:pt x="2543268" y="-23363"/>
                  <a:pt x="2842033" y="-15918"/>
                  <a:pt x="3084247" y="0"/>
                </a:cubicBezTo>
                <a:cubicBezTo>
                  <a:pt x="3095082" y="106386"/>
                  <a:pt x="3073380" y="159444"/>
                  <a:pt x="3084247" y="261610"/>
                </a:cubicBezTo>
                <a:cubicBezTo>
                  <a:pt x="2867904" y="241885"/>
                  <a:pt x="2758114" y="277888"/>
                  <a:pt x="2529083" y="261610"/>
                </a:cubicBezTo>
                <a:cubicBezTo>
                  <a:pt x="2300052" y="245332"/>
                  <a:pt x="2163728" y="276790"/>
                  <a:pt x="1973918" y="261610"/>
                </a:cubicBezTo>
                <a:cubicBezTo>
                  <a:pt x="1784109" y="246430"/>
                  <a:pt x="1569222" y="276522"/>
                  <a:pt x="1357069" y="261610"/>
                </a:cubicBezTo>
                <a:cubicBezTo>
                  <a:pt x="1144916" y="246698"/>
                  <a:pt x="1015511" y="263765"/>
                  <a:pt x="832747" y="261610"/>
                </a:cubicBezTo>
                <a:cubicBezTo>
                  <a:pt x="649983" y="259455"/>
                  <a:pt x="346440" y="221554"/>
                  <a:pt x="0" y="261610"/>
                </a:cubicBezTo>
                <a:cubicBezTo>
                  <a:pt x="-6567" y="140858"/>
                  <a:pt x="12641" y="122108"/>
                  <a:pt x="0" y="0"/>
                </a:cubicBezTo>
                <a:close/>
              </a:path>
              <a:path w="3084247" h="261610" stroke="0" extrusionOk="0">
                <a:moveTo>
                  <a:pt x="0" y="0"/>
                </a:moveTo>
                <a:cubicBezTo>
                  <a:pt x="238942" y="27858"/>
                  <a:pt x="319907" y="-12916"/>
                  <a:pt x="616849" y="0"/>
                </a:cubicBezTo>
                <a:cubicBezTo>
                  <a:pt x="913791" y="12916"/>
                  <a:pt x="1027485" y="10678"/>
                  <a:pt x="1141171" y="0"/>
                </a:cubicBezTo>
                <a:cubicBezTo>
                  <a:pt x="1254857" y="-10678"/>
                  <a:pt x="1619303" y="-27290"/>
                  <a:pt x="1819706" y="0"/>
                </a:cubicBezTo>
                <a:cubicBezTo>
                  <a:pt x="2020109" y="27290"/>
                  <a:pt x="2128282" y="374"/>
                  <a:pt x="2405713" y="0"/>
                </a:cubicBezTo>
                <a:cubicBezTo>
                  <a:pt x="2683144" y="-374"/>
                  <a:pt x="2833616" y="24856"/>
                  <a:pt x="3084247" y="0"/>
                </a:cubicBezTo>
                <a:cubicBezTo>
                  <a:pt x="3071661" y="99892"/>
                  <a:pt x="3077391" y="147339"/>
                  <a:pt x="3084247" y="261610"/>
                </a:cubicBezTo>
                <a:cubicBezTo>
                  <a:pt x="2915758" y="263650"/>
                  <a:pt x="2594420" y="252622"/>
                  <a:pt x="2405713" y="261610"/>
                </a:cubicBezTo>
                <a:cubicBezTo>
                  <a:pt x="2217006" y="270598"/>
                  <a:pt x="2112376" y="275196"/>
                  <a:pt x="1850548" y="261610"/>
                </a:cubicBezTo>
                <a:cubicBezTo>
                  <a:pt x="1588721" y="248024"/>
                  <a:pt x="1444951" y="266982"/>
                  <a:pt x="1295384" y="261610"/>
                </a:cubicBezTo>
                <a:cubicBezTo>
                  <a:pt x="1145817" y="256238"/>
                  <a:pt x="987702" y="256986"/>
                  <a:pt x="771062" y="261610"/>
                </a:cubicBezTo>
                <a:cubicBezTo>
                  <a:pt x="554422" y="266234"/>
                  <a:pt x="376515" y="286045"/>
                  <a:pt x="0" y="261610"/>
                </a:cubicBezTo>
                <a:cubicBezTo>
                  <a:pt x="-2031" y="158531"/>
                  <a:pt x="7619" y="65613"/>
                  <a:pt x="0" y="0"/>
                </a:cubicBezTo>
                <a:close/>
              </a:path>
            </a:pathLst>
          </a:custGeom>
          <a:solidFill>
            <a:schemeClr val="accent6">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Protecting Crops</a:t>
            </a:r>
          </a:p>
        </p:txBody>
      </p:sp>
      <p:sp>
        <p:nvSpPr>
          <p:cNvPr id="30" name="TextBox 29">
            <a:extLst>
              <a:ext uri="{FF2B5EF4-FFF2-40B4-BE49-F238E27FC236}">
                <a16:creationId xmlns:a16="http://schemas.microsoft.com/office/drawing/2014/main" id="{44CB6738-5A2D-41CD-8A78-A639C8612378}"/>
              </a:ext>
            </a:extLst>
          </p:cNvPr>
          <p:cNvSpPr txBox="1"/>
          <p:nvPr/>
        </p:nvSpPr>
        <p:spPr>
          <a:xfrm>
            <a:off x="6209986" y="4059547"/>
            <a:ext cx="2614198" cy="261610"/>
          </a:xfrm>
          <a:custGeom>
            <a:avLst/>
            <a:gdLst>
              <a:gd name="connsiteX0" fmla="*/ 0 w 2614198"/>
              <a:gd name="connsiteY0" fmla="*/ 0 h 261610"/>
              <a:gd name="connsiteX1" fmla="*/ 601266 w 2614198"/>
              <a:gd name="connsiteY1" fmla="*/ 0 h 261610"/>
              <a:gd name="connsiteX2" fmla="*/ 1176389 w 2614198"/>
              <a:gd name="connsiteY2" fmla="*/ 0 h 261610"/>
              <a:gd name="connsiteX3" fmla="*/ 1856081 w 2614198"/>
              <a:gd name="connsiteY3" fmla="*/ 0 h 261610"/>
              <a:gd name="connsiteX4" fmla="*/ 2614198 w 2614198"/>
              <a:gd name="connsiteY4" fmla="*/ 0 h 261610"/>
              <a:gd name="connsiteX5" fmla="*/ 2614198 w 2614198"/>
              <a:gd name="connsiteY5" fmla="*/ 261610 h 261610"/>
              <a:gd name="connsiteX6" fmla="*/ 2012932 w 2614198"/>
              <a:gd name="connsiteY6" fmla="*/ 261610 h 261610"/>
              <a:gd name="connsiteX7" fmla="*/ 1333241 w 2614198"/>
              <a:gd name="connsiteY7" fmla="*/ 261610 h 261610"/>
              <a:gd name="connsiteX8" fmla="*/ 627408 w 2614198"/>
              <a:gd name="connsiteY8" fmla="*/ 261610 h 261610"/>
              <a:gd name="connsiteX9" fmla="*/ 0 w 2614198"/>
              <a:gd name="connsiteY9" fmla="*/ 261610 h 261610"/>
              <a:gd name="connsiteX10" fmla="*/ 0 w 2614198"/>
              <a:gd name="connsiteY10"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14198" h="261610" fill="none" extrusionOk="0">
                <a:moveTo>
                  <a:pt x="0" y="0"/>
                </a:moveTo>
                <a:cubicBezTo>
                  <a:pt x="292532" y="17847"/>
                  <a:pt x="334652" y="22490"/>
                  <a:pt x="601266" y="0"/>
                </a:cubicBezTo>
                <a:cubicBezTo>
                  <a:pt x="867880" y="-22490"/>
                  <a:pt x="987466" y="-25466"/>
                  <a:pt x="1176389" y="0"/>
                </a:cubicBezTo>
                <a:cubicBezTo>
                  <a:pt x="1365312" y="25466"/>
                  <a:pt x="1700717" y="9530"/>
                  <a:pt x="1856081" y="0"/>
                </a:cubicBezTo>
                <a:cubicBezTo>
                  <a:pt x="2011445" y="-9530"/>
                  <a:pt x="2329443" y="23631"/>
                  <a:pt x="2614198" y="0"/>
                </a:cubicBezTo>
                <a:cubicBezTo>
                  <a:pt x="2621332" y="54105"/>
                  <a:pt x="2624706" y="152945"/>
                  <a:pt x="2614198" y="261610"/>
                </a:cubicBezTo>
                <a:cubicBezTo>
                  <a:pt x="2380940" y="239713"/>
                  <a:pt x="2242305" y="290230"/>
                  <a:pt x="2012932" y="261610"/>
                </a:cubicBezTo>
                <a:cubicBezTo>
                  <a:pt x="1783559" y="232990"/>
                  <a:pt x="1536292" y="289258"/>
                  <a:pt x="1333241" y="261610"/>
                </a:cubicBezTo>
                <a:cubicBezTo>
                  <a:pt x="1130190" y="233962"/>
                  <a:pt x="863387" y="227198"/>
                  <a:pt x="627408" y="261610"/>
                </a:cubicBezTo>
                <a:cubicBezTo>
                  <a:pt x="391429" y="296022"/>
                  <a:pt x="303169" y="272269"/>
                  <a:pt x="0" y="261610"/>
                </a:cubicBezTo>
                <a:cubicBezTo>
                  <a:pt x="-12987" y="190816"/>
                  <a:pt x="5980" y="130090"/>
                  <a:pt x="0" y="0"/>
                </a:cubicBezTo>
                <a:close/>
              </a:path>
              <a:path w="2614198" h="261610" stroke="0" extrusionOk="0">
                <a:moveTo>
                  <a:pt x="0" y="0"/>
                </a:moveTo>
                <a:cubicBezTo>
                  <a:pt x="313111" y="12289"/>
                  <a:pt x="452738" y="29268"/>
                  <a:pt x="653550" y="0"/>
                </a:cubicBezTo>
                <a:cubicBezTo>
                  <a:pt x="854362" y="-29268"/>
                  <a:pt x="1027637" y="25443"/>
                  <a:pt x="1228673" y="0"/>
                </a:cubicBezTo>
                <a:cubicBezTo>
                  <a:pt x="1429709" y="-25443"/>
                  <a:pt x="1692033" y="-8412"/>
                  <a:pt x="1934507" y="0"/>
                </a:cubicBezTo>
                <a:cubicBezTo>
                  <a:pt x="2176981" y="8412"/>
                  <a:pt x="2394821" y="31275"/>
                  <a:pt x="2614198" y="0"/>
                </a:cubicBezTo>
                <a:cubicBezTo>
                  <a:pt x="2607960" y="66548"/>
                  <a:pt x="2605572" y="176061"/>
                  <a:pt x="2614198" y="261610"/>
                </a:cubicBezTo>
                <a:cubicBezTo>
                  <a:pt x="2388425" y="237284"/>
                  <a:pt x="2217914" y="232585"/>
                  <a:pt x="1960649" y="261610"/>
                </a:cubicBezTo>
                <a:cubicBezTo>
                  <a:pt x="1703384" y="290635"/>
                  <a:pt x="1453297" y="286866"/>
                  <a:pt x="1280957" y="261610"/>
                </a:cubicBezTo>
                <a:cubicBezTo>
                  <a:pt x="1108617" y="236354"/>
                  <a:pt x="854737" y="259568"/>
                  <a:pt x="679691" y="261610"/>
                </a:cubicBezTo>
                <a:cubicBezTo>
                  <a:pt x="504645" y="263652"/>
                  <a:pt x="247441" y="228705"/>
                  <a:pt x="0" y="261610"/>
                </a:cubicBezTo>
                <a:cubicBezTo>
                  <a:pt x="-4296" y="154075"/>
                  <a:pt x="-11976" y="108343"/>
                  <a:pt x="0" y="0"/>
                </a:cubicBezTo>
                <a:close/>
              </a:path>
            </a:pathLst>
          </a:custGeom>
          <a:solidFill>
            <a:schemeClr val="accent6">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dirty="0"/>
              <a:t>Growing Crops</a:t>
            </a:r>
          </a:p>
        </p:txBody>
      </p:sp>
      <p:sp>
        <p:nvSpPr>
          <p:cNvPr id="31" name="TextBox 30">
            <a:extLst>
              <a:ext uri="{FF2B5EF4-FFF2-40B4-BE49-F238E27FC236}">
                <a16:creationId xmlns:a16="http://schemas.microsoft.com/office/drawing/2014/main" id="{1CF0DA27-BCA5-4ED4-9277-25242D7F0FA1}"/>
              </a:ext>
            </a:extLst>
          </p:cNvPr>
          <p:cNvSpPr txBox="1"/>
          <p:nvPr/>
        </p:nvSpPr>
        <p:spPr>
          <a:xfrm>
            <a:off x="9066827" y="4888230"/>
            <a:ext cx="3048658" cy="261610"/>
          </a:xfrm>
          <a:custGeom>
            <a:avLst/>
            <a:gdLst>
              <a:gd name="connsiteX0" fmla="*/ 0 w 3048658"/>
              <a:gd name="connsiteY0" fmla="*/ 0 h 261610"/>
              <a:gd name="connsiteX1" fmla="*/ 579245 w 3048658"/>
              <a:gd name="connsiteY1" fmla="*/ 0 h 261610"/>
              <a:gd name="connsiteX2" fmla="*/ 1249950 w 3048658"/>
              <a:gd name="connsiteY2" fmla="*/ 0 h 261610"/>
              <a:gd name="connsiteX3" fmla="*/ 1859681 w 3048658"/>
              <a:gd name="connsiteY3" fmla="*/ 0 h 261610"/>
              <a:gd name="connsiteX4" fmla="*/ 2377953 w 3048658"/>
              <a:gd name="connsiteY4" fmla="*/ 0 h 261610"/>
              <a:gd name="connsiteX5" fmla="*/ 3048658 w 3048658"/>
              <a:gd name="connsiteY5" fmla="*/ 0 h 261610"/>
              <a:gd name="connsiteX6" fmla="*/ 3048658 w 3048658"/>
              <a:gd name="connsiteY6" fmla="*/ 261610 h 261610"/>
              <a:gd name="connsiteX7" fmla="*/ 2499900 w 3048658"/>
              <a:gd name="connsiteY7" fmla="*/ 261610 h 261610"/>
              <a:gd name="connsiteX8" fmla="*/ 1951141 w 3048658"/>
              <a:gd name="connsiteY8" fmla="*/ 261610 h 261610"/>
              <a:gd name="connsiteX9" fmla="*/ 1341410 w 3048658"/>
              <a:gd name="connsiteY9" fmla="*/ 261610 h 261610"/>
              <a:gd name="connsiteX10" fmla="*/ 823138 w 3048658"/>
              <a:gd name="connsiteY10" fmla="*/ 261610 h 261610"/>
              <a:gd name="connsiteX11" fmla="*/ 0 w 3048658"/>
              <a:gd name="connsiteY11" fmla="*/ 261610 h 261610"/>
              <a:gd name="connsiteX12" fmla="*/ 0 w 3048658"/>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48658" h="261610" fill="none" extrusionOk="0">
                <a:moveTo>
                  <a:pt x="0" y="0"/>
                </a:moveTo>
                <a:cubicBezTo>
                  <a:pt x="124280" y="7132"/>
                  <a:pt x="306483" y="-4545"/>
                  <a:pt x="579245" y="0"/>
                </a:cubicBezTo>
                <a:cubicBezTo>
                  <a:pt x="852008" y="4545"/>
                  <a:pt x="947757" y="-8132"/>
                  <a:pt x="1249950" y="0"/>
                </a:cubicBezTo>
                <a:cubicBezTo>
                  <a:pt x="1552144" y="8132"/>
                  <a:pt x="1735370" y="-21429"/>
                  <a:pt x="1859681" y="0"/>
                </a:cubicBezTo>
                <a:cubicBezTo>
                  <a:pt x="1983992" y="21429"/>
                  <a:pt x="2130962" y="3816"/>
                  <a:pt x="2377953" y="0"/>
                </a:cubicBezTo>
                <a:cubicBezTo>
                  <a:pt x="2624944" y="-3816"/>
                  <a:pt x="2756359" y="10472"/>
                  <a:pt x="3048658" y="0"/>
                </a:cubicBezTo>
                <a:cubicBezTo>
                  <a:pt x="3059493" y="106386"/>
                  <a:pt x="3037791" y="159444"/>
                  <a:pt x="3048658" y="261610"/>
                </a:cubicBezTo>
                <a:cubicBezTo>
                  <a:pt x="2864806" y="271899"/>
                  <a:pt x="2752198" y="235089"/>
                  <a:pt x="2499900" y="261610"/>
                </a:cubicBezTo>
                <a:cubicBezTo>
                  <a:pt x="2247602" y="288131"/>
                  <a:pt x="2158475" y="237310"/>
                  <a:pt x="1951141" y="261610"/>
                </a:cubicBezTo>
                <a:cubicBezTo>
                  <a:pt x="1743807" y="285910"/>
                  <a:pt x="1485130" y="235894"/>
                  <a:pt x="1341410" y="261610"/>
                </a:cubicBezTo>
                <a:cubicBezTo>
                  <a:pt x="1197690" y="287326"/>
                  <a:pt x="1003725" y="275270"/>
                  <a:pt x="823138" y="261610"/>
                </a:cubicBezTo>
                <a:cubicBezTo>
                  <a:pt x="642551" y="247950"/>
                  <a:pt x="379733" y="243156"/>
                  <a:pt x="0" y="261610"/>
                </a:cubicBezTo>
                <a:cubicBezTo>
                  <a:pt x="-6567" y="140858"/>
                  <a:pt x="12641" y="122108"/>
                  <a:pt x="0" y="0"/>
                </a:cubicBezTo>
                <a:close/>
              </a:path>
              <a:path w="3048658" h="261610" stroke="0" extrusionOk="0">
                <a:moveTo>
                  <a:pt x="0" y="0"/>
                </a:moveTo>
                <a:cubicBezTo>
                  <a:pt x="172641" y="11765"/>
                  <a:pt x="461986" y="21747"/>
                  <a:pt x="609732" y="0"/>
                </a:cubicBezTo>
                <a:cubicBezTo>
                  <a:pt x="757478" y="-21747"/>
                  <a:pt x="909347" y="25211"/>
                  <a:pt x="1128003" y="0"/>
                </a:cubicBezTo>
                <a:cubicBezTo>
                  <a:pt x="1346659" y="-25211"/>
                  <a:pt x="1481040" y="30923"/>
                  <a:pt x="1798708" y="0"/>
                </a:cubicBezTo>
                <a:cubicBezTo>
                  <a:pt x="2116376" y="-30923"/>
                  <a:pt x="2199248" y="-22126"/>
                  <a:pt x="2377953" y="0"/>
                </a:cubicBezTo>
                <a:cubicBezTo>
                  <a:pt x="2556659" y="22126"/>
                  <a:pt x="2884747" y="-2595"/>
                  <a:pt x="3048658" y="0"/>
                </a:cubicBezTo>
                <a:cubicBezTo>
                  <a:pt x="3036072" y="99892"/>
                  <a:pt x="3041802" y="147339"/>
                  <a:pt x="3048658" y="261610"/>
                </a:cubicBezTo>
                <a:cubicBezTo>
                  <a:pt x="2850968" y="258914"/>
                  <a:pt x="2625623" y="280269"/>
                  <a:pt x="2377953" y="261610"/>
                </a:cubicBezTo>
                <a:cubicBezTo>
                  <a:pt x="2130284" y="242951"/>
                  <a:pt x="2039674" y="236499"/>
                  <a:pt x="1829195" y="261610"/>
                </a:cubicBezTo>
                <a:cubicBezTo>
                  <a:pt x="1618716" y="286721"/>
                  <a:pt x="1545060" y="234700"/>
                  <a:pt x="1280436" y="261610"/>
                </a:cubicBezTo>
                <a:cubicBezTo>
                  <a:pt x="1015812" y="288520"/>
                  <a:pt x="938235" y="262460"/>
                  <a:pt x="762164" y="261610"/>
                </a:cubicBezTo>
                <a:cubicBezTo>
                  <a:pt x="586093" y="260760"/>
                  <a:pt x="194930" y="268136"/>
                  <a:pt x="0" y="261610"/>
                </a:cubicBezTo>
                <a:cubicBezTo>
                  <a:pt x="-2031" y="158531"/>
                  <a:pt x="7619" y="65613"/>
                  <a:pt x="0" y="0"/>
                </a:cubicBezTo>
                <a:close/>
              </a:path>
            </a:pathLst>
          </a:custGeom>
          <a:solidFill>
            <a:schemeClr val="accent6">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100" b="1"/>
              <a:t>Natural Hazards</a:t>
            </a:r>
            <a:endParaRPr lang="en-GB" sz="1100" b="1" dirty="0"/>
          </a:p>
        </p:txBody>
      </p:sp>
      <p:sp>
        <p:nvSpPr>
          <p:cNvPr id="3" name="TextBox 2">
            <a:extLst>
              <a:ext uri="{FF2B5EF4-FFF2-40B4-BE49-F238E27FC236}">
                <a16:creationId xmlns:a16="http://schemas.microsoft.com/office/drawing/2014/main" id="{F61F24AF-6A9D-4A1C-AC26-4501DD92552D}"/>
              </a:ext>
            </a:extLst>
          </p:cNvPr>
          <p:cNvSpPr txBox="1"/>
          <p:nvPr/>
        </p:nvSpPr>
        <p:spPr>
          <a:xfrm>
            <a:off x="78265" y="2186804"/>
            <a:ext cx="3361064" cy="577081"/>
          </a:xfrm>
          <a:prstGeom prst="rect">
            <a:avLst/>
          </a:prstGeom>
          <a:noFill/>
        </p:spPr>
        <p:txBody>
          <a:bodyPr wrap="square" rtlCol="0">
            <a:spAutoFit/>
          </a:bodyPr>
          <a:lstStyle/>
          <a:p>
            <a:pPr algn="just"/>
            <a:r>
              <a:rPr lang="en-GB" sz="1050" dirty="0"/>
              <a:t>On many places on the Great Plains, water was scarce.  It was difficult for people and animals to keep clean or have suitable drinking water.</a:t>
            </a:r>
          </a:p>
        </p:txBody>
      </p:sp>
      <p:sp>
        <p:nvSpPr>
          <p:cNvPr id="27" name="TextBox 26">
            <a:extLst>
              <a:ext uri="{FF2B5EF4-FFF2-40B4-BE49-F238E27FC236}">
                <a16:creationId xmlns:a16="http://schemas.microsoft.com/office/drawing/2014/main" id="{C1B3D57C-48E3-44FF-8A6A-FE542A046EF5}"/>
              </a:ext>
            </a:extLst>
          </p:cNvPr>
          <p:cNvSpPr txBox="1"/>
          <p:nvPr/>
        </p:nvSpPr>
        <p:spPr>
          <a:xfrm>
            <a:off x="3522266" y="2202229"/>
            <a:ext cx="2580443" cy="2354491"/>
          </a:xfrm>
          <a:prstGeom prst="rect">
            <a:avLst/>
          </a:prstGeom>
          <a:noFill/>
        </p:spPr>
        <p:txBody>
          <a:bodyPr wrap="square" rtlCol="0">
            <a:spAutoFit/>
          </a:bodyPr>
          <a:lstStyle/>
          <a:p>
            <a:pPr algn="just"/>
            <a:r>
              <a:rPr lang="en-GB" sz="1050" dirty="0"/>
              <a:t>The weather could be </a:t>
            </a:r>
            <a:r>
              <a:rPr lang="en-GB" sz="1050" b="1" dirty="0"/>
              <a:t>extremely hot </a:t>
            </a:r>
            <a:r>
              <a:rPr lang="en-GB" sz="1050" dirty="0"/>
              <a:t>in the summer and </a:t>
            </a:r>
            <a:r>
              <a:rPr lang="en-GB" sz="1050" b="1" dirty="0"/>
              <a:t>bitterly cold </a:t>
            </a:r>
            <a:r>
              <a:rPr lang="en-GB" sz="1050" dirty="0"/>
              <a:t>in the winter.  With very low rainfall this made life on the Great Plains difficult and uncomfortable.  The Plains Indians had understood this and so moved with the seasons, however these new settlers who called themselves </a:t>
            </a:r>
            <a:r>
              <a:rPr lang="en-GB" sz="1050" b="1" dirty="0">
                <a:solidFill>
                  <a:srgbClr val="0070C0"/>
                </a:solidFill>
              </a:rPr>
              <a:t>homesteaders</a:t>
            </a:r>
            <a:r>
              <a:rPr lang="en-GB" sz="1050" dirty="0"/>
              <a:t> stayed in their one home in the same spot.  They hated the </a:t>
            </a:r>
            <a:r>
              <a:rPr lang="en-GB" sz="1050" b="1" dirty="0"/>
              <a:t>fierce winds </a:t>
            </a:r>
            <a:r>
              <a:rPr lang="en-GB" sz="1050" dirty="0"/>
              <a:t>that howled around their homes and had the potential to destroy crops and other resources they needed. When it did rain, storms could be powerful and </a:t>
            </a:r>
            <a:r>
              <a:rPr lang="en-GB" sz="1050" b="1" dirty="0"/>
              <a:t>fires</a:t>
            </a:r>
            <a:r>
              <a:rPr lang="en-GB" sz="1050" dirty="0"/>
              <a:t> were caused by lightening storms.</a:t>
            </a:r>
          </a:p>
        </p:txBody>
      </p:sp>
      <p:sp>
        <p:nvSpPr>
          <p:cNvPr id="32" name="TextBox 31">
            <a:extLst>
              <a:ext uri="{FF2B5EF4-FFF2-40B4-BE49-F238E27FC236}">
                <a16:creationId xmlns:a16="http://schemas.microsoft.com/office/drawing/2014/main" id="{2DCE32FA-EE89-49B4-89FF-595DB63F779D}"/>
              </a:ext>
            </a:extLst>
          </p:cNvPr>
          <p:cNvSpPr txBox="1"/>
          <p:nvPr/>
        </p:nvSpPr>
        <p:spPr>
          <a:xfrm>
            <a:off x="58322" y="3010079"/>
            <a:ext cx="3374298" cy="1061829"/>
          </a:xfrm>
          <a:prstGeom prst="rect">
            <a:avLst/>
          </a:prstGeom>
          <a:noFill/>
        </p:spPr>
        <p:txBody>
          <a:bodyPr wrap="square" rtlCol="0">
            <a:spAutoFit/>
          </a:bodyPr>
          <a:lstStyle/>
          <a:p>
            <a:pPr algn="just"/>
            <a:r>
              <a:rPr lang="en-GB" sz="1050" dirty="0"/>
              <a:t>There was very </a:t>
            </a:r>
            <a:r>
              <a:rPr lang="en-GB" sz="1050" b="1" dirty="0"/>
              <a:t>little wood </a:t>
            </a:r>
            <a:r>
              <a:rPr lang="en-GB" sz="1050" dirty="0"/>
              <a:t>to burn as fuel or use for cooking.  Any fuel had to be transported with the settlers when they migrated from the east in the earlier years of the migration into the American West. Homesteaders used dried buffalo dung which were called ‘</a:t>
            </a:r>
            <a:r>
              <a:rPr lang="en-GB" sz="1050" b="1" dirty="0"/>
              <a:t>cow chips</a:t>
            </a:r>
            <a:r>
              <a:rPr lang="en-GB" sz="1050" dirty="0"/>
              <a:t>’ to fuel and heat their homes.</a:t>
            </a:r>
          </a:p>
        </p:txBody>
      </p:sp>
      <p:sp>
        <p:nvSpPr>
          <p:cNvPr id="34" name="TextBox 33">
            <a:extLst>
              <a:ext uri="{FF2B5EF4-FFF2-40B4-BE49-F238E27FC236}">
                <a16:creationId xmlns:a16="http://schemas.microsoft.com/office/drawing/2014/main" id="{1FF3A567-5E50-4E04-AE7E-4FB5DBEEE036}"/>
              </a:ext>
            </a:extLst>
          </p:cNvPr>
          <p:cNvSpPr txBox="1"/>
          <p:nvPr/>
        </p:nvSpPr>
        <p:spPr>
          <a:xfrm>
            <a:off x="76515" y="4324189"/>
            <a:ext cx="3398403" cy="900246"/>
          </a:xfrm>
          <a:prstGeom prst="rect">
            <a:avLst/>
          </a:prstGeom>
          <a:noFill/>
        </p:spPr>
        <p:txBody>
          <a:bodyPr wrap="square" rtlCol="0">
            <a:spAutoFit/>
          </a:bodyPr>
          <a:lstStyle/>
          <a:p>
            <a:pPr algn="just"/>
            <a:r>
              <a:rPr lang="en-GB" sz="1050" dirty="0"/>
              <a:t>There were some homesteaders who settled in river valleys where trees would grow.  These people could use wood for building homes.  Some wealthier homesteaders also started to import timber from the east but this was far too expensive for most people.  </a:t>
            </a:r>
          </a:p>
        </p:txBody>
      </p:sp>
      <p:sp>
        <p:nvSpPr>
          <p:cNvPr id="35" name="TextBox 34">
            <a:extLst>
              <a:ext uri="{FF2B5EF4-FFF2-40B4-BE49-F238E27FC236}">
                <a16:creationId xmlns:a16="http://schemas.microsoft.com/office/drawing/2014/main" id="{34C42C94-7863-440D-9C3C-27292897DCD4}"/>
              </a:ext>
            </a:extLst>
          </p:cNvPr>
          <p:cNvSpPr txBox="1"/>
          <p:nvPr/>
        </p:nvSpPr>
        <p:spPr>
          <a:xfrm>
            <a:off x="6167452" y="2198624"/>
            <a:ext cx="2663440" cy="1869743"/>
          </a:xfrm>
          <a:prstGeom prst="rect">
            <a:avLst/>
          </a:prstGeom>
          <a:noFill/>
        </p:spPr>
        <p:txBody>
          <a:bodyPr wrap="square" rtlCol="0">
            <a:spAutoFit/>
          </a:bodyPr>
          <a:lstStyle/>
          <a:p>
            <a:pPr algn="just"/>
            <a:r>
              <a:rPr lang="en-GB" sz="1050" dirty="0"/>
              <a:t>For farming, the shortage of water was a major problem.  It led to the failure of </a:t>
            </a:r>
            <a:r>
              <a:rPr lang="en-GB" sz="1050" b="1" dirty="0"/>
              <a:t>crops</a:t>
            </a:r>
            <a:r>
              <a:rPr lang="en-GB" sz="1050" dirty="0"/>
              <a:t>.  This in turn could lead to </a:t>
            </a:r>
            <a:r>
              <a:rPr lang="en-GB" sz="1050" b="1" dirty="0"/>
              <a:t>starvation</a:t>
            </a:r>
            <a:r>
              <a:rPr lang="en-GB" sz="1050" dirty="0"/>
              <a:t>.  In some places, homesteaders could </a:t>
            </a:r>
            <a:r>
              <a:rPr lang="en-GB" sz="1050" b="1" dirty="0"/>
              <a:t>irrigate land </a:t>
            </a:r>
            <a:r>
              <a:rPr lang="en-GB" sz="1050" dirty="0"/>
              <a:t>to bring water to their sod houses.     However, on the Great Plains there were no rivers or lakes.  </a:t>
            </a:r>
            <a:r>
              <a:rPr lang="en-GB" sz="1050" b="1" dirty="0"/>
              <a:t>Wells</a:t>
            </a:r>
            <a:r>
              <a:rPr lang="en-GB" sz="1050" dirty="0"/>
              <a:t> were a possible solution for some but digging a well was back breaking as well as expensive.  Even then, there was no guarantee of finding water. Humans, crops and their animals all suffered.</a:t>
            </a:r>
          </a:p>
        </p:txBody>
      </p:sp>
      <p:sp>
        <p:nvSpPr>
          <p:cNvPr id="37" name="TextBox 36">
            <a:extLst>
              <a:ext uri="{FF2B5EF4-FFF2-40B4-BE49-F238E27FC236}">
                <a16:creationId xmlns:a16="http://schemas.microsoft.com/office/drawing/2014/main" id="{630E2AF2-A780-4253-A466-DFEC035FF589}"/>
              </a:ext>
            </a:extLst>
          </p:cNvPr>
          <p:cNvSpPr txBox="1"/>
          <p:nvPr/>
        </p:nvSpPr>
        <p:spPr>
          <a:xfrm>
            <a:off x="9042820" y="2193871"/>
            <a:ext cx="3048658" cy="1384995"/>
          </a:xfrm>
          <a:prstGeom prst="rect">
            <a:avLst/>
          </a:prstGeom>
          <a:noFill/>
        </p:spPr>
        <p:txBody>
          <a:bodyPr wrap="square" rtlCol="0">
            <a:spAutoFit/>
          </a:bodyPr>
          <a:lstStyle/>
          <a:p>
            <a:pPr algn="just"/>
            <a:r>
              <a:rPr lang="en-GB" sz="1050" dirty="0"/>
              <a:t>The Great Plains had never been farmed before and the land was </a:t>
            </a:r>
            <a:r>
              <a:rPr lang="en-GB" sz="1050" b="1" dirty="0"/>
              <a:t>tough</a:t>
            </a:r>
            <a:r>
              <a:rPr lang="en-GB" sz="1050" dirty="0"/>
              <a:t>, </a:t>
            </a:r>
            <a:r>
              <a:rPr lang="en-GB" sz="1050" b="1" dirty="0"/>
              <a:t>dry</a:t>
            </a:r>
            <a:r>
              <a:rPr lang="en-GB" sz="1050" dirty="0"/>
              <a:t> and full of </a:t>
            </a:r>
            <a:r>
              <a:rPr lang="en-GB" sz="1050" b="1" dirty="0"/>
              <a:t>long roots </a:t>
            </a:r>
            <a:r>
              <a:rPr lang="en-GB" sz="1050" dirty="0"/>
              <a:t>from the grasses that grew there.  Homesteaders had to attempt to plough the land but the ploughs they brought with them were often </a:t>
            </a:r>
            <a:r>
              <a:rPr lang="en-GB" sz="1050" b="1" dirty="0"/>
              <a:t>too weak </a:t>
            </a:r>
            <a:r>
              <a:rPr lang="en-GB" sz="1050" dirty="0"/>
              <a:t>and needed </a:t>
            </a:r>
            <a:r>
              <a:rPr lang="en-GB" sz="1050" b="1" dirty="0"/>
              <a:t>repairing</a:t>
            </a:r>
            <a:r>
              <a:rPr lang="en-GB" sz="1050" dirty="0"/>
              <a:t>. </a:t>
            </a:r>
            <a:r>
              <a:rPr lang="en-GB" altLang="en-US" sz="1050" dirty="0">
                <a:ea typeface="Calibri" panose="020F0502020204030204" pitchFamily="34" charset="0"/>
                <a:cs typeface="Times New Roman" panose="02020603050405020304" pitchFamily="18" charset="0"/>
              </a:rPr>
              <a:t>Farmers had to dig by hand or hire an expensive plough team with oxen. </a:t>
            </a:r>
            <a:r>
              <a:rPr lang="en-GB" sz="1050" dirty="0"/>
              <a:t>Ploughing by hand was backbreaking and slow.</a:t>
            </a:r>
          </a:p>
        </p:txBody>
      </p:sp>
      <p:sp>
        <p:nvSpPr>
          <p:cNvPr id="38" name="TextBox 37">
            <a:extLst>
              <a:ext uri="{FF2B5EF4-FFF2-40B4-BE49-F238E27FC236}">
                <a16:creationId xmlns:a16="http://schemas.microsoft.com/office/drawing/2014/main" id="{09B7310F-9A43-43EE-8201-E09FDE08589F}"/>
              </a:ext>
            </a:extLst>
          </p:cNvPr>
          <p:cNvSpPr txBox="1"/>
          <p:nvPr/>
        </p:nvSpPr>
        <p:spPr>
          <a:xfrm>
            <a:off x="9031550" y="3855246"/>
            <a:ext cx="3076741" cy="1061829"/>
          </a:xfrm>
          <a:prstGeom prst="rect">
            <a:avLst/>
          </a:prstGeom>
          <a:noFill/>
        </p:spPr>
        <p:txBody>
          <a:bodyPr wrap="square" rtlCol="0">
            <a:spAutoFit/>
          </a:bodyPr>
          <a:lstStyle/>
          <a:p>
            <a:pPr algn="just"/>
            <a:r>
              <a:rPr lang="en-GB" sz="1050" dirty="0"/>
              <a:t>There was no timber for </a:t>
            </a:r>
            <a:r>
              <a:rPr lang="en-GB" sz="1050" b="1" dirty="0"/>
              <a:t>fencing</a:t>
            </a:r>
            <a:r>
              <a:rPr lang="en-GB" sz="1050" dirty="0"/>
              <a:t> and so there was nothing to protect crops from the weather or from the herds of buffalo which natural migrated across the land.  No fences also made it hard for homesteaders to mark their land and so sometimes this would lead to </a:t>
            </a:r>
            <a:r>
              <a:rPr lang="en-GB" sz="1050" b="1" dirty="0"/>
              <a:t>arguments</a:t>
            </a:r>
            <a:r>
              <a:rPr lang="en-GB" sz="1050" dirty="0"/>
              <a:t> over land boundaries.</a:t>
            </a:r>
          </a:p>
        </p:txBody>
      </p:sp>
      <p:sp>
        <p:nvSpPr>
          <p:cNvPr id="39" name="TextBox 38">
            <a:extLst>
              <a:ext uri="{FF2B5EF4-FFF2-40B4-BE49-F238E27FC236}">
                <a16:creationId xmlns:a16="http://schemas.microsoft.com/office/drawing/2014/main" id="{4B95F31C-C139-4858-ABB8-D41827FF6B82}"/>
              </a:ext>
            </a:extLst>
          </p:cNvPr>
          <p:cNvSpPr txBox="1"/>
          <p:nvPr/>
        </p:nvSpPr>
        <p:spPr>
          <a:xfrm>
            <a:off x="6192355" y="4321157"/>
            <a:ext cx="2631829" cy="1384995"/>
          </a:xfrm>
          <a:prstGeom prst="rect">
            <a:avLst/>
          </a:prstGeom>
          <a:noFill/>
        </p:spPr>
        <p:txBody>
          <a:bodyPr wrap="square" rtlCol="0">
            <a:spAutoFit/>
          </a:bodyPr>
          <a:lstStyle/>
          <a:p>
            <a:pPr algn="just"/>
            <a:r>
              <a:rPr lang="en-GB" sz="1050" dirty="0"/>
              <a:t>The homesteaders simply believed they could grow the same crops they had used in the east of America such as maize or wheat.  However, these crops were not suited to the </a:t>
            </a:r>
            <a:r>
              <a:rPr lang="en-GB" sz="1050" b="1" dirty="0"/>
              <a:t>dry soils </a:t>
            </a:r>
            <a:r>
              <a:rPr lang="en-GB" sz="1050" dirty="0"/>
              <a:t>and often failed.  It was impossible to buy or import any foods into the American west and so many homesteaders struggled in their first years of the settlement.</a:t>
            </a:r>
          </a:p>
        </p:txBody>
      </p:sp>
      <p:sp>
        <p:nvSpPr>
          <p:cNvPr id="40" name="TextBox 39">
            <a:extLst>
              <a:ext uri="{FF2B5EF4-FFF2-40B4-BE49-F238E27FC236}">
                <a16:creationId xmlns:a16="http://schemas.microsoft.com/office/drawing/2014/main" id="{09163C61-2AD6-466F-A5DE-EB0983031D78}"/>
              </a:ext>
            </a:extLst>
          </p:cNvPr>
          <p:cNvSpPr txBox="1"/>
          <p:nvPr/>
        </p:nvSpPr>
        <p:spPr>
          <a:xfrm>
            <a:off x="9042820" y="5142128"/>
            <a:ext cx="3065471" cy="1708160"/>
          </a:xfrm>
          <a:prstGeom prst="rect">
            <a:avLst/>
          </a:prstGeom>
          <a:noFill/>
        </p:spPr>
        <p:txBody>
          <a:bodyPr wrap="square" rtlCol="0">
            <a:spAutoFit/>
          </a:bodyPr>
          <a:lstStyle/>
          <a:p>
            <a:pPr algn="just"/>
            <a:r>
              <a:rPr lang="en-GB" sz="1050" dirty="0"/>
              <a:t>In the long hot summer, when the grass was dry, it was easy for </a:t>
            </a:r>
            <a:r>
              <a:rPr lang="en-GB" sz="1050" b="1" dirty="0"/>
              <a:t>Prairie fires </a:t>
            </a:r>
            <a:r>
              <a:rPr lang="en-GB" sz="1050" dirty="0"/>
              <a:t>to start.  If they were too big to tackle then crops and homesteads could be destroyed. </a:t>
            </a:r>
            <a:r>
              <a:rPr lang="en-GB" altLang="en-US" sz="1050" dirty="0">
                <a:ea typeface="Calibri" panose="020F0502020204030204" pitchFamily="34" charset="0"/>
                <a:cs typeface="Times New Roman" panose="02020603050405020304" pitchFamily="18" charset="0"/>
              </a:rPr>
              <a:t>Fire could be started by Plains Indians encouraging new grass roots, lightning strikes or accidents from campfires. </a:t>
            </a:r>
            <a:r>
              <a:rPr lang="en-GB" sz="1050" dirty="0"/>
              <a:t>There were also plagues of Rocky Mountain </a:t>
            </a:r>
            <a:r>
              <a:rPr lang="en-GB" sz="1050" b="1" dirty="0"/>
              <a:t>grasshoppers </a:t>
            </a:r>
            <a:r>
              <a:rPr lang="en-GB" sz="1050" dirty="0"/>
              <a:t>which swept across the Plains.  In 1856 they caused great damage in Nebraska.  They could kill off crops and infest the wool on the sheep that were farmed.</a:t>
            </a:r>
          </a:p>
        </p:txBody>
      </p:sp>
      <p:sp>
        <p:nvSpPr>
          <p:cNvPr id="41" name="TextBox 40">
            <a:extLst>
              <a:ext uri="{FF2B5EF4-FFF2-40B4-BE49-F238E27FC236}">
                <a16:creationId xmlns:a16="http://schemas.microsoft.com/office/drawing/2014/main" id="{4CFEDC41-8DAC-4F52-8861-0FCA198667E5}"/>
              </a:ext>
            </a:extLst>
          </p:cNvPr>
          <p:cNvSpPr txBox="1"/>
          <p:nvPr/>
        </p:nvSpPr>
        <p:spPr>
          <a:xfrm>
            <a:off x="6160744" y="5912728"/>
            <a:ext cx="1926813" cy="900246"/>
          </a:xfrm>
          <a:prstGeom prst="rect">
            <a:avLst/>
          </a:prstGeom>
          <a:noFill/>
        </p:spPr>
        <p:txBody>
          <a:bodyPr wrap="square" rtlCol="0">
            <a:spAutoFit/>
          </a:bodyPr>
          <a:lstStyle/>
          <a:p>
            <a:r>
              <a:rPr lang="en-GB" sz="1050" b="1" dirty="0"/>
              <a:t>Drought</a:t>
            </a:r>
            <a:r>
              <a:rPr lang="en-GB" sz="1050" dirty="0"/>
              <a:t> in the summer and cold in winter damaged or destroyed crops.  In </a:t>
            </a:r>
            <a:r>
              <a:rPr lang="en-GB" sz="1050" b="1" dirty="0"/>
              <a:t>Kansas</a:t>
            </a:r>
            <a:r>
              <a:rPr lang="en-GB" sz="1050" dirty="0"/>
              <a:t>, no rain fell between January 1859 and November 1860.</a:t>
            </a:r>
          </a:p>
        </p:txBody>
      </p:sp>
      <p:sp>
        <p:nvSpPr>
          <p:cNvPr id="36" name="TextBox 35">
            <a:extLst>
              <a:ext uri="{FF2B5EF4-FFF2-40B4-BE49-F238E27FC236}">
                <a16:creationId xmlns:a16="http://schemas.microsoft.com/office/drawing/2014/main" id="{EC3E89D0-7DD8-4EBE-B870-9A2D9DECBA68}"/>
              </a:ext>
            </a:extLst>
          </p:cNvPr>
          <p:cNvSpPr txBox="1"/>
          <p:nvPr/>
        </p:nvSpPr>
        <p:spPr>
          <a:xfrm>
            <a:off x="76515" y="5149840"/>
            <a:ext cx="2686197" cy="1708160"/>
          </a:xfrm>
          <a:prstGeom prst="rect">
            <a:avLst/>
          </a:prstGeom>
          <a:noFill/>
        </p:spPr>
        <p:txBody>
          <a:bodyPr wrap="square" rtlCol="0">
            <a:spAutoFit/>
          </a:bodyPr>
          <a:lstStyle/>
          <a:p>
            <a:r>
              <a:rPr lang="en-GB" sz="1050" dirty="0"/>
              <a:t>The only real building material for families was from the earth. Blocks of earth called ‘</a:t>
            </a:r>
            <a:r>
              <a:rPr lang="en-GB" sz="1050" b="1" dirty="0"/>
              <a:t>sods</a:t>
            </a:r>
            <a:r>
              <a:rPr lang="en-GB" sz="1050" dirty="0"/>
              <a:t>’ were cut out by hand or with a special plough.  Then the house was roofed with boards covered in grass and more sods.  The outside of the home would then be plastered with </a:t>
            </a:r>
            <a:r>
              <a:rPr lang="en-GB" sz="1050" b="1" dirty="0"/>
              <a:t>clay</a:t>
            </a:r>
            <a:r>
              <a:rPr lang="en-GB" sz="1050" dirty="0"/>
              <a:t> like mud and left to dry.  If they were well built they were cheap to build, warm in the winter but it was difficult to stop rain from leaking in when it rained.</a:t>
            </a:r>
          </a:p>
        </p:txBody>
      </p:sp>
      <p:pic>
        <p:nvPicPr>
          <p:cNvPr id="1028" name="Picture 4" descr="Weather Forecasting Symbol Clip Art - Weather Clipart Transparent  Background, HD Png Download , Transparent Png Image - PNGitem">
            <a:extLst>
              <a:ext uri="{FF2B5EF4-FFF2-40B4-BE49-F238E27FC236}">
                <a16:creationId xmlns:a16="http://schemas.microsoft.com/office/drawing/2014/main" id="{1C1E2EFF-881E-4910-9C48-CB3DE1013D01}"/>
              </a:ext>
            </a:extLst>
          </p:cNvPr>
          <p:cNvPicPr>
            <a:picLocks noChangeAspect="1" noChangeArrowheads="1"/>
          </p:cNvPicPr>
          <p:nvPr/>
        </p:nvPicPr>
        <p:blipFill rotWithShape="1">
          <a:blip r:embed="rId3" cstate="print">
            <a:clrChange>
              <a:clrFrom>
                <a:srgbClr val="F7F7F7"/>
              </a:clrFrom>
              <a:clrTo>
                <a:srgbClr val="F7F7F7">
                  <a:alpha val="0"/>
                </a:srgbClr>
              </a:clrTo>
            </a:clrChange>
            <a:extLst>
              <a:ext uri="{28A0092B-C50C-407E-A947-70E740481C1C}">
                <a14:useLocalDpi xmlns:a14="http://schemas.microsoft.com/office/drawing/2010/main" val="0"/>
              </a:ext>
            </a:extLst>
          </a:blip>
          <a:srcRect l="19096" r="19008"/>
          <a:stretch/>
        </p:blipFill>
        <p:spPr bwMode="auto">
          <a:xfrm>
            <a:off x="7959244" y="5531584"/>
            <a:ext cx="1072306" cy="13597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y Settled in Montana: The Homesteaders">
            <a:extLst>
              <a:ext uri="{FF2B5EF4-FFF2-40B4-BE49-F238E27FC236}">
                <a16:creationId xmlns:a16="http://schemas.microsoft.com/office/drawing/2014/main" id="{8D0232D1-843A-4C69-83B0-92C3384BE25E}"/>
              </a:ext>
            </a:extLst>
          </p:cNvPr>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9944"/>
          <a:stretch/>
        </p:blipFill>
        <p:spPr bwMode="auto">
          <a:xfrm>
            <a:off x="2662177" y="5005778"/>
            <a:ext cx="2045167" cy="1708160"/>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0F309FF1-06B0-4407-A09B-9599473E5A44}"/>
              </a:ext>
            </a:extLst>
          </p:cNvPr>
          <p:cNvSpPr txBox="1"/>
          <p:nvPr/>
        </p:nvSpPr>
        <p:spPr>
          <a:xfrm>
            <a:off x="4555319" y="4826675"/>
            <a:ext cx="1619398" cy="2031325"/>
          </a:xfrm>
          <a:prstGeom prst="rect">
            <a:avLst/>
          </a:prstGeom>
          <a:noFill/>
        </p:spPr>
        <p:txBody>
          <a:bodyPr wrap="square" rtlCol="0">
            <a:spAutoFit/>
          </a:bodyPr>
          <a:lstStyle/>
          <a:p>
            <a:pPr algn="just"/>
            <a:r>
              <a:rPr lang="en-GB" sz="1050" dirty="0"/>
              <a:t>The sod houses were very difficult to keep clean and contained no end of </a:t>
            </a:r>
            <a:r>
              <a:rPr lang="en-GB" sz="1050" b="1" dirty="0"/>
              <a:t>bugs</a:t>
            </a:r>
            <a:r>
              <a:rPr lang="en-GB" sz="1050" dirty="0"/>
              <a:t>, </a:t>
            </a:r>
            <a:r>
              <a:rPr lang="en-GB" sz="1050" b="1" dirty="0"/>
              <a:t>fleas</a:t>
            </a:r>
            <a:r>
              <a:rPr lang="en-GB" sz="1050" dirty="0"/>
              <a:t>, </a:t>
            </a:r>
            <a:r>
              <a:rPr lang="en-GB" sz="1050" b="1" dirty="0"/>
              <a:t>mice</a:t>
            </a:r>
            <a:r>
              <a:rPr lang="en-GB" sz="1050" dirty="0"/>
              <a:t>, </a:t>
            </a:r>
            <a:r>
              <a:rPr lang="en-GB" sz="1050" b="1" dirty="0"/>
              <a:t>snakes</a:t>
            </a:r>
            <a:r>
              <a:rPr lang="en-GB" sz="1050" dirty="0"/>
              <a:t> and other irritating insects.  These conditions, especially with the shortage of water often caused </a:t>
            </a:r>
            <a:r>
              <a:rPr lang="en-GB" sz="1050" b="1" dirty="0"/>
              <a:t>diseases</a:t>
            </a:r>
            <a:r>
              <a:rPr lang="en-GB" sz="1050" dirty="0"/>
              <a:t> to spread.  Illness was very common, especially amongst children.</a:t>
            </a:r>
          </a:p>
        </p:txBody>
      </p:sp>
    </p:spTree>
    <p:extLst>
      <p:ext uri="{BB962C8B-B14F-4D97-AF65-F5344CB8AC3E}">
        <p14:creationId xmlns:p14="http://schemas.microsoft.com/office/powerpoint/2010/main" val="2899465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12009443"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6: Conflict &amp; Tension - </a:t>
            </a:r>
            <a:r>
              <a:rPr lang="en-GB" dirty="0">
                <a:latin typeface="Berlin Sans FB" panose="020E0602020502020306" pitchFamily="34" charset="0"/>
              </a:rPr>
              <a:t>The American Government policies towards the land of the Plains Indians?</a:t>
            </a:r>
          </a:p>
        </p:txBody>
      </p:sp>
      <p:sp>
        <p:nvSpPr>
          <p:cNvPr id="7" name="TextBox 6"/>
          <p:cNvSpPr txBox="1"/>
          <p:nvPr/>
        </p:nvSpPr>
        <p:spPr>
          <a:xfrm>
            <a:off x="762000" y="3603812"/>
            <a:ext cx="5818094" cy="1891553"/>
          </a:xfrm>
          <a:prstGeom prst="rect">
            <a:avLst/>
          </a:prstGeom>
          <a:noFill/>
        </p:spPr>
        <p:txBody>
          <a:bodyPr wrap="square" rtlCol="0">
            <a:spAutoFit/>
          </a:bodyPr>
          <a:lstStyle/>
          <a:p>
            <a:endParaRPr lang="en-GB" dirty="0"/>
          </a:p>
        </p:txBody>
      </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6"/>
          <p:cNvSpPr>
            <a:spLocks noChangeArrowheads="1"/>
          </p:cNvSpPr>
          <p:nvPr/>
        </p:nvSpPr>
        <p:spPr bwMode="auto">
          <a:xfrm>
            <a:off x="107573" y="4233111"/>
            <a:ext cx="2375651" cy="2354491"/>
          </a:xfrm>
          <a:prstGeom prst="rect">
            <a:avLst/>
          </a:prstGeom>
          <a:solidFill>
            <a:schemeClr val="bg1"/>
          </a:solidFill>
          <a:ln w="19050">
            <a:noFill/>
          </a:ln>
          <a:effectLst/>
        </p:spPr>
        <p:txBody>
          <a:bodyPr vert="horz" wrap="square" lIns="91440" tIns="45720" rIns="91440" bIns="45720" numCol="1" anchor="t"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American</a:t>
            </a:r>
            <a:r>
              <a:rPr lang="en-GB" altLang="en-US" sz="1050" b="1" u="sng" dirty="0">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President Jackson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pressured </a:t>
            </a:r>
            <a:r>
              <a:rPr kumimoji="0" lang="en-GB" altLang="en-US" sz="105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46,000</a:t>
            </a:r>
            <a:r>
              <a:rPr kumimoji="0" lang="en-GB" altLang="en-US" sz="105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Plains Indians living in the east of America to move </a:t>
            </a:r>
            <a:r>
              <a:rPr kumimoji="0" lang="en-GB" altLang="en-US" sz="105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west of the Mississippi River</a:t>
            </a:r>
            <a:r>
              <a:rPr kumimoji="0" lang="en-GB" altLang="en-US" sz="105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into land which was then named the </a:t>
            </a:r>
            <a:r>
              <a:rPr kumimoji="0" lang="en-GB" altLang="en-US" sz="105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Indian territory</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Jackson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promised</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they would not have to move from here ever again. This caused huge upset for the Indians who had to move hundreds of miles from their sacred lands.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Thousands died and the route that was taken by the Indians was given the name of ‘</a:t>
            </a:r>
            <a:r>
              <a:rPr kumimoji="0" lang="en-GB" altLang="en-US" sz="105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The Trail of Tears</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700" i="0" strike="noStrike" cap="none" normalizeH="0" baseline="0" dirty="0">
              <a:ln>
                <a:noFill/>
              </a:ln>
              <a:solidFill>
                <a:schemeClr val="tx1"/>
              </a:solidFill>
              <a:effectLst/>
            </a:endParaRPr>
          </a:p>
        </p:txBody>
      </p:sp>
      <p:sp>
        <p:nvSpPr>
          <p:cNvPr id="11" name="TextBox 10"/>
          <p:cNvSpPr txBox="1"/>
          <p:nvPr/>
        </p:nvSpPr>
        <p:spPr>
          <a:xfrm>
            <a:off x="107575" y="451661"/>
            <a:ext cx="10793508" cy="1292662"/>
          </a:xfrm>
          <a:prstGeom prst="rect">
            <a:avLst/>
          </a:prstGeom>
          <a:noFill/>
          <a:ln w="19050">
            <a:solidFill>
              <a:schemeClr val="tx1"/>
            </a:solidFill>
          </a:ln>
        </p:spPr>
        <p:txBody>
          <a:bodyPr wrap="square" rtlCol="0">
            <a:spAutoFit/>
          </a:bodyPr>
          <a:lstStyle/>
          <a:p>
            <a:r>
              <a:rPr lang="en-GB" sz="1200" b="1" u="sng" dirty="0"/>
              <a:t>BACKGROUND INFORMATION</a:t>
            </a:r>
          </a:p>
          <a:p>
            <a:r>
              <a:rPr lang="en-GB" sz="1100" dirty="0"/>
              <a:t>When the very first European settler began arriving on the east coast of America, they had come across the native people of the land.  The relationship between the two sides had varied from being helpful and friendly to becoming hostile and sometimes violent.  By the 1830s, many more Americans in the east wanted to explore the land to the west.  This meant that they would come into more contact with the Plains Indians.  The Plains Indians became seen as a barrier that got in the way of this migration west.  Therefore, the America government had to become involved.  Over the next few years, plans and laws were passed which increasingly moved the natives away from the land that the American settlers wanted.  Eventually, these laws aimed to place Plains Indians into smaller areas of land called ‘Reservations’ and then remove the Plains Indians altogether.  In each case, the Plains Indians were promised protection in return for more land.  Each time, the Plains Indians were moved into smaller and smaller areas of land with no respect of understanding for their traditions, cultures or lifestyle.</a:t>
            </a:r>
          </a:p>
        </p:txBody>
      </p:sp>
      <p:sp>
        <p:nvSpPr>
          <p:cNvPr id="15" name="Rectangle 6"/>
          <p:cNvSpPr>
            <a:spLocks noChangeArrowheads="1"/>
          </p:cNvSpPr>
          <p:nvPr/>
        </p:nvSpPr>
        <p:spPr bwMode="auto">
          <a:xfrm>
            <a:off x="2676942" y="4233610"/>
            <a:ext cx="2701882" cy="2354491"/>
          </a:xfrm>
          <a:prstGeom prst="rect">
            <a:avLst/>
          </a:prstGeom>
          <a:solidFill>
            <a:schemeClr val="bg1"/>
          </a:solidFill>
          <a:ln w="19050">
            <a:noFill/>
          </a:ln>
          <a:effectLst/>
        </p:spPr>
        <p:txBody>
          <a:bodyPr vert="horz" wrap="square" lIns="91440" tIns="45720" rIns="91440" bIns="45720" numCol="1" anchor="t"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After the Indian Removal Act, the American government wanted to create a visible and physical border between Indian Territory and the Americans.  This line between the two sides was known as the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Permanent Indian Frontier</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To show this, American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troops </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built a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military road                                    </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and began to build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forts</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                                          along the border. </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This law actually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banned</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                                            any Americans from settling                                              on any land beyond the                                                          Indian Territory. </a:t>
            </a:r>
            <a:endPar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6"/>
          <p:cNvSpPr>
            <a:spLocks noChangeArrowheads="1"/>
          </p:cNvSpPr>
          <p:nvPr/>
        </p:nvSpPr>
        <p:spPr bwMode="auto">
          <a:xfrm>
            <a:off x="5594286" y="4194340"/>
            <a:ext cx="2701882" cy="2677656"/>
          </a:xfrm>
          <a:prstGeom prst="rect">
            <a:avLst/>
          </a:prstGeom>
          <a:noFill/>
          <a:ln w="19050">
            <a:noFill/>
          </a:ln>
          <a:effectLst/>
        </p:spPr>
        <p:txBody>
          <a:bodyPr vert="horz" wrap="square" lIns="91440" tIns="45720" rIns="91440" bIns="45720" numCol="1" anchor="t"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The land in the south was originally owned by Mexico.  However, America defeated Mexico and gained more land (see the map). This land was given the state name of Texas and it was located below the Indian Territory.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This meant that Americans could now travel through Texas to get to the west and states of Oregon and California.</a:t>
            </a:r>
            <a:endParaRPr kumimoji="0" lang="en-GB" altLang="en-US" sz="7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Using Texas would be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 expensive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than travelling by sea.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New trails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were set up through Texas and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more US troops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were sent there to guard against any Indian tribes.</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However, by now s</a:t>
            </a:r>
            <a:r>
              <a:rPr lang="en-GB" altLang="en-US" sz="1050" dirty="0">
                <a:latin typeface="Calibri" panose="020F0502020204030204" pitchFamily="34" charset="0"/>
                <a:ea typeface="Calibri" panose="020F0502020204030204" pitchFamily="34" charset="0"/>
                <a:cs typeface="Times New Roman" panose="02020603050405020304" pitchFamily="18" charset="0"/>
              </a:rPr>
              <a:t>ome </a:t>
            </a:r>
            <a:r>
              <a:rPr kumimoji="0" lang="en-GB" altLang="en-US" sz="105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Americans were </a:t>
            </a:r>
            <a:r>
              <a:rPr kumimoji="0" lang="en-GB" altLang="en-US" sz="105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crossing the</a:t>
            </a:r>
            <a:r>
              <a:rPr kumimoji="0" lang="en-GB" altLang="en-US" sz="1050" b="1"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 Indian frontier </a:t>
            </a:r>
            <a:r>
              <a:rPr kumimoji="0" lang="en-GB" altLang="en-US" sz="1050"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to get to Texas and the west</a:t>
            </a:r>
            <a:r>
              <a:rPr kumimoji="0" lang="en-GB" altLang="en-US" sz="105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700" i="0" u="none" strike="noStrike" cap="none" normalizeH="0" baseline="0" dirty="0">
              <a:ln>
                <a:noFill/>
              </a:ln>
              <a:effectLst/>
            </a:endParaRPr>
          </a:p>
        </p:txBody>
      </p:sp>
      <p:sp>
        <p:nvSpPr>
          <p:cNvPr id="17" name="Rectangle 6"/>
          <p:cNvSpPr>
            <a:spLocks noChangeArrowheads="1"/>
          </p:cNvSpPr>
          <p:nvPr/>
        </p:nvSpPr>
        <p:spPr bwMode="auto">
          <a:xfrm>
            <a:off x="8511631" y="4194340"/>
            <a:ext cx="3529972" cy="2677656"/>
          </a:xfrm>
          <a:prstGeom prst="rect">
            <a:avLst/>
          </a:prstGeom>
          <a:solidFill>
            <a:schemeClr val="bg1"/>
          </a:solidFill>
          <a:ln w="19050">
            <a:noFill/>
          </a:ln>
          <a:effectLst/>
        </p:spPr>
        <p:txBody>
          <a:bodyPr vert="horz" wrap="square" lIns="91440" tIns="45720" rIns="91440" bIns="45720" numCol="1" anchor="ctr"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By the 1850s, the American government wanted to encourage more settlement in the</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west without the risk of being attacked by Plains Indians.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In the Indian Appropriation Act, the American government provided money to pay for Plains Indians in the Indian Territory to be placed into ‘</a:t>
            </a:r>
            <a:r>
              <a:rPr lang="en-GB" altLang="en-US" sz="105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Reservations</a:t>
            </a:r>
            <a:r>
              <a:rPr lang="en-GB" altLang="en-US" sz="1050" dirty="0">
                <a:latin typeface="Calibri" panose="020F0502020204030204" pitchFamily="34" charset="0"/>
                <a:ea typeface="Calibri" panose="020F0502020204030204" pitchFamily="34" charset="0"/>
                <a:cs typeface="Times New Roman" panose="02020603050405020304" pitchFamily="18" charset="0"/>
              </a:rPr>
              <a:t>’.  Reservations were areas of land that were to be used by the Plains Indians but would be managed by the US government.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Hunting lands were also included in the reservation lands to allow the Plains Indians to continue to hunt for buffalo and other animals.  However, it meant that</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their nomadic life would be restricted significantly.</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baseline="0" dirty="0">
                <a:latin typeface="Calibri" panose="020F0502020204030204" pitchFamily="34" charset="0"/>
                <a:ea typeface="Calibri" panose="020F0502020204030204" pitchFamily="34" charset="0"/>
                <a:cs typeface="Times New Roman" panose="02020603050405020304" pitchFamily="18" charset="0"/>
              </a:rPr>
              <a:t>By restricting the Plains Indians so much like this, it was hoped by the American government that Plains Indians would want to give up their traditions and want to live just like American people.</a:t>
            </a:r>
            <a:endPar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9" name="Picture 18"/>
          <p:cNvPicPr>
            <a:picLocks noChangeAspect="1"/>
          </p:cNvPicPr>
          <p:nvPr/>
        </p:nvPicPr>
        <p:blipFill rotWithShape="1">
          <a:blip r:embed="rId2"/>
          <a:srcRect l="34542" t="31817" r="23246" b="18003"/>
          <a:stretch/>
        </p:blipFill>
        <p:spPr>
          <a:xfrm>
            <a:off x="107574" y="2168776"/>
            <a:ext cx="2375650" cy="2051662"/>
          </a:xfrm>
          <a:prstGeom prst="rect">
            <a:avLst/>
          </a:prstGeom>
          <a:ln w="12700">
            <a:solidFill>
              <a:schemeClr val="tx1"/>
            </a:solidFill>
          </a:ln>
        </p:spPr>
      </p:pic>
      <p:pic>
        <p:nvPicPr>
          <p:cNvPr id="21" name="Picture 20"/>
          <p:cNvPicPr>
            <a:picLocks noChangeAspect="1"/>
          </p:cNvPicPr>
          <p:nvPr/>
        </p:nvPicPr>
        <p:blipFill rotWithShape="1">
          <a:blip r:embed="rId3"/>
          <a:srcRect l="26090" t="32361" r="31511" b="19417"/>
          <a:stretch/>
        </p:blipFill>
        <p:spPr>
          <a:xfrm>
            <a:off x="2698686" y="2161164"/>
            <a:ext cx="2701882" cy="2051661"/>
          </a:xfrm>
          <a:prstGeom prst="rect">
            <a:avLst/>
          </a:prstGeom>
          <a:ln w="12700">
            <a:solidFill>
              <a:schemeClr val="tx1"/>
            </a:solidFill>
          </a:ln>
        </p:spPr>
      </p:pic>
      <p:pic>
        <p:nvPicPr>
          <p:cNvPr id="2" name="Picture 1"/>
          <p:cNvPicPr>
            <a:picLocks noChangeAspect="1"/>
          </p:cNvPicPr>
          <p:nvPr/>
        </p:nvPicPr>
        <p:blipFill rotWithShape="1">
          <a:blip r:embed="rId4"/>
          <a:srcRect l="34705" t="31855" r="23678" b="19611"/>
          <a:stretch/>
        </p:blipFill>
        <p:spPr>
          <a:xfrm>
            <a:off x="5616031" y="2165000"/>
            <a:ext cx="2701882" cy="2043942"/>
          </a:xfrm>
          <a:prstGeom prst="rect">
            <a:avLst/>
          </a:prstGeom>
          <a:ln w="12700">
            <a:solidFill>
              <a:schemeClr val="tx1"/>
            </a:solidFill>
          </a:ln>
        </p:spPr>
      </p:pic>
      <p:pic>
        <p:nvPicPr>
          <p:cNvPr id="23" name="Picture 22"/>
          <p:cNvPicPr>
            <a:picLocks noChangeAspect="1"/>
          </p:cNvPicPr>
          <p:nvPr/>
        </p:nvPicPr>
        <p:blipFill rotWithShape="1">
          <a:blip r:embed="rId5"/>
          <a:srcRect l="26259" t="31041" r="31763" b="19100"/>
          <a:stretch/>
        </p:blipFill>
        <p:spPr>
          <a:xfrm>
            <a:off x="8511630" y="2180748"/>
            <a:ext cx="3515863" cy="2027719"/>
          </a:xfrm>
          <a:prstGeom prst="rect">
            <a:avLst/>
          </a:prstGeom>
          <a:ln w="12700">
            <a:solidFill>
              <a:schemeClr val="tx1"/>
            </a:solidFill>
          </a:ln>
        </p:spPr>
      </p:pic>
      <p:sp>
        <p:nvSpPr>
          <p:cNvPr id="18" name="TextBox 17">
            <a:extLst>
              <a:ext uri="{FF2B5EF4-FFF2-40B4-BE49-F238E27FC236}">
                <a16:creationId xmlns:a16="http://schemas.microsoft.com/office/drawing/2014/main" id="{3D4A801A-885B-4003-8954-EB7BF0824235}"/>
              </a:ext>
            </a:extLst>
          </p:cNvPr>
          <p:cNvSpPr txBox="1"/>
          <p:nvPr/>
        </p:nvSpPr>
        <p:spPr>
          <a:xfrm>
            <a:off x="89647" y="1788680"/>
            <a:ext cx="2393578" cy="307777"/>
          </a:xfrm>
          <a:custGeom>
            <a:avLst/>
            <a:gdLst>
              <a:gd name="connsiteX0" fmla="*/ 0 w 2393578"/>
              <a:gd name="connsiteY0" fmla="*/ 0 h 307777"/>
              <a:gd name="connsiteX1" fmla="*/ 550523 w 2393578"/>
              <a:gd name="connsiteY1" fmla="*/ 0 h 307777"/>
              <a:gd name="connsiteX2" fmla="*/ 1077110 w 2393578"/>
              <a:gd name="connsiteY2" fmla="*/ 0 h 307777"/>
              <a:gd name="connsiteX3" fmla="*/ 1699440 w 2393578"/>
              <a:gd name="connsiteY3" fmla="*/ 0 h 307777"/>
              <a:gd name="connsiteX4" fmla="*/ 2393578 w 2393578"/>
              <a:gd name="connsiteY4" fmla="*/ 0 h 307777"/>
              <a:gd name="connsiteX5" fmla="*/ 2393578 w 2393578"/>
              <a:gd name="connsiteY5" fmla="*/ 307777 h 307777"/>
              <a:gd name="connsiteX6" fmla="*/ 1843055 w 2393578"/>
              <a:gd name="connsiteY6" fmla="*/ 307777 h 307777"/>
              <a:gd name="connsiteX7" fmla="*/ 1220725 w 2393578"/>
              <a:gd name="connsiteY7" fmla="*/ 307777 h 307777"/>
              <a:gd name="connsiteX8" fmla="*/ 574459 w 2393578"/>
              <a:gd name="connsiteY8" fmla="*/ 307777 h 307777"/>
              <a:gd name="connsiteX9" fmla="*/ 0 w 2393578"/>
              <a:gd name="connsiteY9" fmla="*/ 307777 h 307777"/>
              <a:gd name="connsiteX10" fmla="*/ 0 w 2393578"/>
              <a:gd name="connsiteY1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93578" h="307777" fill="none" extrusionOk="0">
                <a:moveTo>
                  <a:pt x="0" y="0"/>
                </a:moveTo>
                <a:cubicBezTo>
                  <a:pt x="138275" y="22238"/>
                  <a:pt x="296030" y="-2693"/>
                  <a:pt x="550523" y="0"/>
                </a:cubicBezTo>
                <a:cubicBezTo>
                  <a:pt x="805016" y="2693"/>
                  <a:pt x="953402" y="-8887"/>
                  <a:pt x="1077110" y="0"/>
                </a:cubicBezTo>
                <a:cubicBezTo>
                  <a:pt x="1200818" y="8887"/>
                  <a:pt x="1394623" y="-7546"/>
                  <a:pt x="1699440" y="0"/>
                </a:cubicBezTo>
                <a:cubicBezTo>
                  <a:pt x="2004257" y="7546"/>
                  <a:pt x="2094241" y="-15609"/>
                  <a:pt x="2393578" y="0"/>
                </a:cubicBezTo>
                <a:cubicBezTo>
                  <a:pt x="2403896" y="146491"/>
                  <a:pt x="2392885" y="199866"/>
                  <a:pt x="2393578" y="307777"/>
                </a:cubicBezTo>
                <a:cubicBezTo>
                  <a:pt x="2282391" y="302636"/>
                  <a:pt x="2010231" y="318369"/>
                  <a:pt x="1843055" y="307777"/>
                </a:cubicBezTo>
                <a:cubicBezTo>
                  <a:pt x="1675879" y="297185"/>
                  <a:pt x="1529809" y="277235"/>
                  <a:pt x="1220725" y="307777"/>
                </a:cubicBezTo>
                <a:cubicBezTo>
                  <a:pt x="911641" y="338320"/>
                  <a:pt x="715189" y="302364"/>
                  <a:pt x="574459" y="307777"/>
                </a:cubicBezTo>
                <a:cubicBezTo>
                  <a:pt x="433729" y="313190"/>
                  <a:pt x="123593" y="318658"/>
                  <a:pt x="0" y="307777"/>
                </a:cubicBezTo>
                <a:cubicBezTo>
                  <a:pt x="6662" y="209079"/>
                  <a:pt x="-13527" y="83821"/>
                  <a:pt x="0" y="0"/>
                </a:cubicBezTo>
                <a:close/>
              </a:path>
              <a:path w="2393578" h="307777" stroke="0" extrusionOk="0">
                <a:moveTo>
                  <a:pt x="0" y="0"/>
                </a:moveTo>
                <a:cubicBezTo>
                  <a:pt x="260031" y="-15102"/>
                  <a:pt x="434661" y="947"/>
                  <a:pt x="598395" y="0"/>
                </a:cubicBezTo>
                <a:cubicBezTo>
                  <a:pt x="762130" y="-947"/>
                  <a:pt x="1017639" y="14233"/>
                  <a:pt x="1124982" y="0"/>
                </a:cubicBezTo>
                <a:cubicBezTo>
                  <a:pt x="1232325" y="-14233"/>
                  <a:pt x="1624711" y="25771"/>
                  <a:pt x="1771248" y="0"/>
                </a:cubicBezTo>
                <a:cubicBezTo>
                  <a:pt x="1917785" y="-25771"/>
                  <a:pt x="2156577" y="2855"/>
                  <a:pt x="2393578" y="0"/>
                </a:cubicBezTo>
                <a:cubicBezTo>
                  <a:pt x="2379193" y="71613"/>
                  <a:pt x="2386215" y="204526"/>
                  <a:pt x="2393578" y="307777"/>
                </a:cubicBezTo>
                <a:cubicBezTo>
                  <a:pt x="2237720" y="297483"/>
                  <a:pt x="1916891" y="291344"/>
                  <a:pt x="1795184" y="307777"/>
                </a:cubicBezTo>
                <a:cubicBezTo>
                  <a:pt x="1673477" y="324210"/>
                  <a:pt x="1401680" y="304098"/>
                  <a:pt x="1172853" y="307777"/>
                </a:cubicBezTo>
                <a:cubicBezTo>
                  <a:pt x="944026" y="311456"/>
                  <a:pt x="792669" y="312809"/>
                  <a:pt x="622330" y="307777"/>
                </a:cubicBezTo>
                <a:cubicBezTo>
                  <a:pt x="451991" y="302745"/>
                  <a:pt x="302193" y="296670"/>
                  <a:pt x="0" y="307777"/>
                </a:cubicBezTo>
                <a:cubicBezTo>
                  <a:pt x="-9840" y="167888"/>
                  <a:pt x="-2676" y="9383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400" b="1" dirty="0"/>
              <a:t>The Indian Removal Act 1830</a:t>
            </a:r>
          </a:p>
        </p:txBody>
      </p:sp>
      <p:sp>
        <p:nvSpPr>
          <p:cNvPr id="20" name="TextBox 19">
            <a:extLst>
              <a:ext uri="{FF2B5EF4-FFF2-40B4-BE49-F238E27FC236}">
                <a16:creationId xmlns:a16="http://schemas.microsoft.com/office/drawing/2014/main" id="{9F8A29A5-37BB-4EAC-9B26-2C905DC63A74}"/>
              </a:ext>
            </a:extLst>
          </p:cNvPr>
          <p:cNvSpPr txBox="1"/>
          <p:nvPr/>
        </p:nvSpPr>
        <p:spPr>
          <a:xfrm>
            <a:off x="2676942" y="1781067"/>
            <a:ext cx="2723626" cy="307777"/>
          </a:xfrm>
          <a:custGeom>
            <a:avLst/>
            <a:gdLst>
              <a:gd name="connsiteX0" fmla="*/ 0 w 2723626"/>
              <a:gd name="connsiteY0" fmla="*/ 0 h 307777"/>
              <a:gd name="connsiteX1" fmla="*/ 626434 w 2723626"/>
              <a:gd name="connsiteY1" fmla="*/ 0 h 307777"/>
              <a:gd name="connsiteX2" fmla="*/ 1225632 w 2723626"/>
              <a:gd name="connsiteY2" fmla="*/ 0 h 307777"/>
              <a:gd name="connsiteX3" fmla="*/ 1933774 w 2723626"/>
              <a:gd name="connsiteY3" fmla="*/ 0 h 307777"/>
              <a:gd name="connsiteX4" fmla="*/ 2723626 w 2723626"/>
              <a:gd name="connsiteY4" fmla="*/ 0 h 307777"/>
              <a:gd name="connsiteX5" fmla="*/ 2723626 w 2723626"/>
              <a:gd name="connsiteY5" fmla="*/ 307777 h 307777"/>
              <a:gd name="connsiteX6" fmla="*/ 2097192 w 2723626"/>
              <a:gd name="connsiteY6" fmla="*/ 307777 h 307777"/>
              <a:gd name="connsiteX7" fmla="*/ 1389049 w 2723626"/>
              <a:gd name="connsiteY7" fmla="*/ 307777 h 307777"/>
              <a:gd name="connsiteX8" fmla="*/ 653670 w 2723626"/>
              <a:gd name="connsiteY8" fmla="*/ 307777 h 307777"/>
              <a:gd name="connsiteX9" fmla="*/ 0 w 2723626"/>
              <a:gd name="connsiteY9" fmla="*/ 307777 h 307777"/>
              <a:gd name="connsiteX10" fmla="*/ 0 w 2723626"/>
              <a:gd name="connsiteY1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23626" h="307777" fill="none" extrusionOk="0">
                <a:moveTo>
                  <a:pt x="0" y="0"/>
                </a:moveTo>
                <a:cubicBezTo>
                  <a:pt x="246770" y="13746"/>
                  <a:pt x="316729" y="-20814"/>
                  <a:pt x="626434" y="0"/>
                </a:cubicBezTo>
                <a:cubicBezTo>
                  <a:pt x="936139" y="20814"/>
                  <a:pt x="999264" y="28532"/>
                  <a:pt x="1225632" y="0"/>
                </a:cubicBezTo>
                <a:cubicBezTo>
                  <a:pt x="1452000" y="-28532"/>
                  <a:pt x="1701629" y="8847"/>
                  <a:pt x="1933774" y="0"/>
                </a:cubicBezTo>
                <a:cubicBezTo>
                  <a:pt x="2165919" y="-8847"/>
                  <a:pt x="2484217" y="11448"/>
                  <a:pt x="2723626" y="0"/>
                </a:cubicBezTo>
                <a:cubicBezTo>
                  <a:pt x="2733944" y="146491"/>
                  <a:pt x="2722933" y="199866"/>
                  <a:pt x="2723626" y="307777"/>
                </a:cubicBezTo>
                <a:cubicBezTo>
                  <a:pt x="2522064" y="293175"/>
                  <a:pt x="2321784" y="315246"/>
                  <a:pt x="2097192" y="307777"/>
                </a:cubicBezTo>
                <a:cubicBezTo>
                  <a:pt x="1872600" y="300308"/>
                  <a:pt x="1636734" y="299170"/>
                  <a:pt x="1389049" y="307777"/>
                </a:cubicBezTo>
                <a:cubicBezTo>
                  <a:pt x="1141364" y="316384"/>
                  <a:pt x="961027" y="278976"/>
                  <a:pt x="653670" y="307777"/>
                </a:cubicBezTo>
                <a:cubicBezTo>
                  <a:pt x="346313" y="336578"/>
                  <a:pt x="300342" y="293705"/>
                  <a:pt x="0" y="307777"/>
                </a:cubicBezTo>
                <a:cubicBezTo>
                  <a:pt x="6662" y="209079"/>
                  <a:pt x="-13527" y="83821"/>
                  <a:pt x="0" y="0"/>
                </a:cubicBezTo>
                <a:close/>
              </a:path>
              <a:path w="2723626" h="307777" stroke="0" extrusionOk="0">
                <a:moveTo>
                  <a:pt x="0" y="0"/>
                </a:moveTo>
                <a:cubicBezTo>
                  <a:pt x="213848" y="-24670"/>
                  <a:pt x="419833" y="-17638"/>
                  <a:pt x="680907" y="0"/>
                </a:cubicBezTo>
                <a:cubicBezTo>
                  <a:pt x="941981" y="17638"/>
                  <a:pt x="1083154" y="-16808"/>
                  <a:pt x="1280104" y="0"/>
                </a:cubicBezTo>
                <a:cubicBezTo>
                  <a:pt x="1477054" y="16808"/>
                  <a:pt x="1736943" y="-5547"/>
                  <a:pt x="2015483" y="0"/>
                </a:cubicBezTo>
                <a:cubicBezTo>
                  <a:pt x="2294023" y="5547"/>
                  <a:pt x="2454595" y="19602"/>
                  <a:pt x="2723626" y="0"/>
                </a:cubicBezTo>
                <a:cubicBezTo>
                  <a:pt x="2709241" y="71613"/>
                  <a:pt x="2716263" y="204526"/>
                  <a:pt x="2723626" y="307777"/>
                </a:cubicBezTo>
                <a:cubicBezTo>
                  <a:pt x="2525980" y="340818"/>
                  <a:pt x="2325293" y="277537"/>
                  <a:pt x="2042720" y="307777"/>
                </a:cubicBezTo>
                <a:cubicBezTo>
                  <a:pt x="1760147" y="338017"/>
                  <a:pt x="1680293" y="330735"/>
                  <a:pt x="1334577" y="307777"/>
                </a:cubicBezTo>
                <a:cubicBezTo>
                  <a:pt x="988861" y="284819"/>
                  <a:pt x="872995" y="302671"/>
                  <a:pt x="708143" y="307777"/>
                </a:cubicBezTo>
                <a:cubicBezTo>
                  <a:pt x="543291" y="312883"/>
                  <a:pt x="326161" y="323002"/>
                  <a:pt x="0" y="307777"/>
                </a:cubicBezTo>
                <a:cubicBezTo>
                  <a:pt x="-9840" y="167888"/>
                  <a:pt x="-2676" y="9383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400" b="1" dirty="0"/>
              <a:t>Permanent Indian Frontier 1834</a:t>
            </a:r>
          </a:p>
        </p:txBody>
      </p:sp>
      <p:sp>
        <p:nvSpPr>
          <p:cNvPr id="24" name="TextBox 23">
            <a:extLst>
              <a:ext uri="{FF2B5EF4-FFF2-40B4-BE49-F238E27FC236}">
                <a16:creationId xmlns:a16="http://schemas.microsoft.com/office/drawing/2014/main" id="{563D7511-2825-4BC1-A446-569F2A842E7B}"/>
              </a:ext>
            </a:extLst>
          </p:cNvPr>
          <p:cNvSpPr txBox="1"/>
          <p:nvPr/>
        </p:nvSpPr>
        <p:spPr>
          <a:xfrm>
            <a:off x="5594286" y="1781067"/>
            <a:ext cx="2723626" cy="307777"/>
          </a:xfrm>
          <a:custGeom>
            <a:avLst/>
            <a:gdLst>
              <a:gd name="connsiteX0" fmla="*/ 0 w 2723626"/>
              <a:gd name="connsiteY0" fmla="*/ 0 h 307777"/>
              <a:gd name="connsiteX1" fmla="*/ 626434 w 2723626"/>
              <a:gd name="connsiteY1" fmla="*/ 0 h 307777"/>
              <a:gd name="connsiteX2" fmla="*/ 1225632 w 2723626"/>
              <a:gd name="connsiteY2" fmla="*/ 0 h 307777"/>
              <a:gd name="connsiteX3" fmla="*/ 1933774 w 2723626"/>
              <a:gd name="connsiteY3" fmla="*/ 0 h 307777"/>
              <a:gd name="connsiteX4" fmla="*/ 2723626 w 2723626"/>
              <a:gd name="connsiteY4" fmla="*/ 0 h 307777"/>
              <a:gd name="connsiteX5" fmla="*/ 2723626 w 2723626"/>
              <a:gd name="connsiteY5" fmla="*/ 307777 h 307777"/>
              <a:gd name="connsiteX6" fmla="*/ 2097192 w 2723626"/>
              <a:gd name="connsiteY6" fmla="*/ 307777 h 307777"/>
              <a:gd name="connsiteX7" fmla="*/ 1389049 w 2723626"/>
              <a:gd name="connsiteY7" fmla="*/ 307777 h 307777"/>
              <a:gd name="connsiteX8" fmla="*/ 653670 w 2723626"/>
              <a:gd name="connsiteY8" fmla="*/ 307777 h 307777"/>
              <a:gd name="connsiteX9" fmla="*/ 0 w 2723626"/>
              <a:gd name="connsiteY9" fmla="*/ 307777 h 307777"/>
              <a:gd name="connsiteX10" fmla="*/ 0 w 2723626"/>
              <a:gd name="connsiteY1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23626" h="307777" fill="none" extrusionOk="0">
                <a:moveTo>
                  <a:pt x="0" y="0"/>
                </a:moveTo>
                <a:cubicBezTo>
                  <a:pt x="246770" y="13746"/>
                  <a:pt x="316729" y="-20814"/>
                  <a:pt x="626434" y="0"/>
                </a:cubicBezTo>
                <a:cubicBezTo>
                  <a:pt x="936139" y="20814"/>
                  <a:pt x="999264" y="28532"/>
                  <a:pt x="1225632" y="0"/>
                </a:cubicBezTo>
                <a:cubicBezTo>
                  <a:pt x="1452000" y="-28532"/>
                  <a:pt x="1701629" y="8847"/>
                  <a:pt x="1933774" y="0"/>
                </a:cubicBezTo>
                <a:cubicBezTo>
                  <a:pt x="2165919" y="-8847"/>
                  <a:pt x="2484217" y="11448"/>
                  <a:pt x="2723626" y="0"/>
                </a:cubicBezTo>
                <a:cubicBezTo>
                  <a:pt x="2733944" y="146491"/>
                  <a:pt x="2722933" y="199866"/>
                  <a:pt x="2723626" y="307777"/>
                </a:cubicBezTo>
                <a:cubicBezTo>
                  <a:pt x="2522064" y="293175"/>
                  <a:pt x="2321784" y="315246"/>
                  <a:pt x="2097192" y="307777"/>
                </a:cubicBezTo>
                <a:cubicBezTo>
                  <a:pt x="1872600" y="300308"/>
                  <a:pt x="1636734" y="299170"/>
                  <a:pt x="1389049" y="307777"/>
                </a:cubicBezTo>
                <a:cubicBezTo>
                  <a:pt x="1141364" y="316384"/>
                  <a:pt x="961027" y="278976"/>
                  <a:pt x="653670" y="307777"/>
                </a:cubicBezTo>
                <a:cubicBezTo>
                  <a:pt x="346313" y="336578"/>
                  <a:pt x="300342" y="293705"/>
                  <a:pt x="0" y="307777"/>
                </a:cubicBezTo>
                <a:cubicBezTo>
                  <a:pt x="6662" y="209079"/>
                  <a:pt x="-13527" y="83821"/>
                  <a:pt x="0" y="0"/>
                </a:cubicBezTo>
                <a:close/>
              </a:path>
              <a:path w="2723626" h="307777" stroke="0" extrusionOk="0">
                <a:moveTo>
                  <a:pt x="0" y="0"/>
                </a:moveTo>
                <a:cubicBezTo>
                  <a:pt x="213848" y="-24670"/>
                  <a:pt x="419833" y="-17638"/>
                  <a:pt x="680907" y="0"/>
                </a:cubicBezTo>
                <a:cubicBezTo>
                  <a:pt x="941981" y="17638"/>
                  <a:pt x="1083154" y="-16808"/>
                  <a:pt x="1280104" y="0"/>
                </a:cubicBezTo>
                <a:cubicBezTo>
                  <a:pt x="1477054" y="16808"/>
                  <a:pt x="1736943" y="-5547"/>
                  <a:pt x="2015483" y="0"/>
                </a:cubicBezTo>
                <a:cubicBezTo>
                  <a:pt x="2294023" y="5547"/>
                  <a:pt x="2454595" y="19602"/>
                  <a:pt x="2723626" y="0"/>
                </a:cubicBezTo>
                <a:cubicBezTo>
                  <a:pt x="2709241" y="71613"/>
                  <a:pt x="2716263" y="204526"/>
                  <a:pt x="2723626" y="307777"/>
                </a:cubicBezTo>
                <a:cubicBezTo>
                  <a:pt x="2525980" y="340818"/>
                  <a:pt x="2325293" y="277537"/>
                  <a:pt x="2042720" y="307777"/>
                </a:cubicBezTo>
                <a:cubicBezTo>
                  <a:pt x="1760147" y="338017"/>
                  <a:pt x="1680293" y="330735"/>
                  <a:pt x="1334577" y="307777"/>
                </a:cubicBezTo>
                <a:cubicBezTo>
                  <a:pt x="988861" y="284819"/>
                  <a:pt x="872995" y="302671"/>
                  <a:pt x="708143" y="307777"/>
                </a:cubicBezTo>
                <a:cubicBezTo>
                  <a:pt x="543291" y="312883"/>
                  <a:pt x="326161" y="323002"/>
                  <a:pt x="0" y="307777"/>
                </a:cubicBezTo>
                <a:cubicBezTo>
                  <a:pt x="-9840" y="167888"/>
                  <a:pt x="-2676" y="9383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400" b="1" dirty="0"/>
              <a:t>American Defeats Mexico 1848</a:t>
            </a:r>
          </a:p>
        </p:txBody>
      </p:sp>
      <p:sp>
        <p:nvSpPr>
          <p:cNvPr id="25" name="TextBox 24">
            <a:extLst>
              <a:ext uri="{FF2B5EF4-FFF2-40B4-BE49-F238E27FC236}">
                <a16:creationId xmlns:a16="http://schemas.microsoft.com/office/drawing/2014/main" id="{5EA1F2ED-A79C-4040-9CC6-FC04736E0910}"/>
              </a:ext>
            </a:extLst>
          </p:cNvPr>
          <p:cNvSpPr txBox="1"/>
          <p:nvPr/>
        </p:nvSpPr>
        <p:spPr>
          <a:xfrm>
            <a:off x="8511631" y="1781067"/>
            <a:ext cx="3529972" cy="307777"/>
          </a:xfrm>
          <a:custGeom>
            <a:avLst/>
            <a:gdLst>
              <a:gd name="connsiteX0" fmla="*/ 0 w 3529972"/>
              <a:gd name="connsiteY0" fmla="*/ 0 h 307777"/>
              <a:gd name="connsiteX1" fmla="*/ 658928 w 3529972"/>
              <a:gd name="connsiteY1" fmla="*/ 0 h 307777"/>
              <a:gd name="connsiteX2" fmla="*/ 1141358 w 3529972"/>
              <a:gd name="connsiteY2" fmla="*/ 0 h 307777"/>
              <a:gd name="connsiteX3" fmla="*/ 1623787 w 3529972"/>
              <a:gd name="connsiteY3" fmla="*/ 0 h 307777"/>
              <a:gd name="connsiteX4" fmla="*/ 2176816 w 3529972"/>
              <a:gd name="connsiteY4" fmla="*/ 0 h 307777"/>
              <a:gd name="connsiteX5" fmla="*/ 2765145 w 3529972"/>
              <a:gd name="connsiteY5" fmla="*/ 0 h 307777"/>
              <a:gd name="connsiteX6" fmla="*/ 3529972 w 3529972"/>
              <a:gd name="connsiteY6" fmla="*/ 0 h 307777"/>
              <a:gd name="connsiteX7" fmla="*/ 3529972 w 3529972"/>
              <a:gd name="connsiteY7" fmla="*/ 307777 h 307777"/>
              <a:gd name="connsiteX8" fmla="*/ 2976943 w 3529972"/>
              <a:gd name="connsiteY8" fmla="*/ 307777 h 307777"/>
              <a:gd name="connsiteX9" fmla="*/ 2423914 w 3529972"/>
              <a:gd name="connsiteY9" fmla="*/ 307777 h 307777"/>
              <a:gd name="connsiteX10" fmla="*/ 1835585 w 3529972"/>
              <a:gd name="connsiteY10" fmla="*/ 307777 h 307777"/>
              <a:gd name="connsiteX11" fmla="*/ 1247257 w 3529972"/>
              <a:gd name="connsiteY11" fmla="*/ 307777 h 307777"/>
              <a:gd name="connsiteX12" fmla="*/ 729528 w 3529972"/>
              <a:gd name="connsiteY12" fmla="*/ 307777 h 307777"/>
              <a:gd name="connsiteX13" fmla="*/ 0 w 3529972"/>
              <a:gd name="connsiteY13" fmla="*/ 307777 h 307777"/>
              <a:gd name="connsiteX14" fmla="*/ 0 w 3529972"/>
              <a:gd name="connsiteY14"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29972" h="307777" fill="none" extrusionOk="0">
                <a:moveTo>
                  <a:pt x="0" y="0"/>
                </a:moveTo>
                <a:cubicBezTo>
                  <a:pt x="252600" y="-8888"/>
                  <a:pt x="396526" y="-25635"/>
                  <a:pt x="658928" y="0"/>
                </a:cubicBezTo>
                <a:cubicBezTo>
                  <a:pt x="921330" y="25635"/>
                  <a:pt x="1010775" y="-13750"/>
                  <a:pt x="1141358" y="0"/>
                </a:cubicBezTo>
                <a:cubicBezTo>
                  <a:pt x="1271941" y="13750"/>
                  <a:pt x="1480597" y="-18483"/>
                  <a:pt x="1623787" y="0"/>
                </a:cubicBezTo>
                <a:cubicBezTo>
                  <a:pt x="1766977" y="18483"/>
                  <a:pt x="2028023" y="-14154"/>
                  <a:pt x="2176816" y="0"/>
                </a:cubicBezTo>
                <a:cubicBezTo>
                  <a:pt x="2325609" y="14154"/>
                  <a:pt x="2629026" y="-7905"/>
                  <a:pt x="2765145" y="0"/>
                </a:cubicBezTo>
                <a:cubicBezTo>
                  <a:pt x="2901264" y="7905"/>
                  <a:pt x="3280366" y="-11333"/>
                  <a:pt x="3529972" y="0"/>
                </a:cubicBezTo>
                <a:cubicBezTo>
                  <a:pt x="3527426" y="108490"/>
                  <a:pt x="3531056" y="168846"/>
                  <a:pt x="3529972" y="307777"/>
                </a:cubicBezTo>
                <a:cubicBezTo>
                  <a:pt x="3304454" y="334350"/>
                  <a:pt x="3246165" y="325041"/>
                  <a:pt x="2976943" y="307777"/>
                </a:cubicBezTo>
                <a:cubicBezTo>
                  <a:pt x="2707721" y="290513"/>
                  <a:pt x="2668676" y="301172"/>
                  <a:pt x="2423914" y="307777"/>
                </a:cubicBezTo>
                <a:cubicBezTo>
                  <a:pt x="2179152" y="314382"/>
                  <a:pt x="1953831" y="308795"/>
                  <a:pt x="1835585" y="307777"/>
                </a:cubicBezTo>
                <a:cubicBezTo>
                  <a:pt x="1717339" y="306759"/>
                  <a:pt x="1412578" y="311449"/>
                  <a:pt x="1247257" y="307777"/>
                </a:cubicBezTo>
                <a:cubicBezTo>
                  <a:pt x="1081936" y="304105"/>
                  <a:pt x="866457" y="321810"/>
                  <a:pt x="729528" y="307777"/>
                </a:cubicBezTo>
                <a:cubicBezTo>
                  <a:pt x="592599" y="293744"/>
                  <a:pt x="346216" y="307013"/>
                  <a:pt x="0" y="307777"/>
                </a:cubicBezTo>
                <a:cubicBezTo>
                  <a:pt x="-15345" y="170630"/>
                  <a:pt x="-22" y="97991"/>
                  <a:pt x="0" y="0"/>
                </a:cubicBezTo>
                <a:close/>
              </a:path>
              <a:path w="3529972" h="307777" stroke="0" extrusionOk="0">
                <a:moveTo>
                  <a:pt x="0" y="0"/>
                </a:moveTo>
                <a:cubicBezTo>
                  <a:pt x="154651" y="8891"/>
                  <a:pt x="336692" y="-19619"/>
                  <a:pt x="588329" y="0"/>
                </a:cubicBezTo>
                <a:cubicBezTo>
                  <a:pt x="839966" y="19619"/>
                  <a:pt x="930501" y="-16180"/>
                  <a:pt x="1070758" y="0"/>
                </a:cubicBezTo>
                <a:cubicBezTo>
                  <a:pt x="1211015" y="16180"/>
                  <a:pt x="1529871" y="308"/>
                  <a:pt x="1729686" y="0"/>
                </a:cubicBezTo>
                <a:cubicBezTo>
                  <a:pt x="1929501" y="-308"/>
                  <a:pt x="2098138" y="-866"/>
                  <a:pt x="2282715" y="0"/>
                </a:cubicBezTo>
                <a:cubicBezTo>
                  <a:pt x="2467292" y="866"/>
                  <a:pt x="2572704" y="18701"/>
                  <a:pt x="2765145" y="0"/>
                </a:cubicBezTo>
                <a:cubicBezTo>
                  <a:pt x="2957586" y="-18701"/>
                  <a:pt x="3288929" y="-24776"/>
                  <a:pt x="3529972" y="0"/>
                </a:cubicBezTo>
                <a:cubicBezTo>
                  <a:pt x="3534883" y="83510"/>
                  <a:pt x="3523210" y="243283"/>
                  <a:pt x="3529972" y="307777"/>
                </a:cubicBezTo>
                <a:cubicBezTo>
                  <a:pt x="3310107" y="290955"/>
                  <a:pt x="3119758" y="325552"/>
                  <a:pt x="2941643" y="307777"/>
                </a:cubicBezTo>
                <a:cubicBezTo>
                  <a:pt x="2763528" y="290002"/>
                  <a:pt x="2677875" y="303686"/>
                  <a:pt x="2423914" y="307777"/>
                </a:cubicBezTo>
                <a:cubicBezTo>
                  <a:pt x="2169953" y="311868"/>
                  <a:pt x="2145689" y="297093"/>
                  <a:pt x="1941485" y="307777"/>
                </a:cubicBezTo>
                <a:cubicBezTo>
                  <a:pt x="1737281" y="318461"/>
                  <a:pt x="1585548" y="285005"/>
                  <a:pt x="1459055" y="307777"/>
                </a:cubicBezTo>
                <a:cubicBezTo>
                  <a:pt x="1332562" y="330550"/>
                  <a:pt x="1128011" y="315404"/>
                  <a:pt x="976626" y="307777"/>
                </a:cubicBezTo>
                <a:cubicBezTo>
                  <a:pt x="825241" y="300150"/>
                  <a:pt x="211431" y="331777"/>
                  <a:pt x="0" y="307777"/>
                </a:cubicBezTo>
                <a:cubicBezTo>
                  <a:pt x="-3817" y="203861"/>
                  <a:pt x="14179" y="15050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400" b="1" dirty="0"/>
              <a:t>The Indian Appropriations Act 1851</a:t>
            </a:r>
          </a:p>
        </p:txBody>
      </p:sp>
      <p:pic>
        <p:nvPicPr>
          <p:cNvPr id="2050" name="Picture 2" descr="1,585 American Civil War Soldiers Illustrations &amp;amp; Clip Art - iStock">
            <a:extLst>
              <a:ext uri="{FF2B5EF4-FFF2-40B4-BE49-F238E27FC236}">
                <a16:creationId xmlns:a16="http://schemas.microsoft.com/office/drawing/2014/main" id="{3A34F875-A0CC-44B4-A0DE-54BEEF4E189D}"/>
              </a:ext>
            </a:extLst>
          </p:cNvPr>
          <p:cNvPicPr>
            <a:picLocks noChangeAspect="1" noChangeArrowheads="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b="34814"/>
          <a:stretch/>
        </p:blipFill>
        <p:spPr bwMode="auto">
          <a:xfrm>
            <a:off x="4357151" y="5119057"/>
            <a:ext cx="1425084" cy="167704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mazon.com: EW Designs Simple Classic Native American Chief with Headdress  Cartoon Vinyl Decal Bumper Sticker (4&amp;quot; Tall) : Automotive">
            <a:extLst>
              <a:ext uri="{FF2B5EF4-FFF2-40B4-BE49-F238E27FC236}">
                <a16:creationId xmlns:a16="http://schemas.microsoft.com/office/drawing/2014/main" id="{CFD7E44E-4931-4FFC-86D2-2417CD7AD726}"/>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667" b="98667" l="1134" r="98623">
                        <a14:foregroundMark x1="42591" y1="9400" x2="68178" y2="8600"/>
                        <a14:foregroundMark x1="68178" y1="8600" x2="68907" y2="8600"/>
                        <a14:foregroundMark x1="90202" y1="1800" x2="66073" y2="5867"/>
                        <a14:foregroundMark x1="66073" y1="5867" x2="66073" y2="5867"/>
                        <a14:foregroundMark x1="64777" y1="3000" x2="86154" y2="667"/>
                        <a14:foregroundMark x1="86154" y1="667" x2="86397" y2="667"/>
                        <a14:foregroundMark x1="81134" y1="5200" x2="80567" y2="12200"/>
                        <a14:foregroundMark x1="80567" y1="12200" x2="85425" y2="21267"/>
                        <a14:foregroundMark x1="85425" y1="21267" x2="83887" y2="63067"/>
                        <a14:foregroundMark x1="83887" y1="63067" x2="83806" y2="63000"/>
                        <a14:foregroundMark x1="39676" y1="15933" x2="69879" y2="11133"/>
                        <a14:foregroundMark x1="69879" y1="11133" x2="72389" y2="10200"/>
                        <a14:foregroundMark x1="91417" y1="9667" x2="81457" y2="16600"/>
                        <a14:foregroundMark x1="98947" y1="22067" x2="79514" y2="24867"/>
                        <a14:foregroundMark x1="50688" y1="20933" x2="76275" y2="18800"/>
                        <a14:foregroundMark x1="76275" y1="18800" x2="77490" y2="18800"/>
                        <a14:foregroundMark x1="54332" y1="28000" x2="76680" y2="28733"/>
                        <a14:foregroundMark x1="76680" y1="28733" x2="76194" y2="28867"/>
                        <a14:foregroundMark x1="59028" y1="34400" x2="80810" y2="38067"/>
                        <a14:foregroundMark x1="66073" y1="53200" x2="83158" y2="63000"/>
                        <a14:foregroundMark x1="83158" y1="63000" x2="83158" y2="63000"/>
                        <a14:foregroundMark x1="69717" y1="62867" x2="81457" y2="69533"/>
                        <a14:foregroundMark x1="62429" y1="66000" x2="74494" y2="74933"/>
                        <a14:foregroundMark x1="60486" y1="71733" x2="72551" y2="80933"/>
                        <a14:foregroundMark x1="58785" y1="73067" x2="65425" y2="83800"/>
                        <a14:foregroundMark x1="67935" y1="94533" x2="63482" y2="87733"/>
                        <a14:foregroundMark x1="52227" y1="78800" x2="54008" y2="91867"/>
                        <a14:foregroundMark x1="53360" y1="98667" x2="49231" y2="81067"/>
                        <a14:foregroundMark x1="42267" y1="91000" x2="44130" y2="74400"/>
                        <a14:foregroundMark x1="46964" y1="53467" x2="45263" y2="58933"/>
                        <a14:foregroundMark x1="6316" y1="56867" x2="37976" y2="51667"/>
                        <a14:foregroundMark x1="1134" y1="52000" x2="12227" y2="44333"/>
                      </a14:backgroundRemoval>
                    </a14:imgEffect>
                  </a14:imgLayer>
                </a14:imgProps>
              </a:ext>
              <a:ext uri="{28A0092B-C50C-407E-A947-70E740481C1C}">
                <a14:useLocalDpi xmlns:a14="http://schemas.microsoft.com/office/drawing/2010/main" val="0"/>
              </a:ext>
            </a:extLst>
          </a:blip>
          <a:srcRect/>
          <a:stretch>
            <a:fillRect/>
          </a:stretch>
        </p:blipFill>
        <p:spPr bwMode="auto">
          <a:xfrm>
            <a:off x="10753644" y="89647"/>
            <a:ext cx="1363373" cy="1759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816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5" y="54721"/>
            <a:ext cx="9583273"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7: Conflict &amp; Tension – </a:t>
            </a:r>
            <a:r>
              <a:rPr lang="en-GB" dirty="0">
                <a:latin typeface="Berlin Sans FB" panose="020E0602020502020306" pitchFamily="34" charset="0"/>
              </a:rPr>
              <a:t>The Fort Laramie Treaty 1851</a:t>
            </a:r>
          </a:p>
        </p:txBody>
      </p:sp>
      <p:graphicFrame>
        <p:nvGraphicFramePr>
          <p:cNvPr id="17" name="Table 16"/>
          <p:cNvGraphicFramePr>
            <a:graphicFrameLocks noGrp="1"/>
          </p:cNvGraphicFramePr>
          <p:nvPr>
            <p:extLst>
              <p:ext uri="{D42A27DB-BD31-4B8C-83A1-F6EECF244321}">
                <p14:modId xmlns:p14="http://schemas.microsoft.com/office/powerpoint/2010/main" val="3616558505"/>
              </p:ext>
            </p:extLst>
          </p:nvPr>
        </p:nvGraphicFramePr>
        <p:xfrm>
          <a:off x="4797754" y="4646435"/>
          <a:ext cx="2596492" cy="2156844"/>
        </p:xfrm>
        <a:graphic>
          <a:graphicData uri="http://schemas.openxmlformats.org/drawingml/2006/table">
            <a:tbl>
              <a:tblPr firstRow="1" firstCol="1" bandRow="1">
                <a:tableStyleId>{5C22544A-7EE6-4342-B048-85BDC9FD1C3A}</a:tableStyleId>
              </a:tblPr>
              <a:tblGrid>
                <a:gridCol w="2596492">
                  <a:extLst>
                    <a:ext uri="{9D8B030D-6E8A-4147-A177-3AD203B41FA5}">
                      <a16:colId xmlns:a16="http://schemas.microsoft.com/office/drawing/2014/main" val="115586117"/>
                    </a:ext>
                  </a:extLst>
                </a:gridCol>
              </a:tblGrid>
              <a:tr h="225699">
                <a:tc>
                  <a:txBody>
                    <a:bodyPr/>
                    <a:lstStyle/>
                    <a:p>
                      <a:pPr algn="ctr">
                        <a:lnSpc>
                          <a:spcPct val="107000"/>
                        </a:lnSpc>
                        <a:spcAft>
                          <a:spcPts val="0"/>
                        </a:spcAft>
                      </a:pPr>
                      <a:r>
                        <a:rPr lang="en-GB" sz="1050" dirty="0">
                          <a:solidFill>
                            <a:schemeClr val="tx1"/>
                          </a:solidFill>
                          <a:effectLst/>
                        </a:rPr>
                        <a:t>The Plains Indians ‘agreed’ the following:</a:t>
                      </a: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325779894"/>
                  </a:ext>
                </a:extLst>
              </a:tr>
              <a:tr h="1931145">
                <a:tc>
                  <a:txBody>
                    <a:bodyPr/>
                    <a:lstStyle/>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To end the traditional fighting and ‘raiding’ between their tribes. </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To allow migrants safe travel through their lands.</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To allow railroad companies to enter their land safely to survey the land.</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To allow the government to build roads and army forts through their land.</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Allow more army forts to be built.</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Pay compensation if any Indian broke the terms of the treaty above.</a:t>
                      </a:r>
                      <a:endParaRPr lang="en-GB" sz="1050" b="0" dirty="0">
                        <a:solidFill>
                          <a:schemeClr val="tx1"/>
                        </a:solidFill>
                        <a:effectLst/>
                        <a:latin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46519209"/>
                  </a:ext>
                </a:extLst>
              </a:tr>
            </a:tbl>
          </a:graphicData>
        </a:graphic>
      </p:graphicFrame>
      <p:sp>
        <p:nvSpPr>
          <p:cNvPr id="18" name="Rectangle 2"/>
          <p:cNvSpPr>
            <a:spLocks noChangeArrowheads="1"/>
          </p:cNvSpPr>
          <p:nvPr/>
        </p:nvSpPr>
        <p:spPr bwMode="auto">
          <a:xfrm>
            <a:off x="89644" y="438866"/>
            <a:ext cx="9583273" cy="1392689"/>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Tension between the Plains Indians and the White Settlers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After the 1840s, more migrants were beginning to use </a:t>
            </a:r>
            <a:r>
              <a:rPr lang="en-GB" altLang="en-US" sz="1050" dirty="0">
                <a:latin typeface="Calibri" panose="020F0502020204030204" pitchFamily="34" charset="0"/>
                <a:ea typeface="Calibri" panose="020F0502020204030204" pitchFamily="34" charset="0"/>
                <a:cs typeface="Times New Roman" panose="02020603050405020304" pitchFamily="18" charset="0"/>
              </a:rPr>
              <a:t>trails such as the Oregon Trail to settle in the American West.  These migrants had also begun to move across land which had been designated as protected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Indian Territory </a:t>
            </a:r>
            <a:r>
              <a:rPr lang="en-GB" altLang="en-US" sz="1050" dirty="0">
                <a:latin typeface="Calibri" panose="020F0502020204030204" pitchFamily="34" charset="0"/>
                <a:ea typeface="Calibri" panose="020F0502020204030204" pitchFamily="34" charset="0"/>
                <a:cs typeface="Times New Roman" panose="02020603050405020304" pitchFamily="18" charset="0"/>
              </a:rPr>
              <a:t>– many motivated by the discovery of gold in California in 1849. The settlers became more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fearful</a:t>
            </a:r>
            <a:r>
              <a:rPr lang="en-GB" altLang="en-US" sz="1050" dirty="0">
                <a:latin typeface="Calibri" panose="020F0502020204030204" pitchFamily="34" charset="0"/>
                <a:ea typeface="Calibri" panose="020F0502020204030204" pitchFamily="34" charset="0"/>
                <a:cs typeface="Times New Roman" panose="02020603050405020304" pitchFamily="18" charset="0"/>
              </a:rPr>
              <a:t> of the Plains Indians.  They had heard frightening stories of tribes ‘raiding’ each other’s camps for food, horses and weapons.  The settlers believed they might be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scalped</a:t>
            </a:r>
            <a:r>
              <a:rPr lang="en-GB" altLang="en-US" sz="1050" dirty="0">
                <a:latin typeface="Calibri" panose="020F0502020204030204" pitchFamily="34" charset="0"/>
                <a:ea typeface="Calibri" panose="020F0502020204030204" pitchFamily="34" charset="0"/>
                <a:cs typeface="Times New Roman" panose="02020603050405020304" pitchFamily="18" charset="0"/>
              </a:rPr>
              <a:t> by the Plains Indians or have children taken away. However, actual attacks on the settlers themselves were rare. The settlers also had a strong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racist views </a:t>
            </a:r>
            <a:r>
              <a:rPr lang="en-GB" altLang="en-US" sz="1050" dirty="0">
                <a:latin typeface="Calibri" panose="020F0502020204030204" pitchFamily="34" charset="0"/>
                <a:ea typeface="Calibri" panose="020F0502020204030204" pitchFamily="34" charset="0"/>
                <a:cs typeface="Times New Roman" panose="02020603050405020304" pitchFamily="18" charset="0"/>
              </a:rPr>
              <a:t>about the Plains Indians and believed they had a right to the land that they were travelling on.  The migrants disrupted the movement of the buffalo by frightening them to stampede or hunted too many buffalo for their meat.  The oxen brought by the settlers often ate most of the grass available for the buffalo which meant the buffalo herds were disturbed. The white settlers put pressure on the US government to protect them.  The American government responded by arranging to negotiate with Plains Indians at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Fort Laramie </a:t>
            </a:r>
            <a:r>
              <a:rPr lang="en-GB" altLang="en-US" sz="1050" dirty="0">
                <a:latin typeface="Calibri" panose="020F0502020204030204" pitchFamily="34" charset="0"/>
                <a:ea typeface="Calibri" panose="020F0502020204030204" pitchFamily="34" charset="0"/>
                <a:cs typeface="Times New Roman" panose="02020603050405020304" pitchFamily="18" charset="0"/>
              </a:rPr>
              <a:t>in 1851.</a:t>
            </a:r>
          </a:p>
        </p:txBody>
      </p:sp>
      <p:sp>
        <p:nvSpPr>
          <p:cNvPr id="21" name="Rectangle 2"/>
          <p:cNvSpPr>
            <a:spLocks noChangeArrowheads="1"/>
          </p:cNvSpPr>
          <p:nvPr/>
        </p:nvSpPr>
        <p:spPr bwMode="auto">
          <a:xfrm>
            <a:off x="8438630" y="1882562"/>
            <a:ext cx="3680015" cy="90024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Where was Fort Laramie?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Fort Laramie was located in the central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Great Plains</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fact that it was a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Fort</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that the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American</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Army</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were already stationed there to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protect white settlers. </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It was in the middle of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Sioux Indian </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land.</a:t>
            </a:r>
            <a:endParaRPr kumimoji="0" lang="en-GB" altLang="en-US" sz="1050" b="1" i="0" strike="noStrike" cap="none" normalizeH="0" baseline="0" dirty="0">
              <a:ln>
                <a:noFill/>
              </a:ln>
              <a:solidFill>
                <a:schemeClr val="tx1"/>
              </a:solidFill>
              <a:effectLst/>
            </a:endParaRPr>
          </a:p>
        </p:txBody>
      </p:sp>
      <p:pic>
        <p:nvPicPr>
          <p:cNvPr id="22" name="Picture 21"/>
          <p:cNvPicPr>
            <a:picLocks noChangeAspect="1"/>
          </p:cNvPicPr>
          <p:nvPr/>
        </p:nvPicPr>
        <p:blipFill rotWithShape="1">
          <a:blip r:embed="rId2"/>
          <a:srcRect l="28961" t="36766" r="35626" b="12923"/>
          <a:stretch/>
        </p:blipFill>
        <p:spPr>
          <a:xfrm>
            <a:off x="9744637" y="64694"/>
            <a:ext cx="2357718" cy="1755766"/>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sp>
        <p:nvSpPr>
          <p:cNvPr id="20" name="Oval 19"/>
          <p:cNvSpPr/>
          <p:nvPr/>
        </p:nvSpPr>
        <p:spPr>
          <a:xfrm>
            <a:off x="10202985" y="910875"/>
            <a:ext cx="134471" cy="12550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3" name="Table 22"/>
          <p:cNvGraphicFramePr>
            <a:graphicFrameLocks noGrp="1"/>
          </p:cNvGraphicFramePr>
          <p:nvPr>
            <p:extLst>
              <p:ext uri="{D42A27DB-BD31-4B8C-83A1-F6EECF244321}">
                <p14:modId xmlns:p14="http://schemas.microsoft.com/office/powerpoint/2010/main" val="105024597"/>
              </p:ext>
            </p:extLst>
          </p:nvPr>
        </p:nvGraphicFramePr>
        <p:xfrm>
          <a:off x="89644" y="2825028"/>
          <a:ext cx="4652685" cy="3962400"/>
        </p:xfrm>
        <a:graphic>
          <a:graphicData uri="http://schemas.openxmlformats.org/drawingml/2006/table">
            <a:tbl>
              <a:tblPr firstRow="1" bandRow="1">
                <a:tableStyleId>{5C22544A-7EE6-4342-B048-85BDC9FD1C3A}</a:tableStyleId>
              </a:tblPr>
              <a:tblGrid>
                <a:gridCol w="519956">
                  <a:extLst>
                    <a:ext uri="{9D8B030D-6E8A-4147-A177-3AD203B41FA5}">
                      <a16:colId xmlns:a16="http://schemas.microsoft.com/office/drawing/2014/main" val="3604090417"/>
                    </a:ext>
                  </a:extLst>
                </a:gridCol>
                <a:gridCol w="4132729">
                  <a:extLst>
                    <a:ext uri="{9D8B030D-6E8A-4147-A177-3AD203B41FA5}">
                      <a16:colId xmlns:a16="http://schemas.microsoft.com/office/drawing/2014/main" val="3530796602"/>
                    </a:ext>
                  </a:extLst>
                </a:gridCol>
              </a:tblGrid>
              <a:tr h="183382">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000" b="1" dirty="0">
                          <a:solidFill>
                            <a:schemeClr val="tx1"/>
                          </a:solidFill>
                          <a:latin typeface="Calibri" panose="020F0502020204030204" pitchFamily="34" charset="0"/>
                          <a:cs typeface="Times New Roman" panose="02020603050405020304" pitchFamily="18" charset="0"/>
                        </a:rPr>
                        <a:t>The Problems and Unfairness of Agreeing the Fort Laramie Treaty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9938195"/>
                  </a:ext>
                </a:extLst>
              </a:tr>
              <a:tr h="744314">
                <a:tc>
                  <a:txBody>
                    <a:bodyPr/>
                    <a:lstStyle/>
                    <a:p>
                      <a:pPr algn="ctr"/>
                      <a:r>
                        <a:rPr kumimoji="0" lang="en-GB" sz="1000" b="1"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Indian Leaders</a:t>
                      </a:r>
                      <a:endParaRPr lang="en-GB" sz="10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MAIN PROBLEM: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wanted each tribe to name just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one chief</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represent the whole tribe at Fort Laramie.  The Plains Indians did not work like this as they had lots of different chiefs for different roles.  </a:t>
                      </a:r>
                    </a:p>
                    <a:p>
                      <a:r>
                        <a:rPr lang="en-GB" sz="1000" b="1" dirty="0">
                          <a:solidFill>
                            <a:sysClr val="windowText" lastClr="000000"/>
                          </a:solidFill>
                        </a:rPr>
                        <a:t>CONSEQUENCE: </a:t>
                      </a:r>
                      <a:r>
                        <a:rPr lang="en-GB" sz="1000" dirty="0">
                          <a:solidFill>
                            <a:sysClr val="windowText" lastClr="000000"/>
                          </a:solidFill>
                        </a:rPr>
                        <a:t>The Chiefs selected</a:t>
                      </a:r>
                      <a:r>
                        <a:rPr lang="en-GB" sz="1000" baseline="0" dirty="0">
                          <a:solidFill>
                            <a:sysClr val="windowText" lastClr="000000"/>
                          </a:solidFill>
                        </a:rPr>
                        <a:t> had </a:t>
                      </a:r>
                      <a:r>
                        <a:rPr lang="en-GB" sz="1000" b="1" baseline="0" dirty="0">
                          <a:solidFill>
                            <a:sysClr val="windowText" lastClr="000000"/>
                          </a:solidFill>
                        </a:rPr>
                        <a:t>little experience </a:t>
                      </a:r>
                      <a:r>
                        <a:rPr lang="en-GB" sz="1000" baseline="0" dirty="0">
                          <a:solidFill>
                            <a:sysClr val="windowText" lastClr="000000"/>
                          </a:solidFill>
                        </a:rPr>
                        <a:t>or knowledge of what they were doing.  They did not know what the best agreement would be for their own tribes or others as the experience was so new.</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5634905"/>
                  </a:ext>
                </a:extLst>
              </a:tr>
              <a:tr h="517783">
                <a:tc>
                  <a:txBody>
                    <a:bodyPr/>
                    <a:lstStyle/>
                    <a:p>
                      <a:pPr algn="ct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Meeting all tribes</a:t>
                      </a:r>
                      <a:endParaRPr lang="en-GB" sz="10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MAIN PROBLEM: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Some tribes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did not attend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treaty and many were not really interested in what was happening. In fact some were mainly there for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free food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gifts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on offer. </a:t>
                      </a:r>
                    </a:p>
                    <a:p>
                      <a:r>
                        <a:rPr lang="en-GB" sz="1000" b="1" dirty="0">
                          <a:solidFill>
                            <a:sysClr val="windowText" lastClr="000000"/>
                          </a:solidFill>
                        </a:rPr>
                        <a:t>CONSEQUENCE:</a:t>
                      </a:r>
                      <a:r>
                        <a:rPr lang="en-GB" sz="1000" dirty="0">
                          <a:solidFill>
                            <a:sysClr val="windowText" lastClr="000000"/>
                          </a:solidFill>
                        </a:rPr>
                        <a:t> Some tribes were </a:t>
                      </a:r>
                      <a:r>
                        <a:rPr lang="en-GB" sz="1000" b="1" dirty="0">
                          <a:solidFill>
                            <a:sysClr val="windowText" lastClr="000000"/>
                          </a:solidFill>
                        </a:rPr>
                        <a:t>not aware </a:t>
                      </a:r>
                      <a:r>
                        <a:rPr lang="en-GB" sz="1000" dirty="0">
                          <a:solidFill>
                            <a:sysClr val="windowText" lastClr="000000"/>
                          </a:solidFill>
                        </a:rPr>
                        <a:t>of what was agreed to</a:t>
                      </a:r>
                      <a:r>
                        <a:rPr lang="en-GB" sz="1000" baseline="0" dirty="0">
                          <a:solidFill>
                            <a:sysClr val="windowText" lastClr="000000"/>
                          </a:solidFill>
                        </a:rPr>
                        <a:t> as their own Chief was not present. Chiefs did not take the treaty seriously.</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49962237"/>
                  </a:ext>
                </a:extLst>
              </a:tr>
              <a:tr h="631049">
                <a:tc>
                  <a:txBody>
                    <a:bodyPr/>
                    <a:lstStyle/>
                    <a:p>
                      <a:pPr algn="ct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Using Maps</a:t>
                      </a:r>
                      <a:endParaRPr lang="en-GB" sz="10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MAIN PROBLEM: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Government wanted exact boundaries on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map</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Plains Indians did not use the land like (they did not believe</a:t>
                      </a:r>
                      <a:r>
                        <a:rPr kumimoji="0" lang="en-GB" altLang="en-US" sz="10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 borders or boundaries). </a:t>
                      </a:r>
                    </a:p>
                    <a:p>
                      <a:r>
                        <a:rPr lang="en-GB" sz="1000" b="1" dirty="0">
                          <a:solidFill>
                            <a:sysClr val="windowText" lastClr="000000"/>
                          </a:solidFill>
                        </a:rPr>
                        <a:t>CONSEQUENCE: </a:t>
                      </a:r>
                      <a:r>
                        <a:rPr lang="en-GB" sz="1000" dirty="0">
                          <a:solidFill>
                            <a:sysClr val="windowText" lastClr="000000"/>
                          </a:solidFill>
                        </a:rPr>
                        <a:t>Plains Indians would simply not understand borders put on a map.  This meant they were likely to go beyond a borderline and break the terms of the Fort Laramie Treaty.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93573219"/>
                  </a:ext>
                </a:extLst>
              </a:tr>
              <a:tr h="517783">
                <a:tc>
                  <a:txBody>
                    <a:bodyPr/>
                    <a:lstStyle/>
                    <a:p>
                      <a:pPr algn="ct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Language Issues</a:t>
                      </a:r>
                      <a:endParaRPr lang="en-GB" sz="10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MAIN PROBLEM: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Treaty was written in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English</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there were not enough people to properly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translate</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it to make sure the tribes understood its meaning.</a:t>
                      </a:r>
                    </a:p>
                    <a:p>
                      <a:r>
                        <a:rPr lang="en-GB" sz="1000" b="1" dirty="0">
                          <a:solidFill>
                            <a:sysClr val="windowText" lastClr="000000"/>
                          </a:solidFill>
                        </a:rPr>
                        <a:t>CONSEQUENCE:</a:t>
                      </a:r>
                      <a:r>
                        <a:rPr lang="en-GB" sz="1000" dirty="0">
                          <a:solidFill>
                            <a:sysClr val="windowText" lastClr="000000"/>
                          </a:solidFill>
                        </a:rPr>
                        <a:t> It was impossible for the Plains Indians to know what they had just signed.  They were heavily manipulated by the US government.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9510600"/>
                  </a:ext>
                </a:extLst>
              </a:tr>
            </a:tbl>
          </a:graphicData>
        </a:graphic>
      </p:graphicFrame>
      <p:sp>
        <p:nvSpPr>
          <p:cNvPr id="14" name="Rectangle 2">
            <a:extLst>
              <a:ext uri="{FF2B5EF4-FFF2-40B4-BE49-F238E27FC236}">
                <a16:creationId xmlns:a16="http://schemas.microsoft.com/office/drawing/2014/main" id="{78DCE23A-64F4-4588-B915-C6B50F37AD30}"/>
              </a:ext>
            </a:extLst>
          </p:cNvPr>
          <p:cNvSpPr>
            <a:spLocks noChangeArrowheads="1"/>
          </p:cNvSpPr>
          <p:nvPr/>
        </p:nvSpPr>
        <p:spPr bwMode="auto">
          <a:xfrm>
            <a:off x="89644" y="1874321"/>
            <a:ext cx="8292356" cy="907941"/>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What happened at the Fort Laramie Treaty?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government organised a meeting with the Plains Indian tribes from the Great Plains. Their aim was for the tribes to agree to end any ‘frightening’ conflicts and raids between each other - as this was scaring the white settlers.  As a way to encourage more migration, they also wanted the Plains Indians to promise safe access for the migrants across the Great Plains.  Finally, the government also pushed for the Plains Indians to live in a fixed area of land called a ‘Reservation’. Putting Plains Indians into reservations would allow the US government to control them more easily.</a:t>
            </a:r>
            <a:endParaRPr lang="en-GB" altLang="en-US" sz="105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5" name="Table 14">
            <a:extLst>
              <a:ext uri="{FF2B5EF4-FFF2-40B4-BE49-F238E27FC236}">
                <a16:creationId xmlns:a16="http://schemas.microsoft.com/office/drawing/2014/main" id="{29AF4219-226A-46F8-B208-07DBC11B8AF0}"/>
              </a:ext>
            </a:extLst>
          </p:cNvPr>
          <p:cNvGraphicFramePr>
            <a:graphicFrameLocks noGrp="1"/>
          </p:cNvGraphicFramePr>
          <p:nvPr>
            <p:extLst>
              <p:ext uri="{D42A27DB-BD31-4B8C-83A1-F6EECF244321}">
                <p14:modId xmlns:p14="http://schemas.microsoft.com/office/powerpoint/2010/main" val="844204005"/>
              </p:ext>
            </p:extLst>
          </p:nvPr>
        </p:nvGraphicFramePr>
        <p:xfrm>
          <a:off x="4797754" y="2825028"/>
          <a:ext cx="2596492" cy="1783010"/>
        </p:xfrm>
        <a:graphic>
          <a:graphicData uri="http://schemas.openxmlformats.org/drawingml/2006/table">
            <a:tbl>
              <a:tblPr firstRow="1" firstCol="1" bandRow="1">
                <a:tableStyleId>{5C22544A-7EE6-4342-B048-85BDC9FD1C3A}</a:tableStyleId>
              </a:tblPr>
              <a:tblGrid>
                <a:gridCol w="2596492">
                  <a:extLst>
                    <a:ext uri="{9D8B030D-6E8A-4147-A177-3AD203B41FA5}">
                      <a16:colId xmlns:a16="http://schemas.microsoft.com/office/drawing/2014/main" val="341407168"/>
                    </a:ext>
                  </a:extLst>
                </a:gridCol>
              </a:tblGrid>
              <a:tr h="249866">
                <a:tc>
                  <a:txBody>
                    <a:bodyPr/>
                    <a:lstStyle/>
                    <a:p>
                      <a:pPr marL="0" marR="0" indent="0" algn="ctr" defTabSz="914400" rtl="0" eaLnBrk="1" fontAlgn="auto" latinLnBrk="0" hangingPunct="1">
                        <a:lnSpc>
                          <a:spcPct val="107000"/>
                        </a:lnSpc>
                        <a:spcBef>
                          <a:spcPts val="0"/>
                        </a:spcBef>
                        <a:spcAft>
                          <a:spcPts val="0"/>
                        </a:spcAft>
                        <a:buClrTx/>
                        <a:buSzTx/>
                        <a:buFontTx/>
                        <a:buNone/>
                        <a:tabLst/>
                        <a:defRPr/>
                      </a:pPr>
                      <a:r>
                        <a:rPr lang="en-GB" sz="1050" dirty="0">
                          <a:solidFill>
                            <a:schemeClr val="tx1"/>
                          </a:solidFill>
                          <a:effectLst/>
                        </a:rPr>
                        <a:t>The US Government Agreed the following:</a:t>
                      </a: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25779894"/>
                  </a:ext>
                </a:extLst>
              </a:tr>
              <a:tr h="1499561">
                <a:tc>
                  <a:txBody>
                    <a:bodyPr/>
                    <a:lstStyle/>
                    <a:p>
                      <a:pPr marL="171450" marR="0" lvl="0" indent="-171450" algn="l" defTabSz="914400" rtl="0" eaLnBrk="1" fontAlgn="auto" latinLnBrk="0" hangingPunct="1">
                        <a:lnSpc>
                          <a:spcPct val="107000"/>
                        </a:lnSpc>
                        <a:spcBef>
                          <a:spcPts val="0"/>
                        </a:spcBef>
                        <a:spcAft>
                          <a:spcPts val="0"/>
                        </a:spcAft>
                        <a:buClrTx/>
                        <a:buSzTx/>
                        <a:buFont typeface="Wingdings" panose="05000000000000000000" pitchFamily="2" charset="2"/>
                        <a:buChar char="q"/>
                        <a:tabLst/>
                        <a:defRPr/>
                      </a:pPr>
                      <a:r>
                        <a:rPr lang="en-GB" sz="1050" b="0" dirty="0">
                          <a:solidFill>
                            <a:schemeClr val="tx1"/>
                          </a:solidFill>
                          <a:effectLst/>
                        </a:rPr>
                        <a:t>To protect the Plains Indians from attacks by the white settlers trying to settle on Plains Indian lands.</a:t>
                      </a:r>
                    </a:p>
                    <a:p>
                      <a:pPr marL="171450" marR="0" lvl="0" indent="-171450" algn="l" defTabSz="914400" rtl="0" eaLnBrk="1" fontAlgn="auto" latinLnBrk="0" hangingPunct="1">
                        <a:lnSpc>
                          <a:spcPct val="107000"/>
                        </a:lnSpc>
                        <a:spcBef>
                          <a:spcPts val="0"/>
                        </a:spcBef>
                        <a:spcAft>
                          <a:spcPts val="0"/>
                        </a:spcAft>
                        <a:buClrTx/>
                        <a:buSzTx/>
                        <a:buFont typeface="Wingdings" panose="05000000000000000000" pitchFamily="2" charset="2"/>
                        <a:buChar char="q"/>
                        <a:tabLst/>
                        <a:defRPr/>
                      </a:pPr>
                      <a:r>
                        <a:rPr lang="en-GB" sz="1050" b="0" dirty="0">
                          <a:solidFill>
                            <a:schemeClr val="tx1"/>
                          </a:solidFill>
                          <a:effectLst/>
                        </a:rPr>
                        <a:t>To pay the tribes a yearly payment of $50,000 a year as long as the Plains Indians kept to the terms of the treaty. This also included paying the Plains Indians in food and products for them to use.</a:t>
                      </a:r>
                      <a:endParaRPr lang="en-GB" sz="1050" b="0" dirty="0">
                        <a:solidFill>
                          <a:schemeClr val="tx1"/>
                        </a:solidFill>
                        <a:effectLst/>
                        <a:latin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46519209"/>
                  </a:ext>
                </a:extLst>
              </a:tr>
            </a:tbl>
          </a:graphicData>
        </a:graphic>
      </p:graphicFrame>
      <p:sp>
        <p:nvSpPr>
          <p:cNvPr id="19" name="TextBox 18">
            <a:extLst>
              <a:ext uri="{FF2B5EF4-FFF2-40B4-BE49-F238E27FC236}">
                <a16:creationId xmlns:a16="http://schemas.microsoft.com/office/drawing/2014/main" id="{0682934B-491B-42C5-B882-B09A06ABA72D}"/>
              </a:ext>
            </a:extLst>
          </p:cNvPr>
          <p:cNvSpPr txBox="1"/>
          <p:nvPr/>
        </p:nvSpPr>
        <p:spPr>
          <a:xfrm>
            <a:off x="7443553" y="3093098"/>
            <a:ext cx="2114455" cy="1061829"/>
          </a:xfrm>
          <a:prstGeom prst="rect">
            <a:avLst/>
          </a:prstGeom>
          <a:solidFill>
            <a:schemeClr val="bg1"/>
          </a:solidFill>
          <a:ln w="12700">
            <a:solidFill>
              <a:schemeClr val="tx1"/>
            </a:solidFill>
          </a:ln>
        </p:spPr>
        <p:txBody>
          <a:bodyPr wrap="square" rtlCol="0">
            <a:spAutoFit/>
          </a:bodyPr>
          <a:lstStyle/>
          <a:p>
            <a:pPr lvl="0"/>
            <a:r>
              <a:rPr lang="en-GB" sz="1050" b="1" dirty="0">
                <a:solidFill>
                  <a:schemeClr val="accent5">
                    <a:lumMod val="75000"/>
                  </a:schemeClr>
                </a:solidFill>
              </a:rPr>
              <a:t>RESERVATIONS</a:t>
            </a:r>
            <a:r>
              <a:rPr lang="en-GB" sz="1050" dirty="0"/>
              <a:t> – For the </a:t>
            </a:r>
            <a:r>
              <a:rPr lang="en-GB" sz="1050" b="1" dirty="0"/>
              <a:t>first time </a:t>
            </a:r>
            <a:r>
              <a:rPr lang="en-GB" sz="1050" dirty="0"/>
              <a:t>the US government looked at restricting the land the Plains Indians had.  This eventually led to the Plains Indians being put into reservations. </a:t>
            </a:r>
          </a:p>
        </p:txBody>
      </p:sp>
      <p:sp>
        <p:nvSpPr>
          <p:cNvPr id="26" name="TextBox 25">
            <a:extLst>
              <a:ext uri="{FF2B5EF4-FFF2-40B4-BE49-F238E27FC236}">
                <a16:creationId xmlns:a16="http://schemas.microsoft.com/office/drawing/2014/main" id="{A08153E4-545B-4A3F-9513-4687946D31E9}"/>
              </a:ext>
            </a:extLst>
          </p:cNvPr>
          <p:cNvSpPr txBox="1"/>
          <p:nvPr/>
        </p:nvSpPr>
        <p:spPr>
          <a:xfrm>
            <a:off x="9607315" y="3093098"/>
            <a:ext cx="2511335" cy="1061829"/>
          </a:xfrm>
          <a:prstGeom prst="rect">
            <a:avLst/>
          </a:prstGeom>
          <a:solidFill>
            <a:schemeClr val="bg1"/>
          </a:solidFill>
          <a:ln w="12700">
            <a:solidFill>
              <a:schemeClr val="tx1"/>
            </a:solidFill>
          </a:ln>
        </p:spPr>
        <p:txBody>
          <a:bodyPr wrap="square" rtlCol="0">
            <a:spAutoFit/>
          </a:bodyPr>
          <a:lstStyle/>
          <a:p>
            <a:pPr lvl="0"/>
            <a:r>
              <a:rPr lang="en-GB" sz="1050" b="1" dirty="0">
                <a:solidFill>
                  <a:schemeClr val="accent5">
                    <a:lumMod val="75000"/>
                  </a:schemeClr>
                </a:solidFill>
              </a:rPr>
              <a:t>MOVEMENT FOR AMERICANS: </a:t>
            </a:r>
            <a:r>
              <a:rPr lang="en-GB" sz="1050" dirty="0"/>
              <a:t>Settlers could now freely travel across Plains Indian territory.  This meant it broke the border set out in the 1834 Permanent Indian Frontier.  It eventually led to even more settlement of the Great Plains.</a:t>
            </a:r>
          </a:p>
        </p:txBody>
      </p:sp>
      <p:sp>
        <p:nvSpPr>
          <p:cNvPr id="28" name="TextBox 27">
            <a:extLst>
              <a:ext uri="{FF2B5EF4-FFF2-40B4-BE49-F238E27FC236}">
                <a16:creationId xmlns:a16="http://schemas.microsoft.com/office/drawing/2014/main" id="{DF08B124-020E-405C-959F-75BC516E1F4A}"/>
              </a:ext>
            </a:extLst>
          </p:cNvPr>
          <p:cNvSpPr txBox="1"/>
          <p:nvPr/>
        </p:nvSpPr>
        <p:spPr>
          <a:xfrm>
            <a:off x="7443552" y="4179540"/>
            <a:ext cx="2114455" cy="1061829"/>
          </a:xfrm>
          <a:prstGeom prst="rect">
            <a:avLst/>
          </a:prstGeom>
          <a:solidFill>
            <a:schemeClr val="bg1"/>
          </a:solidFill>
          <a:ln w="12700">
            <a:solidFill>
              <a:schemeClr val="tx1"/>
            </a:solidFill>
          </a:ln>
        </p:spPr>
        <p:txBody>
          <a:bodyPr wrap="square" rtlCol="0">
            <a:spAutoFit/>
          </a:bodyPr>
          <a:lstStyle/>
          <a:p>
            <a:pPr lvl="0"/>
            <a:r>
              <a:rPr lang="en-GB" sz="1050" b="1" dirty="0">
                <a:solidFill>
                  <a:srgbClr val="0070C0"/>
                </a:solidFill>
              </a:rPr>
              <a:t>RAILROADS:</a:t>
            </a:r>
            <a:r>
              <a:rPr lang="en-GB" sz="1050" dirty="0"/>
              <a:t> Railroad surveyors were allowed on to the Great Plains for the first time.  This then resulted in the first railroads being build across the American West in the 1860s.</a:t>
            </a:r>
          </a:p>
        </p:txBody>
      </p:sp>
      <p:sp>
        <p:nvSpPr>
          <p:cNvPr id="29" name="TextBox 28">
            <a:extLst>
              <a:ext uri="{FF2B5EF4-FFF2-40B4-BE49-F238E27FC236}">
                <a16:creationId xmlns:a16="http://schemas.microsoft.com/office/drawing/2014/main" id="{B8325E23-C6AA-4986-BF01-F08DE46F34E3}"/>
              </a:ext>
            </a:extLst>
          </p:cNvPr>
          <p:cNvSpPr txBox="1"/>
          <p:nvPr/>
        </p:nvSpPr>
        <p:spPr>
          <a:xfrm>
            <a:off x="9607313" y="4179540"/>
            <a:ext cx="2511333" cy="1223412"/>
          </a:xfrm>
          <a:prstGeom prst="rect">
            <a:avLst/>
          </a:prstGeom>
          <a:solidFill>
            <a:schemeClr val="bg1"/>
          </a:solidFill>
          <a:ln w="12700">
            <a:solidFill>
              <a:schemeClr val="tx1"/>
            </a:solidFill>
          </a:ln>
        </p:spPr>
        <p:txBody>
          <a:bodyPr wrap="square" rtlCol="0">
            <a:spAutoFit/>
          </a:bodyPr>
          <a:lstStyle/>
          <a:p>
            <a:r>
              <a:rPr lang="en-GB" sz="1050" b="1" dirty="0">
                <a:solidFill>
                  <a:srgbClr val="0070C0"/>
                </a:solidFill>
              </a:rPr>
              <a:t>ARMY FORTS: </a:t>
            </a:r>
            <a:r>
              <a:rPr lang="en-GB" sz="1050" dirty="0"/>
              <a:t>The US army were allowed into the Great Plains and allowed to build forts.  This led to further settlement on the Great Plains with migrants guarded by the US army. They rarely protected the Plains Indians from white settlers as promised in the treaty. </a:t>
            </a:r>
          </a:p>
        </p:txBody>
      </p:sp>
      <p:sp>
        <p:nvSpPr>
          <p:cNvPr id="30" name="TextBox 29">
            <a:extLst>
              <a:ext uri="{FF2B5EF4-FFF2-40B4-BE49-F238E27FC236}">
                <a16:creationId xmlns:a16="http://schemas.microsoft.com/office/drawing/2014/main" id="{F868E13B-D376-4A1C-8EBB-77F0B7888EA4}"/>
              </a:ext>
            </a:extLst>
          </p:cNvPr>
          <p:cNvSpPr txBox="1"/>
          <p:nvPr/>
        </p:nvSpPr>
        <p:spPr>
          <a:xfrm>
            <a:off x="9614646" y="5427565"/>
            <a:ext cx="2503999" cy="1223412"/>
          </a:xfrm>
          <a:prstGeom prst="rect">
            <a:avLst/>
          </a:prstGeom>
          <a:solidFill>
            <a:schemeClr val="bg1"/>
          </a:solidFill>
          <a:ln w="12700">
            <a:solidFill>
              <a:schemeClr val="tx1"/>
            </a:solidFill>
          </a:ln>
        </p:spPr>
        <p:txBody>
          <a:bodyPr wrap="square" rtlCol="0">
            <a:spAutoFit/>
          </a:bodyPr>
          <a:lstStyle/>
          <a:p>
            <a:pPr lvl="0"/>
            <a:r>
              <a:rPr lang="en-GB" sz="1050" b="1" dirty="0">
                <a:solidFill>
                  <a:srgbClr val="0070C0"/>
                </a:solidFill>
              </a:rPr>
              <a:t>FORMAL RELATIONSHIP:</a:t>
            </a:r>
            <a:r>
              <a:rPr lang="en-GB" sz="1050" dirty="0">
                <a:solidFill>
                  <a:srgbClr val="0070C0"/>
                </a:solidFill>
              </a:rPr>
              <a:t> </a:t>
            </a:r>
            <a:r>
              <a:rPr lang="en-GB" sz="1050" dirty="0"/>
              <a:t>It</a:t>
            </a:r>
            <a:r>
              <a:rPr lang="en-GB" sz="1050" dirty="0">
                <a:solidFill>
                  <a:srgbClr val="0070C0"/>
                </a:solidFill>
              </a:rPr>
              <a:t> </a:t>
            </a:r>
            <a:r>
              <a:rPr lang="en-GB" sz="1050" dirty="0"/>
              <a:t>was the first ‘treaty’ signed between the two sides.  This meant it was the first time a formal relationship had been made. This led to the American government taking advantage of the Plains Indians in future ‘agreements’. </a:t>
            </a:r>
          </a:p>
        </p:txBody>
      </p:sp>
      <p:sp>
        <p:nvSpPr>
          <p:cNvPr id="32" name="TextBox 31">
            <a:extLst>
              <a:ext uri="{FF2B5EF4-FFF2-40B4-BE49-F238E27FC236}">
                <a16:creationId xmlns:a16="http://schemas.microsoft.com/office/drawing/2014/main" id="{01C02ECB-B377-4BC7-A026-FEC3E2C0C046}"/>
              </a:ext>
            </a:extLst>
          </p:cNvPr>
          <p:cNvSpPr txBox="1"/>
          <p:nvPr/>
        </p:nvSpPr>
        <p:spPr>
          <a:xfrm>
            <a:off x="7443552" y="5271041"/>
            <a:ext cx="2121789" cy="1546577"/>
          </a:xfrm>
          <a:prstGeom prst="rect">
            <a:avLst/>
          </a:prstGeom>
          <a:solidFill>
            <a:schemeClr val="bg1"/>
          </a:solidFill>
          <a:ln w="12700">
            <a:solidFill>
              <a:schemeClr val="tx1"/>
            </a:solidFill>
          </a:ln>
        </p:spPr>
        <p:txBody>
          <a:bodyPr wrap="square" rtlCol="0">
            <a:spAutoFit/>
          </a:bodyPr>
          <a:lstStyle/>
          <a:p>
            <a:r>
              <a:rPr lang="en-GB" sz="1050" b="1" dirty="0">
                <a:solidFill>
                  <a:srgbClr val="0070C0"/>
                </a:solidFill>
              </a:rPr>
              <a:t>LOSS OF INDEPENDENCE: </a:t>
            </a:r>
            <a:r>
              <a:rPr lang="en-GB" sz="1050" dirty="0"/>
              <a:t>By giving the Plains Indians </a:t>
            </a:r>
            <a:r>
              <a:rPr lang="en-GB" sz="1050" b="1" dirty="0"/>
              <a:t>food and resources</a:t>
            </a:r>
            <a:r>
              <a:rPr lang="en-GB" sz="1050" dirty="0"/>
              <a:t> as part of their yearly payment, the Indians became to rely on the US Government for these resources, especially if they struggled to hunt buffalo. Therefore, the Plains Indians were starting to lose their independence.</a:t>
            </a:r>
          </a:p>
        </p:txBody>
      </p:sp>
      <p:sp>
        <p:nvSpPr>
          <p:cNvPr id="16" name="TextBox 15">
            <a:extLst>
              <a:ext uri="{FF2B5EF4-FFF2-40B4-BE49-F238E27FC236}">
                <a16:creationId xmlns:a16="http://schemas.microsoft.com/office/drawing/2014/main" id="{3F659288-01B8-46F8-BB84-2E11AB6A98C4}"/>
              </a:ext>
            </a:extLst>
          </p:cNvPr>
          <p:cNvSpPr txBox="1"/>
          <p:nvPr/>
        </p:nvSpPr>
        <p:spPr>
          <a:xfrm>
            <a:off x="7443552" y="2806875"/>
            <a:ext cx="4675096" cy="261610"/>
          </a:xfrm>
          <a:custGeom>
            <a:avLst/>
            <a:gdLst>
              <a:gd name="connsiteX0" fmla="*/ 0 w 4675096"/>
              <a:gd name="connsiteY0" fmla="*/ 0 h 261610"/>
              <a:gd name="connsiteX1" fmla="*/ 621120 w 4675096"/>
              <a:gd name="connsiteY1" fmla="*/ 0 h 261610"/>
              <a:gd name="connsiteX2" fmla="*/ 1242240 w 4675096"/>
              <a:gd name="connsiteY2" fmla="*/ 0 h 261610"/>
              <a:gd name="connsiteX3" fmla="*/ 1910111 w 4675096"/>
              <a:gd name="connsiteY3" fmla="*/ 0 h 261610"/>
              <a:gd name="connsiteX4" fmla="*/ 2437729 w 4675096"/>
              <a:gd name="connsiteY4" fmla="*/ 0 h 261610"/>
              <a:gd name="connsiteX5" fmla="*/ 3012098 w 4675096"/>
              <a:gd name="connsiteY5" fmla="*/ 0 h 261610"/>
              <a:gd name="connsiteX6" fmla="*/ 3586467 w 4675096"/>
              <a:gd name="connsiteY6" fmla="*/ 0 h 261610"/>
              <a:gd name="connsiteX7" fmla="*/ 4675096 w 4675096"/>
              <a:gd name="connsiteY7" fmla="*/ 0 h 261610"/>
              <a:gd name="connsiteX8" fmla="*/ 4675096 w 4675096"/>
              <a:gd name="connsiteY8" fmla="*/ 261610 h 261610"/>
              <a:gd name="connsiteX9" fmla="*/ 3960474 w 4675096"/>
              <a:gd name="connsiteY9" fmla="*/ 261610 h 261610"/>
              <a:gd name="connsiteX10" fmla="*/ 3386105 w 4675096"/>
              <a:gd name="connsiteY10" fmla="*/ 261610 h 261610"/>
              <a:gd name="connsiteX11" fmla="*/ 2718234 w 4675096"/>
              <a:gd name="connsiteY11" fmla="*/ 261610 h 261610"/>
              <a:gd name="connsiteX12" fmla="*/ 2097114 w 4675096"/>
              <a:gd name="connsiteY12" fmla="*/ 261610 h 261610"/>
              <a:gd name="connsiteX13" fmla="*/ 1569497 w 4675096"/>
              <a:gd name="connsiteY13" fmla="*/ 261610 h 261610"/>
              <a:gd name="connsiteX14" fmla="*/ 854875 w 4675096"/>
              <a:gd name="connsiteY14" fmla="*/ 261610 h 261610"/>
              <a:gd name="connsiteX15" fmla="*/ 0 w 4675096"/>
              <a:gd name="connsiteY15" fmla="*/ 261610 h 261610"/>
              <a:gd name="connsiteX16" fmla="*/ 0 w 4675096"/>
              <a:gd name="connsiteY16"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75096" h="261610" fill="none" extrusionOk="0">
                <a:moveTo>
                  <a:pt x="0" y="0"/>
                </a:moveTo>
                <a:cubicBezTo>
                  <a:pt x="237916" y="-4458"/>
                  <a:pt x="460348" y="-28308"/>
                  <a:pt x="621120" y="0"/>
                </a:cubicBezTo>
                <a:cubicBezTo>
                  <a:pt x="781892" y="28308"/>
                  <a:pt x="1073682" y="-9663"/>
                  <a:pt x="1242240" y="0"/>
                </a:cubicBezTo>
                <a:cubicBezTo>
                  <a:pt x="1410798" y="9663"/>
                  <a:pt x="1633376" y="-13837"/>
                  <a:pt x="1910111" y="0"/>
                </a:cubicBezTo>
                <a:cubicBezTo>
                  <a:pt x="2186846" y="13837"/>
                  <a:pt x="2260554" y="-17806"/>
                  <a:pt x="2437729" y="0"/>
                </a:cubicBezTo>
                <a:cubicBezTo>
                  <a:pt x="2614904" y="17806"/>
                  <a:pt x="2804137" y="-12378"/>
                  <a:pt x="3012098" y="0"/>
                </a:cubicBezTo>
                <a:cubicBezTo>
                  <a:pt x="3220059" y="12378"/>
                  <a:pt x="3312941" y="24765"/>
                  <a:pt x="3586467" y="0"/>
                </a:cubicBezTo>
                <a:cubicBezTo>
                  <a:pt x="3859993" y="-24765"/>
                  <a:pt x="4396284" y="21821"/>
                  <a:pt x="4675096" y="0"/>
                </a:cubicBezTo>
                <a:cubicBezTo>
                  <a:pt x="4682151" y="60302"/>
                  <a:pt x="4684579" y="150055"/>
                  <a:pt x="4675096" y="261610"/>
                </a:cubicBezTo>
                <a:cubicBezTo>
                  <a:pt x="4475010" y="229552"/>
                  <a:pt x="4175610" y="277526"/>
                  <a:pt x="3960474" y="261610"/>
                </a:cubicBezTo>
                <a:cubicBezTo>
                  <a:pt x="3745338" y="245694"/>
                  <a:pt x="3663058" y="280194"/>
                  <a:pt x="3386105" y="261610"/>
                </a:cubicBezTo>
                <a:cubicBezTo>
                  <a:pt x="3109152" y="243026"/>
                  <a:pt x="2854938" y="243803"/>
                  <a:pt x="2718234" y="261610"/>
                </a:cubicBezTo>
                <a:cubicBezTo>
                  <a:pt x="2581530" y="279417"/>
                  <a:pt x="2238163" y="231303"/>
                  <a:pt x="2097114" y="261610"/>
                </a:cubicBezTo>
                <a:cubicBezTo>
                  <a:pt x="1956065" y="291917"/>
                  <a:pt x="1749542" y="249726"/>
                  <a:pt x="1569497" y="261610"/>
                </a:cubicBezTo>
                <a:cubicBezTo>
                  <a:pt x="1389452" y="273494"/>
                  <a:pt x="1208619" y="262948"/>
                  <a:pt x="854875" y="261610"/>
                </a:cubicBezTo>
                <a:cubicBezTo>
                  <a:pt x="501131" y="260272"/>
                  <a:pt x="307038" y="276257"/>
                  <a:pt x="0" y="261610"/>
                </a:cubicBezTo>
                <a:cubicBezTo>
                  <a:pt x="8170" y="193335"/>
                  <a:pt x="-12942" y="66353"/>
                  <a:pt x="0" y="0"/>
                </a:cubicBezTo>
                <a:close/>
              </a:path>
              <a:path w="4675096" h="261610" stroke="0" extrusionOk="0">
                <a:moveTo>
                  <a:pt x="0" y="0"/>
                </a:moveTo>
                <a:cubicBezTo>
                  <a:pt x="303558" y="13483"/>
                  <a:pt x="364802" y="29220"/>
                  <a:pt x="667871" y="0"/>
                </a:cubicBezTo>
                <a:cubicBezTo>
                  <a:pt x="970940" y="-29220"/>
                  <a:pt x="1080024" y="21533"/>
                  <a:pt x="1195489" y="0"/>
                </a:cubicBezTo>
                <a:cubicBezTo>
                  <a:pt x="1310954" y="-21533"/>
                  <a:pt x="1581585" y="8199"/>
                  <a:pt x="1956862" y="0"/>
                </a:cubicBezTo>
                <a:cubicBezTo>
                  <a:pt x="2332139" y="-8199"/>
                  <a:pt x="2325359" y="-2852"/>
                  <a:pt x="2577982" y="0"/>
                </a:cubicBezTo>
                <a:cubicBezTo>
                  <a:pt x="2830605" y="2852"/>
                  <a:pt x="2878790" y="-2729"/>
                  <a:pt x="3105599" y="0"/>
                </a:cubicBezTo>
                <a:cubicBezTo>
                  <a:pt x="3332408" y="2729"/>
                  <a:pt x="3560342" y="-5314"/>
                  <a:pt x="3820221" y="0"/>
                </a:cubicBezTo>
                <a:cubicBezTo>
                  <a:pt x="4080100" y="5314"/>
                  <a:pt x="4285116" y="-4483"/>
                  <a:pt x="4675096" y="0"/>
                </a:cubicBezTo>
                <a:cubicBezTo>
                  <a:pt x="4662215" y="88098"/>
                  <a:pt x="4678323" y="169894"/>
                  <a:pt x="4675096" y="261610"/>
                </a:cubicBezTo>
                <a:cubicBezTo>
                  <a:pt x="4451608" y="254411"/>
                  <a:pt x="4270173" y="239944"/>
                  <a:pt x="4100727" y="261610"/>
                </a:cubicBezTo>
                <a:cubicBezTo>
                  <a:pt x="3931281" y="283276"/>
                  <a:pt x="3731442" y="265874"/>
                  <a:pt x="3573109" y="261610"/>
                </a:cubicBezTo>
                <a:cubicBezTo>
                  <a:pt x="3414776" y="257346"/>
                  <a:pt x="3217589" y="286332"/>
                  <a:pt x="3045491" y="261610"/>
                </a:cubicBezTo>
                <a:cubicBezTo>
                  <a:pt x="2873393" y="236888"/>
                  <a:pt x="2712894" y="246144"/>
                  <a:pt x="2517873" y="261610"/>
                </a:cubicBezTo>
                <a:cubicBezTo>
                  <a:pt x="2322852" y="277076"/>
                  <a:pt x="2147178" y="280169"/>
                  <a:pt x="1803251" y="261610"/>
                </a:cubicBezTo>
                <a:cubicBezTo>
                  <a:pt x="1459324" y="243051"/>
                  <a:pt x="1283292" y="285687"/>
                  <a:pt x="1135380" y="261610"/>
                </a:cubicBezTo>
                <a:cubicBezTo>
                  <a:pt x="987468" y="237533"/>
                  <a:pt x="251431" y="292580"/>
                  <a:pt x="0" y="261610"/>
                </a:cubicBezTo>
                <a:cubicBezTo>
                  <a:pt x="-7844" y="167763"/>
                  <a:pt x="7003" y="10519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050" b="1" dirty="0"/>
              <a:t>The Consequences of Fort Laramie Treaty 1851</a:t>
            </a:r>
          </a:p>
        </p:txBody>
      </p:sp>
      <p:sp>
        <p:nvSpPr>
          <p:cNvPr id="2" name="Oval 1">
            <a:extLst>
              <a:ext uri="{FF2B5EF4-FFF2-40B4-BE49-F238E27FC236}">
                <a16:creationId xmlns:a16="http://schemas.microsoft.com/office/drawing/2014/main" id="{DB95761E-D5C3-4641-B9D6-46D8382E6233}"/>
              </a:ext>
            </a:extLst>
          </p:cNvPr>
          <p:cNvSpPr/>
          <p:nvPr/>
        </p:nvSpPr>
        <p:spPr>
          <a:xfrm>
            <a:off x="10641106" y="604319"/>
            <a:ext cx="107576" cy="85963"/>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Arrow Connector 4">
            <a:extLst>
              <a:ext uri="{FF2B5EF4-FFF2-40B4-BE49-F238E27FC236}">
                <a16:creationId xmlns:a16="http://schemas.microsoft.com/office/drawing/2014/main" id="{2708B0C6-5465-4042-92C7-67BC5BF7931E}"/>
              </a:ext>
            </a:extLst>
          </p:cNvPr>
          <p:cNvCxnSpPr>
            <a:cxnSpLocks/>
            <a:stCxn id="21" idx="0"/>
            <a:endCxn id="2" idx="3"/>
          </p:cNvCxnSpPr>
          <p:nvPr/>
        </p:nvCxnSpPr>
        <p:spPr>
          <a:xfrm flipV="1">
            <a:off x="10278638" y="677693"/>
            <a:ext cx="378222" cy="12048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7555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9480481"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8: Conflict &amp; Tension </a:t>
            </a:r>
            <a:r>
              <a:rPr lang="en-GB" dirty="0">
                <a:latin typeface="Berlin Sans FB" panose="020E0602020502020306" pitchFamily="34" charset="0"/>
              </a:rPr>
              <a:t>– Lawlessness in Early towns of the California Gold Rush (1849)?</a:t>
            </a:r>
          </a:p>
        </p:txBody>
      </p:sp>
      <p:sp>
        <p:nvSpPr>
          <p:cNvPr id="3" name="Rectangle 2"/>
          <p:cNvSpPr>
            <a:spLocks noChangeArrowheads="1"/>
          </p:cNvSpPr>
          <p:nvPr/>
        </p:nvSpPr>
        <p:spPr bwMode="auto">
          <a:xfrm>
            <a:off x="627529" y="1354010"/>
            <a:ext cx="923364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5" name="Rectangle 3"/>
          <p:cNvSpPr>
            <a:spLocks noChangeArrowheads="1"/>
          </p:cNvSpPr>
          <p:nvPr/>
        </p:nvSpPr>
        <p:spPr bwMode="auto">
          <a:xfrm>
            <a:off x="2689446" y="1530818"/>
            <a:ext cx="2698001" cy="861774"/>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PROSTITUTION</a:t>
            </a:r>
            <a:r>
              <a:rPr lang="en-GB" altLang="en-US" sz="1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p>
          <a:p>
            <a:pPr lvl="0"/>
            <a:r>
              <a:rPr lang="en-GB" altLang="en-US" sz="1000" dirty="0">
                <a:latin typeface="Calibri" panose="020F0502020204030204" pitchFamily="34" charset="0"/>
                <a:ea typeface="Calibri" panose="020F0502020204030204" pitchFamily="34" charset="0"/>
                <a:cs typeface="Times New Roman" panose="02020603050405020304" pitchFamily="18" charset="0"/>
              </a:rPr>
              <a:t>There were a high number of prostitutes in the mining towns making their money from the men who had travelled alone. This could also result in drunkenness and violence.</a:t>
            </a:r>
          </a:p>
        </p:txBody>
      </p:sp>
      <p:sp>
        <p:nvSpPr>
          <p:cNvPr id="8" name="Rectangle 6"/>
          <p:cNvSpPr>
            <a:spLocks noChangeArrowheads="1"/>
          </p:cNvSpPr>
          <p:nvPr/>
        </p:nvSpPr>
        <p:spPr bwMode="auto">
          <a:xfrm>
            <a:off x="8980355" y="3193675"/>
            <a:ext cx="3133862" cy="1785104"/>
          </a:xfrm>
          <a:prstGeom prst="rect">
            <a:avLst/>
          </a:prstGeom>
          <a:solidFill>
            <a:schemeClr val="bg1"/>
          </a:solidFill>
          <a:ln w="12700">
            <a:solidFill>
              <a:schemeClr val="tx1"/>
            </a:solidFill>
            <a:extLst>
              <a:ext uri="{C807C97D-BFC1-408E-A445-0C87EB9F89A2}">
                <ask:lineSketchStyleProps xmlns:ask="http://schemas.microsoft.com/office/drawing/2018/sketchyshapes">
                  <ask:type>
                    <ask:lineSketchNone/>
                  </ask:type>
                </ask:lineSketchStyleProps>
              </a:ext>
            </a:extLst>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With so few law enforcement officers, communities set up their own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vigilante groups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These were groups of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ordinary men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who set out to find and punish suspected law breakers themselves. Many mining camps set up vigilante groups to solve crimes and San Francisco had a vigilante Committee of around 200 people.  They were successful and reduced the problems of crime in some communities.  </a:t>
            </a:r>
            <a:r>
              <a:rPr lang="en-GB" altLang="en-US" sz="1000" dirty="0">
                <a:latin typeface="+mn-lt"/>
              </a:rPr>
              <a:t>However, their version of a trial could be very unfair with many </a:t>
            </a:r>
            <a:r>
              <a:rPr kumimoji="0" lang="en-GB" altLang="en-US" sz="10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vigilante members being more violent than their suspects. They would often ‘lynch’ or hang any person they suspected as being guilty.</a:t>
            </a:r>
          </a:p>
        </p:txBody>
      </p:sp>
      <p:sp>
        <p:nvSpPr>
          <p:cNvPr id="11" name="Rectangle 3"/>
          <p:cNvSpPr>
            <a:spLocks noChangeArrowheads="1"/>
          </p:cNvSpPr>
          <p:nvPr/>
        </p:nvSpPr>
        <p:spPr bwMode="auto">
          <a:xfrm>
            <a:off x="89646" y="480655"/>
            <a:ext cx="9480481" cy="769441"/>
          </a:xfrm>
          <a:prstGeom prst="rect">
            <a:avLst/>
          </a:prstGeom>
          <a:noFill/>
          <a:ln w="19050">
            <a:no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the 1840s, when the number of people settling in the ‘west’ was low, there was little lawlessness. However, the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California Gold Rush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changed this. Huge numbers of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migrants</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came into the American West searching for their fortune, the number of law enforcement officers to maintain law and order remained low or non-existent. </a:t>
            </a:r>
            <a:r>
              <a:rPr kumimoji="0" lang="en-GB" altLang="en-US" sz="11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The population of </a:t>
            </a:r>
            <a:r>
              <a:rPr kumimoji="0" lang="en-GB" altLang="en-US" sz="11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California</a:t>
            </a:r>
            <a:r>
              <a:rPr kumimoji="0" lang="en-GB" altLang="en-US" sz="11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dramatically increased and </a:t>
            </a:r>
            <a:r>
              <a:rPr lang="en-GB" altLang="en-US" sz="1100" b="1" dirty="0">
                <a:latin typeface="Calibri" panose="020F0502020204030204" pitchFamily="34" charset="0"/>
                <a:ea typeface="Calibri" panose="020F0502020204030204" pitchFamily="34" charset="0"/>
                <a:cs typeface="Times New Roman" panose="02020603050405020304" pitchFamily="18" charset="0"/>
              </a:rPr>
              <a:t>mass migration</a:t>
            </a:r>
            <a:r>
              <a:rPr lang="en-GB" altLang="en-US" sz="1100" dirty="0">
                <a:latin typeface="Calibri" panose="020F0502020204030204" pitchFamily="34" charset="0"/>
                <a:ea typeface="Calibri" panose="020F0502020204030204" pitchFamily="34" charset="0"/>
                <a:cs typeface="Times New Roman" panose="02020603050405020304" pitchFamily="18" charset="0"/>
              </a:rPr>
              <a:t> made the  need for law and order much essential. Compared to 8,000 people in California in 1846, by 1850 it became 120,000 and then by 1855 increased to 300,000. This huge increase in population resulted in a number of problems.</a:t>
            </a:r>
            <a:endParaRPr kumimoji="0" lang="en-GB" altLang="en-US" sz="11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p:cNvPicPr>
            <a:picLocks noChangeAspect="1"/>
          </p:cNvPicPr>
          <p:nvPr/>
        </p:nvPicPr>
        <p:blipFill rotWithShape="1">
          <a:blip r:embed="rId2"/>
          <a:srcRect l="28961" t="36766" r="37827" b="28721"/>
          <a:stretch/>
        </p:blipFill>
        <p:spPr>
          <a:xfrm>
            <a:off x="9631680" y="89647"/>
            <a:ext cx="2470674" cy="1135364"/>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B1473269-E983-420E-988F-F0C8E01FCE2E}"/>
              </a:ext>
            </a:extLst>
          </p:cNvPr>
          <p:cNvSpPr txBox="1"/>
          <p:nvPr/>
        </p:nvSpPr>
        <p:spPr>
          <a:xfrm>
            <a:off x="5454623" y="1269208"/>
            <a:ext cx="6659594"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1726223639">
                  <a:custGeom>
                    <a:avLst/>
                    <a:gdLst>
                      <a:gd name="connsiteX0" fmla="*/ 0 w 6659594"/>
                      <a:gd name="connsiteY0" fmla="*/ 0 h 261610"/>
                      <a:gd name="connsiteX1" fmla="*/ 799151 w 6659594"/>
                      <a:gd name="connsiteY1" fmla="*/ 0 h 261610"/>
                      <a:gd name="connsiteX2" fmla="*/ 1598303 w 6659594"/>
                      <a:gd name="connsiteY2" fmla="*/ 0 h 261610"/>
                      <a:gd name="connsiteX3" fmla="*/ 2131070 w 6659594"/>
                      <a:gd name="connsiteY3" fmla="*/ 0 h 261610"/>
                      <a:gd name="connsiteX4" fmla="*/ 2863625 w 6659594"/>
                      <a:gd name="connsiteY4" fmla="*/ 0 h 261610"/>
                      <a:gd name="connsiteX5" fmla="*/ 3529585 w 6659594"/>
                      <a:gd name="connsiteY5" fmla="*/ 0 h 261610"/>
                      <a:gd name="connsiteX6" fmla="*/ 4262140 w 6659594"/>
                      <a:gd name="connsiteY6" fmla="*/ 0 h 261610"/>
                      <a:gd name="connsiteX7" fmla="*/ 4994696 w 6659594"/>
                      <a:gd name="connsiteY7" fmla="*/ 0 h 261610"/>
                      <a:gd name="connsiteX8" fmla="*/ 5660655 w 6659594"/>
                      <a:gd name="connsiteY8" fmla="*/ 0 h 261610"/>
                      <a:gd name="connsiteX9" fmla="*/ 6659594 w 6659594"/>
                      <a:gd name="connsiteY9" fmla="*/ 0 h 261610"/>
                      <a:gd name="connsiteX10" fmla="*/ 6659594 w 6659594"/>
                      <a:gd name="connsiteY10" fmla="*/ 261610 h 261610"/>
                      <a:gd name="connsiteX11" fmla="*/ 5927039 w 6659594"/>
                      <a:gd name="connsiteY11" fmla="*/ 261610 h 261610"/>
                      <a:gd name="connsiteX12" fmla="*/ 5194483 w 6659594"/>
                      <a:gd name="connsiteY12" fmla="*/ 261610 h 261610"/>
                      <a:gd name="connsiteX13" fmla="*/ 4395332 w 6659594"/>
                      <a:gd name="connsiteY13" fmla="*/ 261610 h 261610"/>
                      <a:gd name="connsiteX14" fmla="*/ 3596181 w 6659594"/>
                      <a:gd name="connsiteY14" fmla="*/ 261610 h 261610"/>
                      <a:gd name="connsiteX15" fmla="*/ 2996817 w 6659594"/>
                      <a:gd name="connsiteY15" fmla="*/ 261610 h 261610"/>
                      <a:gd name="connsiteX16" fmla="*/ 2397454 w 6659594"/>
                      <a:gd name="connsiteY16" fmla="*/ 261610 h 261610"/>
                      <a:gd name="connsiteX17" fmla="*/ 1664899 w 6659594"/>
                      <a:gd name="connsiteY17" fmla="*/ 261610 h 261610"/>
                      <a:gd name="connsiteX18" fmla="*/ 1198727 w 6659594"/>
                      <a:gd name="connsiteY18" fmla="*/ 261610 h 261610"/>
                      <a:gd name="connsiteX19" fmla="*/ 732555 w 6659594"/>
                      <a:gd name="connsiteY19" fmla="*/ 261610 h 261610"/>
                      <a:gd name="connsiteX20" fmla="*/ 0 w 6659594"/>
                      <a:gd name="connsiteY20" fmla="*/ 261610 h 261610"/>
                      <a:gd name="connsiteX21" fmla="*/ 0 w 6659594"/>
                      <a:gd name="connsiteY21"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659594" h="261610" fill="none" extrusionOk="0">
                        <a:moveTo>
                          <a:pt x="0" y="0"/>
                        </a:moveTo>
                        <a:cubicBezTo>
                          <a:pt x="364793" y="13453"/>
                          <a:pt x="429664" y="3688"/>
                          <a:pt x="799151" y="0"/>
                        </a:cubicBezTo>
                        <a:cubicBezTo>
                          <a:pt x="1168638" y="-3688"/>
                          <a:pt x="1388515" y="-38812"/>
                          <a:pt x="1598303" y="0"/>
                        </a:cubicBezTo>
                        <a:cubicBezTo>
                          <a:pt x="1808091" y="38812"/>
                          <a:pt x="2021132" y="3058"/>
                          <a:pt x="2131070" y="0"/>
                        </a:cubicBezTo>
                        <a:cubicBezTo>
                          <a:pt x="2241008" y="-3058"/>
                          <a:pt x="2602456" y="4799"/>
                          <a:pt x="2863625" y="0"/>
                        </a:cubicBezTo>
                        <a:cubicBezTo>
                          <a:pt x="3124794" y="-4799"/>
                          <a:pt x="3286178" y="-31346"/>
                          <a:pt x="3529585" y="0"/>
                        </a:cubicBezTo>
                        <a:cubicBezTo>
                          <a:pt x="3772992" y="31346"/>
                          <a:pt x="4070575" y="-36520"/>
                          <a:pt x="4262140" y="0"/>
                        </a:cubicBezTo>
                        <a:cubicBezTo>
                          <a:pt x="4453705" y="36520"/>
                          <a:pt x="4733956" y="5257"/>
                          <a:pt x="4994696" y="0"/>
                        </a:cubicBezTo>
                        <a:cubicBezTo>
                          <a:pt x="5255436" y="-5257"/>
                          <a:pt x="5419589" y="-24387"/>
                          <a:pt x="5660655" y="0"/>
                        </a:cubicBezTo>
                        <a:cubicBezTo>
                          <a:pt x="5901721" y="24387"/>
                          <a:pt x="6415033" y="-30574"/>
                          <a:pt x="6659594" y="0"/>
                        </a:cubicBezTo>
                        <a:cubicBezTo>
                          <a:pt x="6667270" y="113207"/>
                          <a:pt x="6659422" y="160221"/>
                          <a:pt x="6659594" y="261610"/>
                        </a:cubicBezTo>
                        <a:cubicBezTo>
                          <a:pt x="6380596" y="237798"/>
                          <a:pt x="6211637" y="230746"/>
                          <a:pt x="5927039" y="261610"/>
                        </a:cubicBezTo>
                        <a:cubicBezTo>
                          <a:pt x="5642442" y="292474"/>
                          <a:pt x="5366267" y="265388"/>
                          <a:pt x="5194483" y="261610"/>
                        </a:cubicBezTo>
                        <a:cubicBezTo>
                          <a:pt x="5022699" y="257832"/>
                          <a:pt x="4710088" y="299898"/>
                          <a:pt x="4395332" y="261610"/>
                        </a:cubicBezTo>
                        <a:cubicBezTo>
                          <a:pt x="4080576" y="223322"/>
                          <a:pt x="3918416" y="249790"/>
                          <a:pt x="3596181" y="261610"/>
                        </a:cubicBezTo>
                        <a:cubicBezTo>
                          <a:pt x="3273946" y="273430"/>
                          <a:pt x="3207180" y="255041"/>
                          <a:pt x="2996817" y="261610"/>
                        </a:cubicBezTo>
                        <a:cubicBezTo>
                          <a:pt x="2786454" y="268179"/>
                          <a:pt x="2607913" y="267229"/>
                          <a:pt x="2397454" y="261610"/>
                        </a:cubicBezTo>
                        <a:cubicBezTo>
                          <a:pt x="2186995" y="255991"/>
                          <a:pt x="1924369" y="294721"/>
                          <a:pt x="1664899" y="261610"/>
                        </a:cubicBezTo>
                        <a:cubicBezTo>
                          <a:pt x="1405430" y="228499"/>
                          <a:pt x="1418634" y="265074"/>
                          <a:pt x="1198727" y="261610"/>
                        </a:cubicBezTo>
                        <a:cubicBezTo>
                          <a:pt x="978820" y="258146"/>
                          <a:pt x="903355" y="278610"/>
                          <a:pt x="732555" y="261610"/>
                        </a:cubicBezTo>
                        <a:cubicBezTo>
                          <a:pt x="561755" y="244610"/>
                          <a:pt x="157430" y="266676"/>
                          <a:pt x="0" y="261610"/>
                        </a:cubicBezTo>
                        <a:cubicBezTo>
                          <a:pt x="2837" y="202846"/>
                          <a:pt x="-537" y="104532"/>
                          <a:pt x="0" y="0"/>
                        </a:cubicBezTo>
                        <a:close/>
                      </a:path>
                      <a:path w="6659594" h="261610" stroke="0" extrusionOk="0">
                        <a:moveTo>
                          <a:pt x="0" y="0"/>
                        </a:moveTo>
                        <a:cubicBezTo>
                          <a:pt x="174914" y="25604"/>
                          <a:pt x="299748" y="6299"/>
                          <a:pt x="599363" y="0"/>
                        </a:cubicBezTo>
                        <a:cubicBezTo>
                          <a:pt x="898978" y="-6299"/>
                          <a:pt x="992576" y="23757"/>
                          <a:pt x="1198727" y="0"/>
                        </a:cubicBezTo>
                        <a:cubicBezTo>
                          <a:pt x="1404878" y="-23757"/>
                          <a:pt x="1601967" y="12019"/>
                          <a:pt x="1864686" y="0"/>
                        </a:cubicBezTo>
                        <a:cubicBezTo>
                          <a:pt x="2127405" y="-12019"/>
                          <a:pt x="2223512" y="8696"/>
                          <a:pt x="2330858" y="0"/>
                        </a:cubicBezTo>
                        <a:cubicBezTo>
                          <a:pt x="2438204" y="-8696"/>
                          <a:pt x="2599190" y="22390"/>
                          <a:pt x="2797029" y="0"/>
                        </a:cubicBezTo>
                        <a:cubicBezTo>
                          <a:pt x="2994868" y="-22390"/>
                          <a:pt x="3037327" y="2014"/>
                          <a:pt x="3263201" y="0"/>
                        </a:cubicBezTo>
                        <a:cubicBezTo>
                          <a:pt x="3489075" y="-2014"/>
                          <a:pt x="3836100" y="-19393"/>
                          <a:pt x="3995756" y="0"/>
                        </a:cubicBezTo>
                        <a:cubicBezTo>
                          <a:pt x="4155412" y="19393"/>
                          <a:pt x="4351374" y="13213"/>
                          <a:pt x="4528524" y="0"/>
                        </a:cubicBezTo>
                        <a:cubicBezTo>
                          <a:pt x="4705674" y="-13213"/>
                          <a:pt x="5158410" y="7283"/>
                          <a:pt x="5327675" y="0"/>
                        </a:cubicBezTo>
                        <a:cubicBezTo>
                          <a:pt x="5496940" y="-7283"/>
                          <a:pt x="5645256" y="15803"/>
                          <a:pt x="5927039" y="0"/>
                        </a:cubicBezTo>
                        <a:cubicBezTo>
                          <a:pt x="6208822" y="-15803"/>
                          <a:pt x="6336661" y="-29029"/>
                          <a:pt x="6659594" y="0"/>
                        </a:cubicBezTo>
                        <a:cubicBezTo>
                          <a:pt x="6668803" y="104277"/>
                          <a:pt x="6672476" y="191894"/>
                          <a:pt x="6659594" y="261610"/>
                        </a:cubicBezTo>
                        <a:cubicBezTo>
                          <a:pt x="6508711" y="263470"/>
                          <a:pt x="6331921" y="282719"/>
                          <a:pt x="6193422" y="261610"/>
                        </a:cubicBezTo>
                        <a:cubicBezTo>
                          <a:pt x="6054923" y="240501"/>
                          <a:pt x="5825737" y="250541"/>
                          <a:pt x="5727251" y="261610"/>
                        </a:cubicBezTo>
                        <a:cubicBezTo>
                          <a:pt x="5628765" y="272679"/>
                          <a:pt x="5127738" y="237301"/>
                          <a:pt x="4928100" y="261610"/>
                        </a:cubicBezTo>
                        <a:cubicBezTo>
                          <a:pt x="4728462" y="285919"/>
                          <a:pt x="4517438" y="249020"/>
                          <a:pt x="4395332" y="261610"/>
                        </a:cubicBezTo>
                        <a:cubicBezTo>
                          <a:pt x="4273226" y="274200"/>
                          <a:pt x="4079411" y="270495"/>
                          <a:pt x="3929160" y="261610"/>
                        </a:cubicBezTo>
                        <a:cubicBezTo>
                          <a:pt x="3778909" y="252725"/>
                          <a:pt x="3611071" y="249725"/>
                          <a:pt x="3462989" y="261610"/>
                        </a:cubicBezTo>
                        <a:cubicBezTo>
                          <a:pt x="3314907" y="273495"/>
                          <a:pt x="2962139" y="269521"/>
                          <a:pt x="2663838" y="261610"/>
                        </a:cubicBezTo>
                        <a:cubicBezTo>
                          <a:pt x="2365537" y="253699"/>
                          <a:pt x="2265614" y="275586"/>
                          <a:pt x="2064474" y="261610"/>
                        </a:cubicBezTo>
                        <a:cubicBezTo>
                          <a:pt x="1863334" y="247634"/>
                          <a:pt x="1489868" y="236344"/>
                          <a:pt x="1265323" y="261610"/>
                        </a:cubicBezTo>
                        <a:cubicBezTo>
                          <a:pt x="1040778" y="286876"/>
                          <a:pt x="860317" y="238736"/>
                          <a:pt x="665959" y="261610"/>
                        </a:cubicBezTo>
                        <a:cubicBezTo>
                          <a:pt x="471601" y="284484"/>
                          <a:pt x="242905" y="258555"/>
                          <a:pt x="0" y="261610"/>
                        </a:cubicBezTo>
                        <a:cubicBezTo>
                          <a:pt x="2354" y="158822"/>
                          <a:pt x="-3604" y="106634"/>
                          <a:pt x="0" y="0"/>
                        </a:cubicBezTo>
                        <a:close/>
                      </a:path>
                    </a:pathLst>
                  </a:custGeom>
                  <ask:type>
                    <ask:lineSketchNone/>
                  </ask:type>
                </ask:lineSketchStyleProps>
              </a:ext>
            </a:extLst>
          </a:ln>
        </p:spPr>
        <p:txBody>
          <a:bodyPr wrap="square" rtlCol="0">
            <a:spAutoFit/>
          </a:bodyPr>
          <a:lstStyle/>
          <a:p>
            <a:pPr algn="ctr"/>
            <a:r>
              <a:rPr lang="en-GB" sz="1100" b="1" dirty="0"/>
              <a:t>The System of Law and Order in the American West</a:t>
            </a:r>
          </a:p>
        </p:txBody>
      </p:sp>
      <p:sp>
        <p:nvSpPr>
          <p:cNvPr id="6" name="TextBox 5">
            <a:extLst>
              <a:ext uri="{FF2B5EF4-FFF2-40B4-BE49-F238E27FC236}">
                <a16:creationId xmlns:a16="http://schemas.microsoft.com/office/drawing/2014/main" id="{63AF25BB-A4A9-487D-A0B5-D1FF0E7F8E0E}"/>
              </a:ext>
            </a:extLst>
          </p:cNvPr>
          <p:cNvSpPr txBox="1"/>
          <p:nvPr/>
        </p:nvSpPr>
        <p:spPr>
          <a:xfrm>
            <a:off x="100085" y="5896136"/>
            <a:ext cx="5287361" cy="861774"/>
          </a:xfrm>
          <a:prstGeom prst="rect">
            <a:avLst/>
          </a:prstGeom>
          <a:noFill/>
          <a:ln>
            <a:solidFill>
              <a:schemeClr val="tx1"/>
            </a:solidFill>
          </a:ln>
        </p:spPr>
        <p:txBody>
          <a:bodyPr wrap="square" rtlCol="0">
            <a:spAutoFit/>
          </a:bodyPr>
          <a:lstStyle/>
          <a:p>
            <a:pPr algn="ct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MINING TOWN OF ARURA - CALIFORNIA</a:t>
            </a:r>
          </a:p>
          <a:p>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mining town of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Aurora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grew in the 1860s from 800 people (1861) to 14,000 by 1864.   The population was mostly male and white, with a small Chinese community.  There were around 300 women but half were prostitutes.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There was one school and a church.  However there were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25 saloons (pubs) and just as many gambling houses and brothels and a large brewery.</a:t>
            </a:r>
            <a:endParaRPr kumimoji="0" lang="en-GB" altLang="en-US" sz="1000" b="0" i="0" u="none" strike="noStrike" cap="none" normalizeH="0" baseline="0" dirty="0">
              <a:ln>
                <a:noFill/>
              </a:ln>
              <a:solidFill>
                <a:schemeClr val="tx1"/>
              </a:solidFill>
              <a:effectLst/>
            </a:endParaRPr>
          </a:p>
        </p:txBody>
      </p:sp>
      <p:sp>
        <p:nvSpPr>
          <p:cNvPr id="14" name="Rectangle 3">
            <a:extLst>
              <a:ext uri="{FF2B5EF4-FFF2-40B4-BE49-F238E27FC236}">
                <a16:creationId xmlns:a16="http://schemas.microsoft.com/office/drawing/2014/main" id="{B3F98F7D-FB76-4F28-A8C1-D5B399DF772F}"/>
              </a:ext>
            </a:extLst>
          </p:cNvPr>
          <p:cNvSpPr>
            <a:spLocks noChangeArrowheads="1"/>
          </p:cNvSpPr>
          <p:nvPr/>
        </p:nvSpPr>
        <p:spPr bwMode="auto">
          <a:xfrm>
            <a:off x="100088" y="1530818"/>
            <a:ext cx="2522182" cy="861774"/>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GROWING MINING CAMPS</a:t>
            </a:r>
            <a:r>
              <a:rPr kumimoji="0" lang="en-GB" altLang="en-US" sz="10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When gold was found, the camps grew very quickly to hold 1000s of people. This was too quick for the local officials there to deal with the amount of crime when it happened. </a:t>
            </a:r>
            <a:endParaRPr kumimoji="0" lang="en-GB" altLang="en-US" sz="1000" b="0" i="0" u="none" strike="noStrike" cap="none" normalizeH="0" baseline="0" dirty="0">
              <a:ln>
                <a:noFill/>
              </a:ln>
              <a:solidFill>
                <a:schemeClr val="tx1"/>
              </a:solidFill>
              <a:effectLst/>
            </a:endParaRPr>
          </a:p>
        </p:txBody>
      </p:sp>
      <p:sp>
        <p:nvSpPr>
          <p:cNvPr id="15" name="Rectangle 3">
            <a:extLst>
              <a:ext uri="{FF2B5EF4-FFF2-40B4-BE49-F238E27FC236}">
                <a16:creationId xmlns:a16="http://schemas.microsoft.com/office/drawing/2014/main" id="{6431757B-7102-4E5F-8702-6A94DFBAE70D}"/>
              </a:ext>
            </a:extLst>
          </p:cNvPr>
          <p:cNvSpPr>
            <a:spLocks noChangeArrowheads="1"/>
          </p:cNvSpPr>
          <p:nvPr/>
        </p:nvSpPr>
        <p:spPr bwMode="auto">
          <a:xfrm>
            <a:off x="2042159" y="3481959"/>
            <a:ext cx="3345287" cy="10156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CLAIM JUMPING</a:t>
            </a:r>
            <a:endParaRPr kumimoji="0" lang="en-GB" altLang="en-US" sz="10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Law said that the person who found the gold had a right to the land and the gold found there. But claiming gold became a competition and other men set out to steel land where gold was found.  This was known as </a:t>
            </a: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CLAIM JUMPING</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This was difficult to prove with so few law enforcement officers.</a:t>
            </a:r>
            <a:endParaRPr kumimoji="0" lang="en-GB" altLang="en-US" sz="1000" b="0" i="0" u="none" strike="noStrike" cap="none" normalizeH="0" baseline="0" dirty="0">
              <a:ln>
                <a:noFill/>
              </a:ln>
              <a:solidFill>
                <a:schemeClr val="tx1"/>
              </a:solidFill>
              <a:effectLst/>
            </a:endParaRPr>
          </a:p>
        </p:txBody>
      </p:sp>
      <p:sp>
        <p:nvSpPr>
          <p:cNvPr id="16" name="Rectangle 3">
            <a:extLst>
              <a:ext uri="{FF2B5EF4-FFF2-40B4-BE49-F238E27FC236}">
                <a16:creationId xmlns:a16="http://schemas.microsoft.com/office/drawing/2014/main" id="{E58601CD-C10A-4148-A1F6-5D6C6E217596}"/>
              </a:ext>
            </a:extLst>
          </p:cNvPr>
          <p:cNvSpPr>
            <a:spLocks noChangeArrowheads="1"/>
          </p:cNvSpPr>
          <p:nvPr/>
        </p:nvSpPr>
        <p:spPr bwMode="auto">
          <a:xfrm>
            <a:off x="100086" y="2429444"/>
            <a:ext cx="2656970" cy="10156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CON MEN</a:t>
            </a:r>
            <a:r>
              <a:rPr kumimoji="0" lang="en-GB" altLang="en-US" sz="10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Experienced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prospectors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tried conning </a:t>
            </a:r>
            <a:r>
              <a:rPr kumimoji="0" lang="en-GB" altLang="en-US" sz="10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new,  inexperienced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prospectors into buying worthless land. They planting a few bits of gold on the land to make it look like a good buy but then bought the best land themselves. </a:t>
            </a:r>
            <a:endParaRPr kumimoji="0" lang="en-GB" altLang="en-US" sz="1000" b="0" i="0" u="none" strike="noStrike" cap="none" normalizeH="0" baseline="0" dirty="0">
              <a:ln>
                <a:noFill/>
              </a:ln>
              <a:solidFill>
                <a:schemeClr val="tx1"/>
              </a:solidFill>
              <a:effectLst/>
            </a:endParaRPr>
          </a:p>
        </p:txBody>
      </p:sp>
      <p:sp>
        <p:nvSpPr>
          <p:cNvPr id="17" name="Rectangle 3">
            <a:extLst>
              <a:ext uri="{FF2B5EF4-FFF2-40B4-BE49-F238E27FC236}">
                <a16:creationId xmlns:a16="http://schemas.microsoft.com/office/drawing/2014/main" id="{481E08CF-F202-4183-83FD-64470B760ACE}"/>
              </a:ext>
            </a:extLst>
          </p:cNvPr>
          <p:cNvSpPr>
            <a:spLocks noChangeArrowheads="1"/>
          </p:cNvSpPr>
          <p:nvPr/>
        </p:nvSpPr>
        <p:spPr bwMode="auto">
          <a:xfrm>
            <a:off x="2824233" y="2429444"/>
            <a:ext cx="2563213" cy="10156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VIOLENCE &amp; ROBBERY</a:t>
            </a:r>
            <a:endParaRPr kumimoji="0" lang="en-GB" altLang="en-US" sz="10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Some men went outside the camps ready to rob other prospectors of their gold. Fights would break out which could become violent as most often happen as a result men also carried weapons such as pistols and knives.</a:t>
            </a:r>
          </a:p>
        </p:txBody>
      </p:sp>
      <p:sp>
        <p:nvSpPr>
          <p:cNvPr id="18" name="Rectangle 3">
            <a:extLst>
              <a:ext uri="{FF2B5EF4-FFF2-40B4-BE49-F238E27FC236}">
                <a16:creationId xmlns:a16="http://schemas.microsoft.com/office/drawing/2014/main" id="{4ED8D617-4B33-44B1-95D3-B091C93A259E}"/>
              </a:ext>
            </a:extLst>
          </p:cNvPr>
          <p:cNvSpPr>
            <a:spLocks noChangeArrowheads="1"/>
          </p:cNvSpPr>
          <p:nvPr/>
        </p:nvSpPr>
        <p:spPr bwMode="auto">
          <a:xfrm>
            <a:off x="100085" y="3481959"/>
            <a:ext cx="1874765" cy="10156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ALCOHOL</a:t>
            </a:r>
            <a:r>
              <a:rPr lang="en-GB" altLang="en-US" sz="1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p>
          <a:p>
            <a:pPr lvl="0"/>
            <a:r>
              <a:rPr lang="en-GB" altLang="en-US" sz="1000" dirty="0">
                <a:latin typeface="Calibri" panose="020F0502020204030204" pitchFamily="34" charset="0"/>
                <a:ea typeface="Calibri" panose="020F0502020204030204" pitchFamily="34" charset="0"/>
                <a:cs typeface="Times New Roman" panose="02020603050405020304" pitchFamily="18" charset="0"/>
              </a:rPr>
              <a:t>Mining camps often had                      many drinking saloons.  Alcohol consumption among the men led to fights and arguments over money, land and women. </a:t>
            </a:r>
            <a:endParaRPr lang="en-GB" altLang="en-US" sz="1000" dirty="0"/>
          </a:p>
        </p:txBody>
      </p:sp>
      <p:sp>
        <p:nvSpPr>
          <p:cNvPr id="19" name="Rectangle 3">
            <a:extLst>
              <a:ext uri="{FF2B5EF4-FFF2-40B4-BE49-F238E27FC236}">
                <a16:creationId xmlns:a16="http://schemas.microsoft.com/office/drawing/2014/main" id="{84DC0E31-0A8F-45E4-8358-013E6D710895}"/>
              </a:ext>
            </a:extLst>
          </p:cNvPr>
          <p:cNvSpPr>
            <a:spLocks noChangeArrowheads="1"/>
          </p:cNvSpPr>
          <p:nvPr/>
        </p:nvSpPr>
        <p:spPr bwMode="auto">
          <a:xfrm>
            <a:off x="100085" y="4534474"/>
            <a:ext cx="2897115" cy="1323439"/>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RACIAL TENSIONS</a:t>
            </a:r>
          </a:p>
          <a:p>
            <a:pPr lvl="0"/>
            <a:r>
              <a:rPr lang="en-GB" altLang="en-US" sz="1000" dirty="0">
                <a:latin typeface="Calibri" panose="020F0502020204030204" pitchFamily="34" charset="0"/>
                <a:ea typeface="Calibri" panose="020F0502020204030204" pitchFamily="34" charset="0"/>
                <a:cs typeface="Times New Roman" panose="02020603050405020304" pitchFamily="18" charset="0"/>
              </a:rPr>
              <a:t>Prospectors came from around the world and mixed in the camps. This led to tension between different cultures. Famine in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China</a:t>
            </a:r>
            <a:r>
              <a:rPr lang="en-GB" altLang="en-US" sz="1000" dirty="0">
                <a:latin typeface="Calibri" panose="020F0502020204030204" pitchFamily="34" charset="0"/>
                <a:ea typeface="Calibri" panose="020F0502020204030204" pitchFamily="34" charset="0"/>
                <a:cs typeface="Times New Roman" panose="02020603050405020304" pitchFamily="18" charset="0"/>
              </a:rPr>
              <a:t> led to a huge increase in Chinese migrants coming to California.  By 1851 there were 20,000 Chinese migrants in California who had escaped famine in China.  They all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competed</a:t>
            </a:r>
            <a:r>
              <a:rPr lang="en-GB" altLang="en-US" sz="1000" dirty="0">
                <a:latin typeface="Calibri" panose="020F0502020204030204" pitchFamily="34" charset="0"/>
                <a:ea typeface="Calibri" panose="020F0502020204030204" pitchFamily="34" charset="0"/>
                <a:cs typeface="Times New Roman" panose="02020603050405020304" pitchFamily="18" charset="0"/>
              </a:rPr>
              <a:t> for jobs working in the mines.</a:t>
            </a:r>
          </a:p>
        </p:txBody>
      </p:sp>
      <p:sp>
        <p:nvSpPr>
          <p:cNvPr id="20" name="Rectangle 3">
            <a:extLst>
              <a:ext uri="{FF2B5EF4-FFF2-40B4-BE49-F238E27FC236}">
                <a16:creationId xmlns:a16="http://schemas.microsoft.com/office/drawing/2014/main" id="{546417B0-F32B-4D73-BAE2-F5668BBF4710}"/>
              </a:ext>
            </a:extLst>
          </p:cNvPr>
          <p:cNvSpPr>
            <a:spLocks noChangeArrowheads="1"/>
          </p:cNvSpPr>
          <p:nvPr/>
        </p:nvSpPr>
        <p:spPr bwMode="auto">
          <a:xfrm>
            <a:off x="3055620" y="4534474"/>
            <a:ext cx="2331826" cy="1323439"/>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GANGS IN SAN FRANSCISCO</a:t>
            </a:r>
            <a:r>
              <a:rPr lang="en-GB" altLang="en-US" sz="1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p>
          <a:p>
            <a:pPr lvl="0"/>
            <a:r>
              <a:rPr lang="en-GB" altLang="en-US" sz="1000" dirty="0">
                <a:latin typeface="Calibri" panose="020F0502020204030204" pitchFamily="34" charset="0"/>
                <a:ea typeface="Calibri" panose="020F0502020204030204" pitchFamily="34" charset="0"/>
                <a:cs typeface="Times New Roman" panose="02020603050405020304" pitchFamily="18" charset="0"/>
              </a:rPr>
              <a:t>Failed prospectors came to San Francisco.  Desperate for money, gangs began to control the city and there was a particularly bad crime wave in 1851.  Law officers could not deal with the violence. Gang members were known to walk into a saloon, kill people and casually leave.</a:t>
            </a:r>
            <a:endParaRPr lang="en-GB" altLang="en-US" sz="1000" dirty="0"/>
          </a:p>
        </p:txBody>
      </p:sp>
      <p:sp>
        <p:nvSpPr>
          <p:cNvPr id="2" name="TextBox 1">
            <a:extLst>
              <a:ext uri="{FF2B5EF4-FFF2-40B4-BE49-F238E27FC236}">
                <a16:creationId xmlns:a16="http://schemas.microsoft.com/office/drawing/2014/main" id="{65EC8CBC-41C6-4EED-9234-2B60F1DA3BC2}"/>
              </a:ext>
            </a:extLst>
          </p:cNvPr>
          <p:cNvSpPr txBox="1"/>
          <p:nvPr/>
        </p:nvSpPr>
        <p:spPr>
          <a:xfrm>
            <a:off x="89646" y="1269208"/>
            <a:ext cx="5297801"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3559321221">
                  <a:custGeom>
                    <a:avLst/>
                    <a:gdLst>
                      <a:gd name="connsiteX0" fmla="*/ 0 w 5297801"/>
                      <a:gd name="connsiteY0" fmla="*/ 0 h 261610"/>
                      <a:gd name="connsiteX1" fmla="*/ 715203 w 5297801"/>
                      <a:gd name="connsiteY1" fmla="*/ 0 h 261610"/>
                      <a:gd name="connsiteX2" fmla="*/ 1271472 w 5297801"/>
                      <a:gd name="connsiteY2" fmla="*/ 0 h 261610"/>
                      <a:gd name="connsiteX3" fmla="*/ 1986675 w 5297801"/>
                      <a:gd name="connsiteY3" fmla="*/ 0 h 261610"/>
                      <a:gd name="connsiteX4" fmla="*/ 2648901 w 5297801"/>
                      <a:gd name="connsiteY4" fmla="*/ 0 h 261610"/>
                      <a:gd name="connsiteX5" fmla="*/ 3311126 w 5297801"/>
                      <a:gd name="connsiteY5" fmla="*/ 0 h 261610"/>
                      <a:gd name="connsiteX6" fmla="*/ 3867395 w 5297801"/>
                      <a:gd name="connsiteY6" fmla="*/ 0 h 261610"/>
                      <a:gd name="connsiteX7" fmla="*/ 4635576 w 5297801"/>
                      <a:gd name="connsiteY7" fmla="*/ 0 h 261610"/>
                      <a:gd name="connsiteX8" fmla="*/ 5297801 w 5297801"/>
                      <a:gd name="connsiteY8" fmla="*/ 0 h 261610"/>
                      <a:gd name="connsiteX9" fmla="*/ 5297801 w 5297801"/>
                      <a:gd name="connsiteY9" fmla="*/ 261610 h 261610"/>
                      <a:gd name="connsiteX10" fmla="*/ 4529620 w 5297801"/>
                      <a:gd name="connsiteY10" fmla="*/ 261610 h 261610"/>
                      <a:gd name="connsiteX11" fmla="*/ 3867395 w 5297801"/>
                      <a:gd name="connsiteY11" fmla="*/ 261610 h 261610"/>
                      <a:gd name="connsiteX12" fmla="*/ 3152192 w 5297801"/>
                      <a:gd name="connsiteY12" fmla="*/ 261610 h 261610"/>
                      <a:gd name="connsiteX13" fmla="*/ 2542944 w 5297801"/>
                      <a:gd name="connsiteY13" fmla="*/ 261610 h 261610"/>
                      <a:gd name="connsiteX14" fmla="*/ 1933697 w 5297801"/>
                      <a:gd name="connsiteY14" fmla="*/ 261610 h 261610"/>
                      <a:gd name="connsiteX15" fmla="*/ 1377428 w 5297801"/>
                      <a:gd name="connsiteY15" fmla="*/ 261610 h 261610"/>
                      <a:gd name="connsiteX16" fmla="*/ 821159 w 5297801"/>
                      <a:gd name="connsiteY16" fmla="*/ 261610 h 261610"/>
                      <a:gd name="connsiteX17" fmla="*/ 0 w 5297801"/>
                      <a:gd name="connsiteY17" fmla="*/ 261610 h 261610"/>
                      <a:gd name="connsiteX18" fmla="*/ 0 w 5297801"/>
                      <a:gd name="connsiteY18"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97801" h="261610" fill="none" extrusionOk="0">
                        <a:moveTo>
                          <a:pt x="0" y="0"/>
                        </a:moveTo>
                        <a:cubicBezTo>
                          <a:pt x="207098" y="23273"/>
                          <a:pt x="535612" y="12871"/>
                          <a:pt x="715203" y="0"/>
                        </a:cubicBezTo>
                        <a:cubicBezTo>
                          <a:pt x="894794" y="-12871"/>
                          <a:pt x="1032547" y="19642"/>
                          <a:pt x="1271472" y="0"/>
                        </a:cubicBezTo>
                        <a:cubicBezTo>
                          <a:pt x="1510397" y="-19642"/>
                          <a:pt x="1664483" y="15004"/>
                          <a:pt x="1986675" y="0"/>
                        </a:cubicBezTo>
                        <a:cubicBezTo>
                          <a:pt x="2308867" y="-15004"/>
                          <a:pt x="2357800" y="32627"/>
                          <a:pt x="2648901" y="0"/>
                        </a:cubicBezTo>
                        <a:cubicBezTo>
                          <a:pt x="2940002" y="-32627"/>
                          <a:pt x="3143451" y="-25593"/>
                          <a:pt x="3311126" y="0"/>
                        </a:cubicBezTo>
                        <a:cubicBezTo>
                          <a:pt x="3478801" y="25593"/>
                          <a:pt x="3654069" y="-24137"/>
                          <a:pt x="3867395" y="0"/>
                        </a:cubicBezTo>
                        <a:cubicBezTo>
                          <a:pt x="4080721" y="24137"/>
                          <a:pt x="4258155" y="23289"/>
                          <a:pt x="4635576" y="0"/>
                        </a:cubicBezTo>
                        <a:cubicBezTo>
                          <a:pt x="5012997" y="-23289"/>
                          <a:pt x="5078609" y="-22181"/>
                          <a:pt x="5297801" y="0"/>
                        </a:cubicBezTo>
                        <a:cubicBezTo>
                          <a:pt x="5290912" y="65455"/>
                          <a:pt x="5307699" y="177504"/>
                          <a:pt x="5297801" y="261610"/>
                        </a:cubicBezTo>
                        <a:cubicBezTo>
                          <a:pt x="5103609" y="223701"/>
                          <a:pt x="4779986" y="229730"/>
                          <a:pt x="4529620" y="261610"/>
                        </a:cubicBezTo>
                        <a:cubicBezTo>
                          <a:pt x="4279254" y="293490"/>
                          <a:pt x="4060505" y="228894"/>
                          <a:pt x="3867395" y="261610"/>
                        </a:cubicBezTo>
                        <a:cubicBezTo>
                          <a:pt x="3674286" y="294326"/>
                          <a:pt x="3483909" y="226006"/>
                          <a:pt x="3152192" y="261610"/>
                        </a:cubicBezTo>
                        <a:cubicBezTo>
                          <a:pt x="2820475" y="297214"/>
                          <a:pt x="2804785" y="268609"/>
                          <a:pt x="2542944" y="261610"/>
                        </a:cubicBezTo>
                        <a:cubicBezTo>
                          <a:pt x="2281103" y="254611"/>
                          <a:pt x="2080016" y="243386"/>
                          <a:pt x="1933697" y="261610"/>
                        </a:cubicBezTo>
                        <a:cubicBezTo>
                          <a:pt x="1787378" y="279834"/>
                          <a:pt x="1536164" y="253827"/>
                          <a:pt x="1377428" y="261610"/>
                        </a:cubicBezTo>
                        <a:cubicBezTo>
                          <a:pt x="1218692" y="269393"/>
                          <a:pt x="1068995" y="269814"/>
                          <a:pt x="821159" y="261610"/>
                        </a:cubicBezTo>
                        <a:cubicBezTo>
                          <a:pt x="573323" y="253406"/>
                          <a:pt x="334514" y="301565"/>
                          <a:pt x="0" y="261610"/>
                        </a:cubicBezTo>
                        <a:cubicBezTo>
                          <a:pt x="10515" y="181802"/>
                          <a:pt x="2339" y="117667"/>
                          <a:pt x="0" y="0"/>
                        </a:cubicBezTo>
                        <a:close/>
                      </a:path>
                      <a:path w="5297801" h="261610" stroke="0" extrusionOk="0">
                        <a:moveTo>
                          <a:pt x="0" y="0"/>
                        </a:moveTo>
                        <a:cubicBezTo>
                          <a:pt x="154016" y="11288"/>
                          <a:pt x="539187" y="-641"/>
                          <a:pt x="768181" y="0"/>
                        </a:cubicBezTo>
                        <a:cubicBezTo>
                          <a:pt x="997175" y="641"/>
                          <a:pt x="1186510" y="21521"/>
                          <a:pt x="1483384" y="0"/>
                        </a:cubicBezTo>
                        <a:cubicBezTo>
                          <a:pt x="1780258" y="-21521"/>
                          <a:pt x="1871835" y="112"/>
                          <a:pt x="2092631" y="0"/>
                        </a:cubicBezTo>
                        <a:cubicBezTo>
                          <a:pt x="2313427" y="-112"/>
                          <a:pt x="2592056" y="-10769"/>
                          <a:pt x="2807835" y="0"/>
                        </a:cubicBezTo>
                        <a:cubicBezTo>
                          <a:pt x="3023614" y="10769"/>
                          <a:pt x="3256265" y="8120"/>
                          <a:pt x="3470060" y="0"/>
                        </a:cubicBezTo>
                        <a:cubicBezTo>
                          <a:pt x="3683855" y="-8120"/>
                          <a:pt x="3948713" y="-35198"/>
                          <a:pt x="4238241" y="0"/>
                        </a:cubicBezTo>
                        <a:cubicBezTo>
                          <a:pt x="4527769" y="35198"/>
                          <a:pt x="4848168" y="-41936"/>
                          <a:pt x="5297801" y="0"/>
                        </a:cubicBezTo>
                        <a:cubicBezTo>
                          <a:pt x="5299464" y="98524"/>
                          <a:pt x="5287366" y="166064"/>
                          <a:pt x="5297801" y="261610"/>
                        </a:cubicBezTo>
                        <a:cubicBezTo>
                          <a:pt x="5085954" y="245138"/>
                          <a:pt x="4875493" y="231888"/>
                          <a:pt x="4529620" y="261610"/>
                        </a:cubicBezTo>
                        <a:cubicBezTo>
                          <a:pt x="4183747" y="291332"/>
                          <a:pt x="4010792" y="244906"/>
                          <a:pt x="3867395" y="261610"/>
                        </a:cubicBezTo>
                        <a:cubicBezTo>
                          <a:pt x="3723998" y="278314"/>
                          <a:pt x="3612121" y="244598"/>
                          <a:pt x="3364104" y="261610"/>
                        </a:cubicBezTo>
                        <a:cubicBezTo>
                          <a:pt x="3116087" y="278622"/>
                          <a:pt x="2887663" y="269062"/>
                          <a:pt x="2648901" y="261610"/>
                        </a:cubicBezTo>
                        <a:cubicBezTo>
                          <a:pt x="2410139" y="254158"/>
                          <a:pt x="2265664" y="239369"/>
                          <a:pt x="1933697" y="261610"/>
                        </a:cubicBezTo>
                        <a:cubicBezTo>
                          <a:pt x="1601730" y="283851"/>
                          <a:pt x="1502574" y="263880"/>
                          <a:pt x="1324450" y="261610"/>
                        </a:cubicBezTo>
                        <a:cubicBezTo>
                          <a:pt x="1146326" y="259340"/>
                          <a:pt x="1008788" y="239664"/>
                          <a:pt x="715203" y="261610"/>
                        </a:cubicBezTo>
                        <a:cubicBezTo>
                          <a:pt x="421618" y="283556"/>
                          <a:pt x="189473" y="271318"/>
                          <a:pt x="0" y="261610"/>
                        </a:cubicBezTo>
                        <a:cubicBezTo>
                          <a:pt x="-8351" y="161200"/>
                          <a:pt x="-2328" y="60831"/>
                          <a:pt x="0" y="0"/>
                        </a:cubicBezTo>
                        <a:close/>
                      </a:path>
                    </a:pathLst>
                  </a:custGeom>
                  <ask:type>
                    <ask:lineSketchNone/>
                  </ask:type>
                </ask:lineSketchStyleProps>
              </a:ext>
            </a:extLst>
          </a:ln>
        </p:spPr>
        <p:txBody>
          <a:bodyPr wrap="square" rtlCol="0">
            <a:spAutoFit/>
          </a:bodyPr>
          <a:lstStyle/>
          <a:p>
            <a:pPr algn="ctr"/>
            <a:r>
              <a:rPr lang="en-GB" sz="1100" b="1" dirty="0"/>
              <a:t>A Consequence of Mass Settlement - Lawlessness</a:t>
            </a:r>
          </a:p>
        </p:txBody>
      </p:sp>
      <p:sp>
        <p:nvSpPr>
          <p:cNvPr id="21" name="Rectangle 6">
            <a:extLst>
              <a:ext uri="{FF2B5EF4-FFF2-40B4-BE49-F238E27FC236}">
                <a16:creationId xmlns:a16="http://schemas.microsoft.com/office/drawing/2014/main" id="{DF2365E3-B6B5-4441-AFC8-A2B3D790CB31}"/>
              </a:ext>
            </a:extLst>
          </p:cNvPr>
          <p:cNvSpPr>
            <a:spLocks noChangeArrowheads="1"/>
          </p:cNvSpPr>
          <p:nvPr/>
        </p:nvSpPr>
        <p:spPr bwMode="auto">
          <a:xfrm>
            <a:off x="5454622" y="1530818"/>
            <a:ext cx="6659595" cy="1323439"/>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just"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new territories which were being settled in were under the control of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federal (or national) government</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However, these new territories only gained their own government, laws and a legal system when the population reached over 60,000. When a territory became an official ‘state’ it was given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governor</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three judges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 hear court cases and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 marshal</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US Marshall was the officer in charge.</a:t>
            </a:r>
            <a:r>
              <a:rPr lang="en-GB" altLang="en-US" sz="1000" dirty="0">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Over a population of 5,000 communities could elect their own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sheriff</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sheriff was responsible for law enforcement and tax collection.  They ran the jails and appointed their own deputies. They had no legal training but kept order as best as they could.  In times of need, a sheriff or a US Marshall could also order other men in the community to join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posse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 hunt down law breakers.  A posse would be ordinary men, known to the sheriff and often used quite violent methods to catch any criminals.</a:t>
            </a:r>
          </a:p>
        </p:txBody>
      </p:sp>
      <p:sp>
        <p:nvSpPr>
          <p:cNvPr id="22" name="TextBox 21">
            <a:extLst>
              <a:ext uri="{FF2B5EF4-FFF2-40B4-BE49-F238E27FC236}">
                <a16:creationId xmlns:a16="http://schemas.microsoft.com/office/drawing/2014/main" id="{3D9C3FBA-282B-448C-A64D-C17B2B9156A7}"/>
              </a:ext>
            </a:extLst>
          </p:cNvPr>
          <p:cNvSpPr txBox="1"/>
          <p:nvPr/>
        </p:nvSpPr>
        <p:spPr>
          <a:xfrm>
            <a:off x="5454623" y="2887868"/>
            <a:ext cx="3458557"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1726223639">
                  <a:custGeom>
                    <a:avLst/>
                    <a:gdLst>
                      <a:gd name="connsiteX0" fmla="*/ 0 w 3458557"/>
                      <a:gd name="connsiteY0" fmla="*/ 0 h 261610"/>
                      <a:gd name="connsiteX1" fmla="*/ 657126 w 3458557"/>
                      <a:gd name="connsiteY1" fmla="*/ 0 h 261610"/>
                      <a:gd name="connsiteX2" fmla="*/ 1279666 w 3458557"/>
                      <a:gd name="connsiteY2" fmla="*/ 0 h 261610"/>
                      <a:gd name="connsiteX3" fmla="*/ 2040549 w 3458557"/>
                      <a:gd name="connsiteY3" fmla="*/ 0 h 261610"/>
                      <a:gd name="connsiteX4" fmla="*/ 2766846 w 3458557"/>
                      <a:gd name="connsiteY4" fmla="*/ 0 h 261610"/>
                      <a:gd name="connsiteX5" fmla="*/ 3458557 w 3458557"/>
                      <a:gd name="connsiteY5" fmla="*/ 0 h 261610"/>
                      <a:gd name="connsiteX6" fmla="*/ 3458557 w 3458557"/>
                      <a:gd name="connsiteY6" fmla="*/ 261610 h 261610"/>
                      <a:gd name="connsiteX7" fmla="*/ 2697674 w 3458557"/>
                      <a:gd name="connsiteY7" fmla="*/ 261610 h 261610"/>
                      <a:gd name="connsiteX8" fmla="*/ 2109720 w 3458557"/>
                      <a:gd name="connsiteY8" fmla="*/ 261610 h 261610"/>
                      <a:gd name="connsiteX9" fmla="*/ 1487180 w 3458557"/>
                      <a:gd name="connsiteY9" fmla="*/ 261610 h 261610"/>
                      <a:gd name="connsiteX10" fmla="*/ 760883 w 3458557"/>
                      <a:gd name="connsiteY10" fmla="*/ 261610 h 261610"/>
                      <a:gd name="connsiteX11" fmla="*/ 0 w 3458557"/>
                      <a:gd name="connsiteY11" fmla="*/ 261610 h 261610"/>
                      <a:gd name="connsiteX12" fmla="*/ 0 w 3458557"/>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58557" h="261610" fill="none" extrusionOk="0">
                        <a:moveTo>
                          <a:pt x="0" y="0"/>
                        </a:moveTo>
                        <a:cubicBezTo>
                          <a:pt x="195491" y="-29894"/>
                          <a:pt x="433869" y="29973"/>
                          <a:pt x="657126" y="0"/>
                        </a:cubicBezTo>
                        <a:cubicBezTo>
                          <a:pt x="880383" y="-29973"/>
                          <a:pt x="1065887" y="7096"/>
                          <a:pt x="1279666" y="0"/>
                        </a:cubicBezTo>
                        <a:cubicBezTo>
                          <a:pt x="1493445" y="-7096"/>
                          <a:pt x="1709836" y="24684"/>
                          <a:pt x="2040549" y="0"/>
                        </a:cubicBezTo>
                        <a:cubicBezTo>
                          <a:pt x="2371262" y="-24684"/>
                          <a:pt x="2527687" y="8439"/>
                          <a:pt x="2766846" y="0"/>
                        </a:cubicBezTo>
                        <a:cubicBezTo>
                          <a:pt x="3006005" y="-8439"/>
                          <a:pt x="3133640" y="-25324"/>
                          <a:pt x="3458557" y="0"/>
                        </a:cubicBezTo>
                        <a:cubicBezTo>
                          <a:pt x="3462655" y="75287"/>
                          <a:pt x="3446937" y="143727"/>
                          <a:pt x="3458557" y="261610"/>
                        </a:cubicBezTo>
                        <a:cubicBezTo>
                          <a:pt x="3234873" y="250006"/>
                          <a:pt x="2952898" y="236844"/>
                          <a:pt x="2697674" y="261610"/>
                        </a:cubicBezTo>
                        <a:cubicBezTo>
                          <a:pt x="2442450" y="286376"/>
                          <a:pt x="2345439" y="263203"/>
                          <a:pt x="2109720" y="261610"/>
                        </a:cubicBezTo>
                        <a:cubicBezTo>
                          <a:pt x="1874001" y="260017"/>
                          <a:pt x="1687308" y="290881"/>
                          <a:pt x="1487180" y="261610"/>
                        </a:cubicBezTo>
                        <a:cubicBezTo>
                          <a:pt x="1287052" y="232339"/>
                          <a:pt x="952842" y="283737"/>
                          <a:pt x="760883" y="261610"/>
                        </a:cubicBezTo>
                        <a:cubicBezTo>
                          <a:pt x="568924" y="239483"/>
                          <a:pt x="165739" y="231713"/>
                          <a:pt x="0" y="261610"/>
                        </a:cubicBezTo>
                        <a:cubicBezTo>
                          <a:pt x="-12617" y="202300"/>
                          <a:pt x="-10049" y="125184"/>
                          <a:pt x="0" y="0"/>
                        </a:cubicBezTo>
                        <a:close/>
                      </a:path>
                      <a:path w="3458557" h="261610" stroke="0" extrusionOk="0">
                        <a:moveTo>
                          <a:pt x="0" y="0"/>
                        </a:moveTo>
                        <a:cubicBezTo>
                          <a:pt x="154154" y="13159"/>
                          <a:pt x="353854" y="19207"/>
                          <a:pt x="657126" y="0"/>
                        </a:cubicBezTo>
                        <a:cubicBezTo>
                          <a:pt x="960398" y="-19207"/>
                          <a:pt x="1026530" y="10343"/>
                          <a:pt x="1314252" y="0"/>
                        </a:cubicBezTo>
                        <a:cubicBezTo>
                          <a:pt x="1601974" y="-10343"/>
                          <a:pt x="1844707" y="-29076"/>
                          <a:pt x="2005963" y="0"/>
                        </a:cubicBezTo>
                        <a:cubicBezTo>
                          <a:pt x="2167219" y="29076"/>
                          <a:pt x="2422816" y="23906"/>
                          <a:pt x="2593918" y="0"/>
                        </a:cubicBezTo>
                        <a:cubicBezTo>
                          <a:pt x="2765021" y="-23906"/>
                          <a:pt x="3170405" y="3404"/>
                          <a:pt x="3458557" y="0"/>
                        </a:cubicBezTo>
                        <a:cubicBezTo>
                          <a:pt x="3465549" y="62737"/>
                          <a:pt x="3464657" y="149587"/>
                          <a:pt x="3458557" y="261610"/>
                        </a:cubicBezTo>
                        <a:cubicBezTo>
                          <a:pt x="3251488" y="252111"/>
                          <a:pt x="3112643" y="287083"/>
                          <a:pt x="2870602" y="261610"/>
                        </a:cubicBezTo>
                        <a:cubicBezTo>
                          <a:pt x="2628562" y="236137"/>
                          <a:pt x="2528542" y="268882"/>
                          <a:pt x="2282648" y="261610"/>
                        </a:cubicBezTo>
                        <a:cubicBezTo>
                          <a:pt x="2036754" y="254338"/>
                          <a:pt x="1870108" y="287983"/>
                          <a:pt x="1556351" y="261610"/>
                        </a:cubicBezTo>
                        <a:cubicBezTo>
                          <a:pt x="1242594" y="235237"/>
                          <a:pt x="1219045" y="279506"/>
                          <a:pt x="968396" y="261610"/>
                        </a:cubicBezTo>
                        <a:cubicBezTo>
                          <a:pt x="717747" y="243714"/>
                          <a:pt x="231219" y="230945"/>
                          <a:pt x="0" y="261610"/>
                        </a:cubicBezTo>
                        <a:cubicBezTo>
                          <a:pt x="-11759" y="196590"/>
                          <a:pt x="-10961" y="104025"/>
                          <a:pt x="0" y="0"/>
                        </a:cubicBezTo>
                        <a:close/>
                      </a:path>
                    </a:pathLst>
                  </a:custGeom>
                  <ask:type>
                    <ask:lineSketchNone/>
                  </ask:type>
                </ask:lineSketchStyleProps>
              </a:ext>
            </a:extLst>
          </a:ln>
        </p:spPr>
        <p:txBody>
          <a:bodyPr wrap="square" rtlCol="0">
            <a:spAutoFit/>
          </a:bodyPr>
          <a:lstStyle/>
          <a:p>
            <a:pPr algn="ctr"/>
            <a:r>
              <a:rPr lang="en-GB" sz="1100" b="1" dirty="0"/>
              <a:t>The Main Problems with Lawlessness</a:t>
            </a:r>
          </a:p>
        </p:txBody>
      </p:sp>
      <p:sp>
        <p:nvSpPr>
          <p:cNvPr id="23" name="Rectangle 6">
            <a:extLst>
              <a:ext uri="{FF2B5EF4-FFF2-40B4-BE49-F238E27FC236}">
                <a16:creationId xmlns:a16="http://schemas.microsoft.com/office/drawing/2014/main" id="{78C5934D-2A8E-403D-A8A1-9BB0ED0172DD}"/>
              </a:ext>
            </a:extLst>
          </p:cNvPr>
          <p:cNvSpPr>
            <a:spLocks noChangeArrowheads="1"/>
          </p:cNvSpPr>
          <p:nvPr/>
        </p:nvSpPr>
        <p:spPr bwMode="auto">
          <a:xfrm>
            <a:off x="5454622" y="3183089"/>
            <a:ext cx="3458557" cy="36317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kumimoji="0" lang="en-GB" altLang="en-US" sz="10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GEOGRAPHY</a:t>
            </a:r>
            <a:r>
              <a:rPr lang="en-GB" altLang="en-US" sz="10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Each territory covered huge areas of land with scattered settlements.  A sheriff would have to cover up to 200,000km in his area</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There were simply not enough officers to cover the vast areas of the new territories of the West.</a:t>
            </a: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p>
          <a:p>
            <a:r>
              <a:rPr lang="en-GB" altLang="en-US" sz="1000" b="1" dirty="0">
                <a:latin typeface="Calibri" panose="020F0502020204030204" pitchFamily="34" charset="0"/>
                <a:ea typeface="Calibri" panose="020F0502020204030204" pitchFamily="34" charset="0"/>
                <a:cs typeface="Times New Roman" panose="02020603050405020304" pitchFamily="18" charset="0"/>
              </a:rPr>
              <a:t>COMMUNICATION: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 only form of transport was a horse or on foot.  Any news of lawlessness travelled slowly which led to many crimes going unsolved.</a:t>
            </a:r>
            <a:endParaRPr lang="en-GB" altLang="en-US" sz="1000" dirty="0"/>
          </a:p>
          <a:p>
            <a:r>
              <a:rPr lang="en-GB" altLang="en-US" sz="1000" b="1" dirty="0">
                <a:latin typeface="Calibri" panose="020F0502020204030204" pitchFamily="34" charset="0"/>
                <a:ea typeface="Calibri" panose="020F0502020204030204" pitchFamily="34" charset="0"/>
                <a:cs typeface="Times New Roman" panose="02020603050405020304" pitchFamily="18" charset="0"/>
              </a:rPr>
              <a:t>POOR PAY:</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 government did not spend that much money on the new territories and so law enforcement officers were badly paid.  This made it hard to recruit new officers and some officers were tempted into corruption and bribery – accepting money from criminals to avoid arrest.</a:t>
            </a:r>
            <a:endParaRPr lang="en-GB" altLang="en-US" sz="1000" dirty="0"/>
          </a:p>
          <a:p>
            <a:r>
              <a:rPr lang="en-GB" altLang="en-US" sz="1000" b="1" dirty="0">
                <a:latin typeface="Calibri" panose="020F0502020204030204" pitchFamily="34" charset="0"/>
                <a:ea typeface="Calibri" panose="020F0502020204030204" pitchFamily="34" charset="0"/>
                <a:cs typeface="Times New Roman" panose="02020603050405020304" pitchFamily="18" charset="0"/>
              </a:rPr>
              <a:t>LACK OF TRAINING: </a:t>
            </a:r>
            <a:r>
              <a:rPr lang="en-GB" altLang="en-US" sz="1000" dirty="0">
                <a:latin typeface="Calibri" panose="020F0502020204030204" pitchFamily="34" charset="0"/>
                <a:ea typeface="Calibri" panose="020F0502020204030204" pitchFamily="34" charset="0"/>
                <a:cs typeface="Times New Roman" panose="02020603050405020304" pitchFamily="18" charset="0"/>
              </a:rPr>
              <a:t>Officers had no official legal training.  They often acted unfairly favouring their friends over others.  This led to even more tension.</a:t>
            </a:r>
            <a:endParaRPr lang="en-GB" altLang="en-US" sz="1000" dirty="0"/>
          </a:p>
          <a:p>
            <a:r>
              <a:rPr lang="en-GB" altLang="en-US" sz="1000" b="1" dirty="0">
                <a:latin typeface="Calibri" panose="020F0502020204030204" pitchFamily="34" charset="0"/>
                <a:ea typeface="Calibri" panose="020F0502020204030204" pitchFamily="34" charset="0"/>
                <a:cs typeface="Times New Roman" panose="02020603050405020304" pitchFamily="18" charset="0"/>
              </a:rPr>
              <a:t>RACIST VIOLENT INCREASED: </a:t>
            </a:r>
            <a:r>
              <a:rPr lang="en-GB" altLang="en-US" sz="1000" dirty="0">
                <a:latin typeface="Calibri" panose="020F0502020204030204" pitchFamily="34" charset="0"/>
                <a:ea typeface="Calibri" panose="020F0502020204030204" pitchFamily="34" charset="0"/>
                <a:cs typeface="Times New Roman" panose="02020603050405020304" pitchFamily="18" charset="0"/>
              </a:rPr>
              <a:t>Racist attacks increased as a result of mass migration to settlements such as California – especially against the American Indians and the Chinese migrants.  Unfortunately, the American Government itself was also racist and white Americans were encouraged to attack American Indians and laws were passed that discriminated against Chinese migrants. They also banned Chinese and Plains Indians from being a witness in court.</a:t>
            </a:r>
            <a:endParaRPr lang="en-GB" altLang="en-US" sz="1000" dirty="0"/>
          </a:p>
        </p:txBody>
      </p:sp>
      <p:sp>
        <p:nvSpPr>
          <p:cNvPr id="28" name="Rectangle 6">
            <a:extLst>
              <a:ext uri="{FF2B5EF4-FFF2-40B4-BE49-F238E27FC236}">
                <a16:creationId xmlns:a16="http://schemas.microsoft.com/office/drawing/2014/main" id="{CDF0006F-E274-4305-9404-81B0A69E973B}"/>
              </a:ext>
            </a:extLst>
          </p:cNvPr>
          <p:cNvSpPr>
            <a:spLocks noChangeArrowheads="1"/>
          </p:cNvSpPr>
          <p:nvPr/>
        </p:nvSpPr>
        <p:spPr bwMode="auto">
          <a:xfrm>
            <a:off x="8980355" y="5337524"/>
            <a:ext cx="2390246" cy="1477328"/>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Mining communities did not have easy access to the legal system such as judges and courts.  This often made it difficult to solve issued about who had claimed which land.  Local communities started to create their own courts with respected community members recording information about who owns which land and settling arguments over land.</a:t>
            </a:r>
            <a:endParaRPr kumimoji="0" lang="en-GB" altLang="en-US" sz="1000" b="0" i="0" u="none" strike="noStrike" cap="none" normalizeH="0" baseline="0" dirty="0">
              <a:ln>
                <a:noFill/>
              </a:ln>
              <a:solidFill>
                <a:schemeClr val="tx1"/>
              </a:solidFill>
              <a:effectLst/>
            </a:endParaRPr>
          </a:p>
        </p:txBody>
      </p:sp>
      <p:sp>
        <p:nvSpPr>
          <p:cNvPr id="30" name="TextBox 29">
            <a:extLst>
              <a:ext uri="{FF2B5EF4-FFF2-40B4-BE49-F238E27FC236}">
                <a16:creationId xmlns:a16="http://schemas.microsoft.com/office/drawing/2014/main" id="{6959D765-D92E-467E-BDC4-05773CED59B7}"/>
              </a:ext>
            </a:extLst>
          </p:cNvPr>
          <p:cNvSpPr txBox="1"/>
          <p:nvPr/>
        </p:nvSpPr>
        <p:spPr>
          <a:xfrm>
            <a:off x="8980355" y="2887868"/>
            <a:ext cx="3133860"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1726223639">
                  <a:custGeom>
                    <a:avLst/>
                    <a:gdLst>
                      <a:gd name="connsiteX0" fmla="*/ 0 w 3105457"/>
                      <a:gd name="connsiteY0" fmla="*/ 0 h 261610"/>
                      <a:gd name="connsiteX1" fmla="*/ 590037 w 3105457"/>
                      <a:gd name="connsiteY1" fmla="*/ 0 h 261610"/>
                      <a:gd name="connsiteX2" fmla="*/ 1149019 w 3105457"/>
                      <a:gd name="connsiteY2" fmla="*/ 0 h 261610"/>
                      <a:gd name="connsiteX3" fmla="*/ 1832220 w 3105457"/>
                      <a:gd name="connsiteY3" fmla="*/ 0 h 261610"/>
                      <a:gd name="connsiteX4" fmla="*/ 2484366 w 3105457"/>
                      <a:gd name="connsiteY4" fmla="*/ 0 h 261610"/>
                      <a:gd name="connsiteX5" fmla="*/ 3105457 w 3105457"/>
                      <a:gd name="connsiteY5" fmla="*/ 0 h 261610"/>
                      <a:gd name="connsiteX6" fmla="*/ 3105457 w 3105457"/>
                      <a:gd name="connsiteY6" fmla="*/ 261610 h 261610"/>
                      <a:gd name="connsiteX7" fmla="*/ 2422256 w 3105457"/>
                      <a:gd name="connsiteY7" fmla="*/ 261610 h 261610"/>
                      <a:gd name="connsiteX8" fmla="*/ 1894329 w 3105457"/>
                      <a:gd name="connsiteY8" fmla="*/ 261610 h 261610"/>
                      <a:gd name="connsiteX9" fmla="*/ 1335347 w 3105457"/>
                      <a:gd name="connsiteY9" fmla="*/ 261610 h 261610"/>
                      <a:gd name="connsiteX10" fmla="*/ 683201 w 3105457"/>
                      <a:gd name="connsiteY10" fmla="*/ 261610 h 261610"/>
                      <a:gd name="connsiteX11" fmla="*/ 0 w 3105457"/>
                      <a:gd name="connsiteY11" fmla="*/ 261610 h 261610"/>
                      <a:gd name="connsiteX12" fmla="*/ 0 w 3105457"/>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5457" h="261610" fill="none" extrusionOk="0">
                        <a:moveTo>
                          <a:pt x="0" y="0"/>
                        </a:moveTo>
                        <a:cubicBezTo>
                          <a:pt x="178460" y="-1101"/>
                          <a:pt x="447750" y="13090"/>
                          <a:pt x="590037" y="0"/>
                        </a:cubicBezTo>
                        <a:cubicBezTo>
                          <a:pt x="732324" y="-13090"/>
                          <a:pt x="958291" y="-733"/>
                          <a:pt x="1149019" y="0"/>
                        </a:cubicBezTo>
                        <a:cubicBezTo>
                          <a:pt x="1339747" y="733"/>
                          <a:pt x="1517603" y="22489"/>
                          <a:pt x="1832220" y="0"/>
                        </a:cubicBezTo>
                        <a:cubicBezTo>
                          <a:pt x="2146837" y="-22489"/>
                          <a:pt x="2280660" y="-30500"/>
                          <a:pt x="2484366" y="0"/>
                        </a:cubicBezTo>
                        <a:cubicBezTo>
                          <a:pt x="2688072" y="30500"/>
                          <a:pt x="2957431" y="23544"/>
                          <a:pt x="3105457" y="0"/>
                        </a:cubicBezTo>
                        <a:cubicBezTo>
                          <a:pt x="3109555" y="75287"/>
                          <a:pt x="3093837" y="143727"/>
                          <a:pt x="3105457" y="261610"/>
                        </a:cubicBezTo>
                        <a:cubicBezTo>
                          <a:pt x="2923333" y="289648"/>
                          <a:pt x="2692748" y="230957"/>
                          <a:pt x="2422256" y="261610"/>
                        </a:cubicBezTo>
                        <a:cubicBezTo>
                          <a:pt x="2151764" y="292263"/>
                          <a:pt x="2068239" y="237310"/>
                          <a:pt x="1894329" y="261610"/>
                        </a:cubicBezTo>
                        <a:cubicBezTo>
                          <a:pt x="1720419" y="285910"/>
                          <a:pt x="1519260" y="254360"/>
                          <a:pt x="1335347" y="261610"/>
                        </a:cubicBezTo>
                        <a:cubicBezTo>
                          <a:pt x="1151434" y="268860"/>
                          <a:pt x="849776" y="285059"/>
                          <a:pt x="683201" y="261610"/>
                        </a:cubicBezTo>
                        <a:cubicBezTo>
                          <a:pt x="516626" y="238161"/>
                          <a:pt x="225555" y="254810"/>
                          <a:pt x="0" y="261610"/>
                        </a:cubicBezTo>
                        <a:cubicBezTo>
                          <a:pt x="-12617" y="202300"/>
                          <a:pt x="-10049" y="125184"/>
                          <a:pt x="0" y="0"/>
                        </a:cubicBezTo>
                        <a:close/>
                      </a:path>
                      <a:path w="3105457" h="261610" stroke="0" extrusionOk="0">
                        <a:moveTo>
                          <a:pt x="0" y="0"/>
                        </a:moveTo>
                        <a:cubicBezTo>
                          <a:pt x="141921" y="-3898"/>
                          <a:pt x="380304" y="-13360"/>
                          <a:pt x="590037" y="0"/>
                        </a:cubicBezTo>
                        <a:cubicBezTo>
                          <a:pt x="799770" y="13360"/>
                          <a:pt x="1003556" y="-13875"/>
                          <a:pt x="1180074" y="0"/>
                        </a:cubicBezTo>
                        <a:cubicBezTo>
                          <a:pt x="1356592" y="13875"/>
                          <a:pt x="1592005" y="-26643"/>
                          <a:pt x="1801165" y="0"/>
                        </a:cubicBezTo>
                        <a:cubicBezTo>
                          <a:pt x="2010325" y="26643"/>
                          <a:pt x="2152264" y="-15470"/>
                          <a:pt x="2329093" y="0"/>
                        </a:cubicBezTo>
                        <a:cubicBezTo>
                          <a:pt x="2505922" y="15470"/>
                          <a:pt x="2949715" y="23567"/>
                          <a:pt x="3105457" y="0"/>
                        </a:cubicBezTo>
                        <a:cubicBezTo>
                          <a:pt x="3112449" y="62737"/>
                          <a:pt x="3111557" y="149587"/>
                          <a:pt x="3105457" y="261610"/>
                        </a:cubicBezTo>
                        <a:cubicBezTo>
                          <a:pt x="2901496" y="280328"/>
                          <a:pt x="2716418" y="276646"/>
                          <a:pt x="2577529" y="261610"/>
                        </a:cubicBezTo>
                        <a:cubicBezTo>
                          <a:pt x="2438640" y="246574"/>
                          <a:pt x="2162241" y="262994"/>
                          <a:pt x="2049602" y="261610"/>
                        </a:cubicBezTo>
                        <a:cubicBezTo>
                          <a:pt x="1936963" y="260226"/>
                          <a:pt x="1530811" y="291212"/>
                          <a:pt x="1397456" y="261610"/>
                        </a:cubicBezTo>
                        <a:cubicBezTo>
                          <a:pt x="1264101" y="232008"/>
                          <a:pt x="1087182" y="266414"/>
                          <a:pt x="869528" y="261610"/>
                        </a:cubicBezTo>
                        <a:cubicBezTo>
                          <a:pt x="651874" y="256806"/>
                          <a:pt x="223591" y="223991"/>
                          <a:pt x="0" y="261610"/>
                        </a:cubicBezTo>
                        <a:cubicBezTo>
                          <a:pt x="-11759" y="196590"/>
                          <a:pt x="-10961" y="104025"/>
                          <a:pt x="0" y="0"/>
                        </a:cubicBezTo>
                        <a:close/>
                      </a:path>
                    </a:pathLst>
                  </a:custGeom>
                  <ask:type>
                    <ask:lineSketchNone/>
                  </ask:type>
                </ask:lineSketchStyleProps>
              </a:ext>
            </a:extLst>
          </a:ln>
        </p:spPr>
        <p:txBody>
          <a:bodyPr wrap="square" rtlCol="0">
            <a:spAutoFit/>
          </a:bodyPr>
          <a:lstStyle/>
          <a:p>
            <a:pPr algn="ctr"/>
            <a:r>
              <a:rPr lang="en-GB" sz="1100" b="1" dirty="0"/>
              <a:t>Vigilante Groups</a:t>
            </a:r>
          </a:p>
        </p:txBody>
      </p:sp>
      <p:sp>
        <p:nvSpPr>
          <p:cNvPr id="31" name="TextBox 30">
            <a:extLst>
              <a:ext uri="{FF2B5EF4-FFF2-40B4-BE49-F238E27FC236}">
                <a16:creationId xmlns:a16="http://schemas.microsoft.com/office/drawing/2014/main" id="{769D6EE2-7202-464E-91EC-C08B4A913F59}"/>
              </a:ext>
            </a:extLst>
          </p:cNvPr>
          <p:cNvSpPr txBox="1"/>
          <p:nvPr/>
        </p:nvSpPr>
        <p:spPr>
          <a:xfrm>
            <a:off x="8980355" y="5035415"/>
            <a:ext cx="3133860"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1726223639">
                  <a:custGeom>
                    <a:avLst/>
                    <a:gdLst>
                      <a:gd name="connsiteX0" fmla="*/ 0 w 3105457"/>
                      <a:gd name="connsiteY0" fmla="*/ 0 h 261610"/>
                      <a:gd name="connsiteX1" fmla="*/ 590037 w 3105457"/>
                      <a:gd name="connsiteY1" fmla="*/ 0 h 261610"/>
                      <a:gd name="connsiteX2" fmla="*/ 1149019 w 3105457"/>
                      <a:gd name="connsiteY2" fmla="*/ 0 h 261610"/>
                      <a:gd name="connsiteX3" fmla="*/ 1832220 w 3105457"/>
                      <a:gd name="connsiteY3" fmla="*/ 0 h 261610"/>
                      <a:gd name="connsiteX4" fmla="*/ 2484366 w 3105457"/>
                      <a:gd name="connsiteY4" fmla="*/ 0 h 261610"/>
                      <a:gd name="connsiteX5" fmla="*/ 3105457 w 3105457"/>
                      <a:gd name="connsiteY5" fmla="*/ 0 h 261610"/>
                      <a:gd name="connsiteX6" fmla="*/ 3105457 w 3105457"/>
                      <a:gd name="connsiteY6" fmla="*/ 261610 h 261610"/>
                      <a:gd name="connsiteX7" fmla="*/ 2422256 w 3105457"/>
                      <a:gd name="connsiteY7" fmla="*/ 261610 h 261610"/>
                      <a:gd name="connsiteX8" fmla="*/ 1894329 w 3105457"/>
                      <a:gd name="connsiteY8" fmla="*/ 261610 h 261610"/>
                      <a:gd name="connsiteX9" fmla="*/ 1335347 w 3105457"/>
                      <a:gd name="connsiteY9" fmla="*/ 261610 h 261610"/>
                      <a:gd name="connsiteX10" fmla="*/ 683201 w 3105457"/>
                      <a:gd name="connsiteY10" fmla="*/ 261610 h 261610"/>
                      <a:gd name="connsiteX11" fmla="*/ 0 w 3105457"/>
                      <a:gd name="connsiteY11" fmla="*/ 261610 h 261610"/>
                      <a:gd name="connsiteX12" fmla="*/ 0 w 3105457"/>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5457" h="261610" fill="none" extrusionOk="0">
                        <a:moveTo>
                          <a:pt x="0" y="0"/>
                        </a:moveTo>
                        <a:cubicBezTo>
                          <a:pt x="178460" y="-1101"/>
                          <a:pt x="447750" y="13090"/>
                          <a:pt x="590037" y="0"/>
                        </a:cubicBezTo>
                        <a:cubicBezTo>
                          <a:pt x="732324" y="-13090"/>
                          <a:pt x="958291" y="-733"/>
                          <a:pt x="1149019" y="0"/>
                        </a:cubicBezTo>
                        <a:cubicBezTo>
                          <a:pt x="1339747" y="733"/>
                          <a:pt x="1517603" y="22489"/>
                          <a:pt x="1832220" y="0"/>
                        </a:cubicBezTo>
                        <a:cubicBezTo>
                          <a:pt x="2146837" y="-22489"/>
                          <a:pt x="2280660" y="-30500"/>
                          <a:pt x="2484366" y="0"/>
                        </a:cubicBezTo>
                        <a:cubicBezTo>
                          <a:pt x="2688072" y="30500"/>
                          <a:pt x="2957431" y="23544"/>
                          <a:pt x="3105457" y="0"/>
                        </a:cubicBezTo>
                        <a:cubicBezTo>
                          <a:pt x="3109555" y="75287"/>
                          <a:pt x="3093837" y="143727"/>
                          <a:pt x="3105457" y="261610"/>
                        </a:cubicBezTo>
                        <a:cubicBezTo>
                          <a:pt x="2923333" y="289648"/>
                          <a:pt x="2692748" y="230957"/>
                          <a:pt x="2422256" y="261610"/>
                        </a:cubicBezTo>
                        <a:cubicBezTo>
                          <a:pt x="2151764" y="292263"/>
                          <a:pt x="2068239" y="237310"/>
                          <a:pt x="1894329" y="261610"/>
                        </a:cubicBezTo>
                        <a:cubicBezTo>
                          <a:pt x="1720419" y="285910"/>
                          <a:pt x="1519260" y="254360"/>
                          <a:pt x="1335347" y="261610"/>
                        </a:cubicBezTo>
                        <a:cubicBezTo>
                          <a:pt x="1151434" y="268860"/>
                          <a:pt x="849776" y="285059"/>
                          <a:pt x="683201" y="261610"/>
                        </a:cubicBezTo>
                        <a:cubicBezTo>
                          <a:pt x="516626" y="238161"/>
                          <a:pt x="225555" y="254810"/>
                          <a:pt x="0" y="261610"/>
                        </a:cubicBezTo>
                        <a:cubicBezTo>
                          <a:pt x="-12617" y="202300"/>
                          <a:pt x="-10049" y="125184"/>
                          <a:pt x="0" y="0"/>
                        </a:cubicBezTo>
                        <a:close/>
                      </a:path>
                      <a:path w="3105457" h="261610" stroke="0" extrusionOk="0">
                        <a:moveTo>
                          <a:pt x="0" y="0"/>
                        </a:moveTo>
                        <a:cubicBezTo>
                          <a:pt x="141921" y="-3898"/>
                          <a:pt x="380304" y="-13360"/>
                          <a:pt x="590037" y="0"/>
                        </a:cubicBezTo>
                        <a:cubicBezTo>
                          <a:pt x="799770" y="13360"/>
                          <a:pt x="1003556" y="-13875"/>
                          <a:pt x="1180074" y="0"/>
                        </a:cubicBezTo>
                        <a:cubicBezTo>
                          <a:pt x="1356592" y="13875"/>
                          <a:pt x="1592005" y="-26643"/>
                          <a:pt x="1801165" y="0"/>
                        </a:cubicBezTo>
                        <a:cubicBezTo>
                          <a:pt x="2010325" y="26643"/>
                          <a:pt x="2152264" y="-15470"/>
                          <a:pt x="2329093" y="0"/>
                        </a:cubicBezTo>
                        <a:cubicBezTo>
                          <a:pt x="2505922" y="15470"/>
                          <a:pt x="2949715" y="23567"/>
                          <a:pt x="3105457" y="0"/>
                        </a:cubicBezTo>
                        <a:cubicBezTo>
                          <a:pt x="3112449" y="62737"/>
                          <a:pt x="3111557" y="149587"/>
                          <a:pt x="3105457" y="261610"/>
                        </a:cubicBezTo>
                        <a:cubicBezTo>
                          <a:pt x="2901496" y="280328"/>
                          <a:pt x="2716418" y="276646"/>
                          <a:pt x="2577529" y="261610"/>
                        </a:cubicBezTo>
                        <a:cubicBezTo>
                          <a:pt x="2438640" y="246574"/>
                          <a:pt x="2162241" y="262994"/>
                          <a:pt x="2049602" y="261610"/>
                        </a:cubicBezTo>
                        <a:cubicBezTo>
                          <a:pt x="1936963" y="260226"/>
                          <a:pt x="1530811" y="291212"/>
                          <a:pt x="1397456" y="261610"/>
                        </a:cubicBezTo>
                        <a:cubicBezTo>
                          <a:pt x="1264101" y="232008"/>
                          <a:pt x="1087182" y="266414"/>
                          <a:pt x="869528" y="261610"/>
                        </a:cubicBezTo>
                        <a:cubicBezTo>
                          <a:pt x="651874" y="256806"/>
                          <a:pt x="223591" y="223991"/>
                          <a:pt x="0" y="261610"/>
                        </a:cubicBezTo>
                        <a:cubicBezTo>
                          <a:pt x="-11759" y="196590"/>
                          <a:pt x="-10961" y="104025"/>
                          <a:pt x="0" y="0"/>
                        </a:cubicBezTo>
                        <a:close/>
                      </a:path>
                    </a:pathLst>
                  </a:custGeom>
                  <ask:type>
                    <ask:lineSketchNone/>
                  </ask:type>
                </ask:lineSketchStyleProps>
              </a:ext>
            </a:extLst>
          </a:ln>
        </p:spPr>
        <p:txBody>
          <a:bodyPr wrap="square" rtlCol="0">
            <a:spAutoFit/>
          </a:bodyPr>
          <a:lstStyle/>
          <a:p>
            <a:pPr algn="ctr"/>
            <a:r>
              <a:rPr lang="en-GB" sz="1100" b="1" dirty="0"/>
              <a:t>Settling Mining Disputes</a:t>
            </a:r>
          </a:p>
        </p:txBody>
      </p:sp>
      <p:pic>
        <p:nvPicPr>
          <p:cNvPr id="1028" name="Picture 4" descr="512 Panning For Gold Illustrations &amp;amp; Clip Art - iStock">
            <a:extLst>
              <a:ext uri="{FF2B5EF4-FFF2-40B4-BE49-F238E27FC236}">
                <a16:creationId xmlns:a16="http://schemas.microsoft.com/office/drawing/2014/main" id="{75A1721B-5B6E-4C45-90D2-E6F6C651FE1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1086"/>
          <a:stretch/>
        </p:blipFill>
        <p:spPr bwMode="auto">
          <a:xfrm flipH="1">
            <a:off x="11146970" y="4859383"/>
            <a:ext cx="1004943" cy="1955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383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405" y="30567"/>
            <a:ext cx="10552047"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9: Settlement in the American West - </a:t>
            </a:r>
            <a:r>
              <a:rPr lang="en-GB" dirty="0">
                <a:latin typeface="Berlin Sans FB" panose="020E0602020502020306" pitchFamily="34" charset="0"/>
              </a:rPr>
              <a:t>The Transcontinental Railroad (1869)</a:t>
            </a:r>
          </a:p>
        </p:txBody>
      </p:sp>
      <p:sp>
        <p:nvSpPr>
          <p:cNvPr id="2" name="Rectangle 2"/>
          <p:cNvSpPr>
            <a:spLocks noChangeArrowheads="1"/>
          </p:cNvSpPr>
          <p:nvPr/>
        </p:nvSpPr>
        <p:spPr bwMode="auto">
          <a:xfrm>
            <a:off x="89406" y="407744"/>
            <a:ext cx="9524858" cy="900246"/>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Government wanted to increase the number</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settlers migrating into the American West.  In 1862, they agreed to build a </a:t>
            </a:r>
            <a:r>
              <a:rPr kumimoji="0" lang="en-GB" altLang="en-US" sz="1050" b="1" i="0" strike="noStrike" cap="none" normalizeH="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transcontinental railroad </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would link the east coast of America with California </a:t>
            </a:r>
            <a:r>
              <a:rPr lang="en-GB" altLang="en-US" sz="1050" dirty="0">
                <a:latin typeface="Calibri" panose="020F0502020204030204" pitchFamily="34" charset="0"/>
                <a:ea typeface="Calibri" panose="020F0502020204030204" pitchFamily="34" charset="0"/>
                <a:cs typeface="Times New Roman" panose="02020603050405020304" pitchFamily="18" charset="0"/>
              </a:rPr>
              <a:t>&amp;</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Oregon in the West. The</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construction of</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2,000 km railroad took until 1869.  It had a significant impact on the development of the American West. The railroad was built by a mixture of Chinese and Irish immigrants as well as ex-Civil War soldiers, European immigrants and freed slaves. In 1855, </a:t>
            </a:r>
            <a:r>
              <a:rPr lang="en-GB" altLang="en-US" sz="1050" dirty="0">
                <a:latin typeface="Calibri" panose="020F0502020204030204" pitchFamily="34" charset="0"/>
                <a:ea typeface="Calibri" panose="020F0502020204030204" pitchFamily="34" charset="0"/>
                <a:cs typeface="Times New Roman" panose="02020603050405020304" pitchFamily="18" charset="0"/>
              </a:rPr>
              <a:t>surveyors began to enter Plains Indian land to survey the best route for the railroad.  In 1862, the Pacific Railroad Act was passed by the American government which officially gave the go-ahead for its construction.  By 1869 it had been completed with the Union Pacific and Central Pacific railroad companies meeting in the state of Utah.</a:t>
            </a:r>
            <a:endParaRPr kumimoji="0" lang="en-GB" altLang="en-US" sz="1100" i="0" strike="noStrike" cap="none" normalizeH="0" baseline="0" dirty="0">
              <a:ln>
                <a:noFill/>
              </a:ln>
              <a:solidFill>
                <a:schemeClr val="tx1"/>
              </a:solidFill>
              <a:effectLst/>
              <a:latin typeface="Arial" panose="020B0604020202020204" pitchFamily="34" charset="0"/>
            </a:endParaRPr>
          </a:p>
        </p:txBody>
      </p:sp>
      <p:sp>
        <p:nvSpPr>
          <p:cNvPr id="8" name="Rectangle 3"/>
          <p:cNvSpPr>
            <a:spLocks noChangeArrowheads="1"/>
          </p:cNvSpPr>
          <p:nvPr/>
        </p:nvSpPr>
        <p:spPr bwMode="auto">
          <a:xfrm>
            <a:off x="86913" y="1629259"/>
            <a:ext cx="2002324" cy="2516073"/>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Two Railroad Companies</a:t>
            </a:r>
          </a:p>
          <a:p>
            <a:pPr marL="0" marR="0" lvl="0" indent="0" algn="just"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American government promised plenty of jobs and profit for the two railroad companies who were chosen to build the line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Union Pacific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Central Pacific</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These two companies had a lot of power over what could happen with the land they were given alongside the railroad tracks. For example, the government promised they would use the US Army to protect railroad workers from possible Indian attacks.</a:t>
            </a:r>
          </a:p>
        </p:txBody>
      </p:sp>
      <p:sp>
        <p:nvSpPr>
          <p:cNvPr id="9" name="Rectangle 3"/>
          <p:cNvSpPr>
            <a:spLocks noChangeArrowheads="1"/>
          </p:cNvSpPr>
          <p:nvPr/>
        </p:nvSpPr>
        <p:spPr bwMode="auto">
          <a:xfrm>
            <a:off x="4174440" y="4271388"/>
            <a:ext cx="7965308" cy="1331134"/>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IMPACT OF THE RAILROADS ON THE PLAINS INDIANS?</a:t>
            </a:r>
            <a:endParaRPr kumimoji="0" lang="en-GB" altLang="en-US" sz="105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tabLst/>
            </a:pP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Plains Indians moved away from the railroad routes as a precaution. It was alien to them and caused fear among their people.  The building also scared away the buffalo herds but also ate into the grassland which was essential for the survival of the buffalo.  The tracks also created a barrier which blocked the natural migration of the herds. For the railroad workers and settlers, buffalo hunters were employed and killed vast numbers of the animal to provide meat.  Buffalo hunting was even promoted by the railroad companies.  One buffalo hunter named William Cody claimed to have killed 4,280 buffalo </a:t>
            </a:r>
            <a:r>
              <a:rPr lang="en-GB" altLang="en-US" sz="1000" dirty="0">
                <a:latin typeface="Calibri" panose="020F0502020204030204" pitchFamily="34" charset="0"/>
                <a:ea typeface="Calibri" panose="020F0502020204030204" pitchFamily="34" charset="0"/>
                <a:cs typeface="Times New Roman" panose="02020603050405020304" pitchFamily="18" charset="0"/>
              </a:rPr>
              <a:t>over 17 months. Therefore, the railroad prevented Indians from living their traditional nomadic life. Importantly, it also went against the agreement that was made in the Fort Laramie Treaty which actually promised to protect Indian lands from railroad surveys.  It was no surprise that Plains Indian attacks increased on the railroad workers and this in turn increased the tension between the settlers and the Plains Indians.</a:t>
            </a:r>
          </a:p>
        </p:txBody>
      </p:sp>
      <p:pic>
        <p:nvPicPr>
          <p:cNvPr id="1030" name="Picture 6" descr="Image result for UNION PACIFIC RAILROAD 1869"/>
          <p:cNvPicPr>
            <a:picLocks noChangeAspect="1" noChangeArrowheads="1"/>
          </p:cNvPicPr>
          <p:nvPr/>
        </p:nvPicPr>
        <p:blipFill rotWithShape="1">
          <a:blip r:embed="rId2">
            <a:extLst>
              <a:ext uri="{28A0092B-C50C-407E-A947-70E740481C1C}">
                <a14:useLocalDpi xmlns:a14="http://schemas.microsoft.com/office/drawing/2010/main" val="0"/>
              </a:ext>
            </a:extLst>
          </a:blip>
          <a:srcRect l="1" t="30295" r="262" b="32493"/>
          <a:stretch/>
        </p:blipFill>
        <p:spPr bwMode="auto">
          <a:xfrm>
            <a:off x="4174440" y="5637671"/>
            <a:ext cx="7965308" cy="1214508"/>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F9D35D-D470-4F73-9DC7-CE8C001A42BC}"/>
              </a:ext>
            </a:extLst>
          </p:cNvPr>
          <p:cNvSpPr txBox="1"/>
          <p:nvPr/>
        </p:nvSpPr>
        <p:spPr>
          <a:xfrm>
            <a:off x="4174440" y="1343139"/>
            <a:ext cx="3053674" cy="2893100"/>
          </a:xfrm>
          <a:prstGeom prst="rect">
            <a:avLst/>
          </a:prstGeom>
          <a:noFill/>
          <a:ln w="19050">
            <a:solidFill>
              <a:schemeClr val="tx1"/>
            </a:solidFill>
          </a:ln>
        </p:spPr>
        <p:txBody>
          <a:bodyPr wrap="square" rtlCol="0">
            <a:spAutoFit/>
          </a:bodyPr>
          <a:lstStyle/>
          <a:p>
            <a:pPr algn="ctr"/>
            <a:r>
              <a:rPr lang="en-GB" sz="1100" b="1" dirty="0"/>
              <a:t>The Impact of the Railroads on Settlers and Homesteaders</a:t>
            </a:r>
          </a:p>
          <a:p>
            <a:r>
              <a:rPr lang="en-GB" altLang="en-US" sz="1000" dirty="0">
                <a:latin typeface="Calibri" panose="020F0502020204030204" pitchFamily="34" charset="0"/>
                <a:ea typeface="Calibri" panose="020F0502020204030204" pitchFamily="34" charset="0"/>
                <a:cs typeface="Times New Roman" panose="02020603050405020304" pitchFamily="18" charset="0"/>
              </a:rPr>
              <a:t>Travelling west became easier, quicker and cheaper. The railroad increased the growth of towns along the route.  Towns appeared at each rail stop whose population grew rapidly. These growing towns also gave the Homesteaders more social opportunities away from their isolated homesteads.</a:t>
            </a:r>
            <a:r>
              <a:rPr lang="en-GB" altLang="en-US" sz="1000" dirty="0"/>
              <a:t> </a:t>
            </a:r>
            <a:r>
              <a:rPr lang="en-GB" altLang="en-US" sz="1000" dirty="0">
                <a:latin typeface="Calibri" panose="020F0502020204030204" pitchFamily="34" charset="0"/>
                <a:ea typeface="Calibri" panose="020F0502020204030204" pitchFamily="34" charset="0"/>
                <a:cs typeface="Times New Roman" panose="02020603050405020304" pitchFamily="18" charset="0"/>
              </a:rPr>
              <a:t>Homesteaders and their families back in the east could now visit each other easily for the first time. This reduced the isolation they felt and  also gave an incentive for more family members to move west.</a:t>
            </a:r>
            <a:r>
              <a:rPr lang="en-GB" altLang="en-US" sz="1000" dirty="0"/>
              <a:t>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 railroad also encouraged businesses to publish catalogues full of goods which were sent to families in in the American West.  Families could order goods which were then sent to their nearest railroad station. Homesteaders could now order manufactured goods from the city and have them delivered via train to the nearest station.</a:t>
            </a:r>
            <a:endParaRPr lang="en-GB" altLang="en-US" sz="1000" dirty="0"/>
          </a:p>
        </p:txBody>
      </p:sp>
      <p:sp>
        <p:nvSpPr>
          <p:cNvPr id="12" name="TextBox 11">
            <a:extLst>
              <a:ext uri="{FF2B5EF4-FFF2-40B4-BE49-F238E27FC236}">
                <a16:creationId xmlns:a16="http://schemas.microsoft.com/office/drawing/2014/main" id="{84983226-701C-41B3-A14E-68DD5F2CEF37}"/>
              </a:ext>
            </a:extLst>
          </p:cNvPr>
          <p:cNvSpPr txBox="1"/>
          <p:nvPr/>
        </p:nvSpPr>
        <p:spPr>
          <a:xfrm>
            <a:off x="10488587" y="1343139"/>
            <a:ext cx="1651161" cy="2893100"/>
          </a:xfrm>
          <a:prstGeom prst="rect">
            <a:avLst/>
          </a:prstGeom>
          <a:noFill/>
          <a:ln w="19050">
            <a:solidFill>
              <a:schemeClr val="tx1"/>
            </a:solidFill>
          </a:ln>
        </p:spPr>
        <p:txBody>
          <a:bodyPr wrap="square" rtlCol="0">
            <a:spAutoFit/>
          </a:bodyPr>
          <a:lstStyle/>
          <a:p>
            <a:pPr algn="ctr"/>
            <a:r>
              <a:rPr lang="en-GB" sz="1100" b="1" dirty="0"/>
              <a:t>The National Impact of the Railroad</a:t>
            </a:r>
          </a:p>
          <a:p>
            <a:r>
              <a:rPr lang="en-GB" altLang="en-US" sz="1000" dirty="0">
                <a:latin typeface="Calibri" panose="020F0502020204030204" pitchFamily="34" charset="0"/>
                <a:cs typeface="Times New Roman" panose="02020603050405020304" pitchFamily="18" charset="0"/>
              </a:rPr>
              <a:t>The American government were now able to bring in the army at short notice to deal with any issues with the Plains Indians.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There were huge trade benefits for the country as the railroad opened up trade routes with Europe and Asia from the Pacific and Atlantic Ocean.</a:t>
            </a:r>
            <a:r>
              <a:rPr lang="en-GB" altLang="en-US" sz="1000" dirty="0"/>
              <a:t>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 creation of such a magnificent railroad made the idea of the Manifest Destiny seem real. It promoted confidence and hope.</a:t>
            </a:r>
          </a:p>
        </p:txBody>
      </p:sp>
      <p:sp>
        <p:nvSpPr>
          <p:cNvPr id="13" name="TextBox 12">
            <a:extLst>
              <a:ext uri="{FF2B5EF4-FFF2-40B4-BE49-F238E27FC236}">
                <a16:creationId xmlns:a16="http://schemas.microsoft.com/office/drawing/2014/main" id="{B3D79AE7-4941-4D9D-B996-CD7939DC2342}"/>
              </a:ext>
            </a:extLst>
          </p:cNvPr>
          <p:cNvSpPr txBox="1"/>
          <p:nvPr/>
        </p:nvSpPr>
        <p:spPr>
          <a:xfrm>
            <a:off x="8918142" y="1343139"/>
            <a:ext cx="1511826" cy="2893100"/>
          </a:xfrm>
          <a:prstGeom prst="rect">
            <a:avLst/>
          </a:prstGeom>
          <a:noFill/>
          <a:ln w="19050">
            <a:solidFill>
              <a:schemeClr val="tx1"/>
            </a:solidFill>
          </a:ln>
        </p:spPr>
        <p:txBody>
          <a:bodyPr wrap="square" rtlCol="0">
            <a:spAutoFit/>
          </a:bodyPr>
          <a:lstStyle/>
          <a:p>
            <a:pPr algn="ctr"/>
            <a:r>
              <a:rPr lang="en-GB" sz="1100" b="1" dirty="0"/>
              <a:t>The Impact on the Cattle Industry</a:t>
            </a:r>
          </a:p>
          <a:p>
            <a:r>
              <a:rPr lang="en-GB" altLang="en-US" sz="1000" dirty="0">
                <a:latin typeface="Calibri" panose="020F0502020204030204" pitchFamily="34" charset="0"/>
                <a:ea typeface="Calibri" panose="020F0502020204030204" pitchFamily="34" charset="0"/>
                <a:cs typeface="Times New Roman" panose="02020603050405020304" pitchFamily="18" charset="0"/>
              </a:rPr>
              <a:t>The railroads encouraged the growth of the cattle industry and the new cow towns which grew near the tracks.  It would be possible for cattlemen from Texas to sell their cattle for meat and leather goods in the cities of the east for a lot more money.  Cattlemen would also be able to transport meat to the growing populations of the American West such as the new mining towns.</a:t>
            </a:r>
            <a:endParaRPr lang="en-GB" sz="1000" dirty="0"/>
          </a:p>
        </p:txBody>
      </p:sp>
      <p:sp>
        <p:nvSpPr>
          <p:cNvPr id="14" name="TextBox 13">
            <a:extLst>
              <a:ext uri="{FF2B5EF4-FFF2-40B4-BE49-F238E27FC236}">
                <a16:creationId xmlns:a16="http://schemas.microsoft.com/office/drawing/2014/main" id="{1766C2CB-0118-48E5-925E-EA1907FB4633}"/>
              </a:ext>
            </a:extLst>
          </p:cNvPr>
          <p:cNvSpPr txBox="1"/>
          <p:nvPr/>
        </p:nvSpPr>
        <p:spPr>
          <a:xfrm>
            <a:off x="7286734" y="1343139"/>
            <a:ext cx="1572788" cy="2893100"/>
          </a:xfrm>
          <a:prstGeom prst="rect">
            <a:avLst/>
          </a:prstGeom>
          <a:solidFill>
            <a:schemeClr val="bg1"/>
          </a:solidFill>
          <a:ln w="19050">
            <a:solidFill>
              <a:schemeClr val="tx1"/>
            </a:solidFill>
          </a:ln>
        </p:spPr>
        <p:txBody>
          <a:bodyPr wrap="square" rtlCol="0">
            <a:spAutoFit/>
          </a:bodyPr>
          <a:lstStyle/>
          <a:p>
            <a:pPr algn="ctr"/>
            <a:r>
              <a:rPr lang="en-GB" sz="1100" b="1" dirty="0"/>
              <a:t>The Impact of the Railroads on Farming</a:t>
            </a:r>
          </a:p>
          <a:p>
            <a:r>
              <a:rPr lang="en-GB" altLang="en-US" sz="1000" dirty="0">
                <a:latin typeface="Calibri" panose="020F0502020204030204" pitchFamily="34" charset="0"/>
                <a:ea typeface="Calibri" panose="020F0502020204030204" pitchFamily="34" charset="0"/>
                <a:cs typeface="Times New Roman" panose="02020603050405020304" pitchFamily="18" charset="0"/>
              </a:rPr>
              <a:t>Farmers could use the railroad to sell any of their surplus crops to other parts of America.  This gave them more income and in turn allowed them to increase the size of their farms. Farmers in California and Oregon could transport their grain to other parts of America, especially the big cities in the east.  This also allowed farmers to set up new business and trade links to help their farms expand.</a:t>
            </a:r>
          </a:p>
        </p:txBody>
      </p:sp>
      <p:sp>
        <p:nvSpPr>
          <p:cNvPr id="15" name="Rectangle 3">
            <a:extLst>
              <a:ext uri="{FF2B5EF4-FFF2-40B4-BE49-F238E27FC236}">
                <a16:creationId xmlns:a16="http://schemas.microsoft.com/office/drawing/2014/main" id="{3368AF3C-C089-428B-8C6E-2FBB362ED4CB}"/>
              </a:ext>
            </a:extLst>
          </p:cNvPr>
          <p:cNvSpPr>
            <a:spLocks noChangeArrowheads="1"/>
          </p:cNvSpPr>
          <p:nvPr/>
        </p:nvSpPr>
        <p:spPr bwMode="auto">
          <a:xfrm>
            <a:off x="86913" y="4188708"/>
            <a:ext cx="2002325" cy="1708160"/>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lang="en-GB" altLang="en-US" sz="1050" b="1" dirty="0">
                <a:latin typeface="Calibri" panose="020F0502020204030204" pitchFamily="34" charset="0"/>
                <a:cs typeface="Times New Roman" panose="02020603050405020304" pitchFamily="18" charset="0"/>
              </a:rPr>
              <a:t>Investment</a:t>
            </a:r>
          </a:p>
          <a:p>
            <a:pPr marL="0" marR="0" lvl="0" indent="0" algn="just" defTabSz="914400" rtl="0" eaLnBrk="0" fontAlgn="base" latinLnBrk="0" hangingPunct="0">
              <a:lnSpc>
                <a:spcPct val="100000"/>
              </a:lnSpc>
              <a:spcBef>
                <a:spcPct val="0"/>
              </a:spcBef>
              <a:spcAft>
                <a:spcPct val="0"/>
              </a:spcAft>
              <a:buClrTx/>
              <a:buSzTx/>
              <a:tabLst/>
            </a:pP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railroad companies were given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$16,000</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for every mile of track built. This increased to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$48,000 </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 every mile for the hardest parts across the mountains. Overall, </a:t>
            </a:r>
            <a:r>
              <a:rPr kumimoji="0" lang="en-GB" altLang="en-US" sz="105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$61million </a:t>
            </a:r>
            <a:r>
              <a:rPr kumimoji="0" lang="en-GB" altLang="en-US" sz="105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was</a:t>
            </a:r>
            <a:r>
              <a:rPr kumimoji="0" lang="en-GB" altLang="en-US" sz="105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spent on its construction.</a:t>
            </a:r>
            <a:r>
              <a:rPr lang="en-GB" altLang="en-US" sz="1050" dirty="0">
                <a:latin typeface="Calibri" panose="020F0502020204030204" pitchFamily="34" charset="0"/>
                <a:ea typeface="Calibri" panose="020F0502020204030204" pitchFamily="34" charset="0"/>
                <a:cs typeface="Times New Roman" panose="02020603050405020304" pitchFamily="18" charset="0"/>
              </a:rPr>
              <a:t> However, 12,000 men died during its construction. </a:t>
            </a:r>
            <a:endPar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3">
            <a:extLst>
              <a:ext uri="{FF2B5EF4-FFF2-40B4-BE49-F238E27FC236}">
                <a16:creationId xmlns:a16="http://schemas.microsoft.com/office/drawing/2014/main" id="{6D88C9ED-C3C1-4C04-89B0-C434911F1179}"/>
              </a:ext>
            </a:extLst>
          </p:cNvPr>
          <p:cNvSpPr>
            <a:spLocks noChangeArrowheads="1"/>
          </p:cNvSpPr>
          <p:nvPr/>
        </p:nvSpPr>
        <p:spPr bwMode="auto">
          <a:xfrm>
            <a:off x="2132997" y="4188708"/>
            <a:ext cx="2002326" cy="1708160"/>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50" b="1"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Telegraph Communication</a:t>
            </a:r>
          </a:p>
          <a:p>
            <a:pPr marL="0" marR="0" lvl="0" indent="0" algn="just"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At the same time, the government funded the building of the first transcontinental </a:t>
            </a:r>
            <a:r>
              <a:rPr kumimoji="0" lang="en-GB" altLang="en-US" sz="1050" b="1" i="0" u="none" strike="noStrike" cap="none" normalizeH="0" baseline="0" dirty="0">
                <a:ln>
                  <a:noFill/>
                </a:ln>
                <a:solidFill>
                  <a:srgbClr val="0070C0"/>
                </a:solidFill>
                <a:effectLst/>
                <a:latin typeface="Calibri" panose="020F0502020204030204" pitchFamily="34" charset="0"/>
                <a:cs typeface="Times New Roman" panose="02020603050405020304" pitchFamily="18" charset="0"/>
              </a:rPr>
              <a:t>electric telegraph</a:t>
            </a:r>
            <a:r>
              <a:rPr kumimoji="0" lang="en-GB" altLang="en-US" sz="105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 this </a:t>
            </a:r>
            <a:r>
              <a:rPr lang="en-GB" altLang="en-US" sz="1050" dirty="0">
                <a:latin typeface="Calibri" panose="020F0502020204030204" pitchFamily="34" charset="0"/>
                <a:cs typeface="Times New Roman" panose="02020603050405020304" pitchFamily="18" charset="0"/>
              </a:rPr>
              <a:t>was a key communication line which ran alongside the railroad tracks. It allowed telegraph messages to be sent across the continent for the first time.</a:t>
            </a:r>
            <a:endParaRPr kumimoji="0" lang="en-GB" altLang="en-US" sz="1050" b="0" i="0" u="none" strike="noStrike" cap="none" normalizeH="0" baseline="0" dirty="0">
              <a:ln>
                <a:noFill/>
              </a:ln>
              <a:solidFill>
                <a:schemeClr val="tx1"/>
              </a:solidFill>
              <a:effectLst/>
            </a:endParaRPr>
          </a:p>
        </p:txBody>
      </p:sp>
      <p:sp>
        <p:nvSpPr>
          <p:cNvPr id="17" name="Rectangle 3">
            <a:extLst>
              <a:ext uri="{FF2B5EF4-FFF2-40B4-BE49-F238E27FC236}">
                <a16:creationId xmlns:a16="http://schemas.microsoft.com/office/drawing/2014/main" id="{878D50EF-37D5-4746-87CA-3C0D72377D70}"/>
              </a:ext>
            </a:extLst>
          </p:cNvPr>
          <p:cNvSpPr>
            <a:spLocks noChangeArrowheads="1"/>
          </p:cNvSpPr>
          <p:nvPr/>
        </p:nvSpPr>
        <p:spPr bwMode="auto">
          <a:xfrm>
            <a:off x="86914" y="5936427"/>
            <a:ext cx="3649064" cy="900246"/>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Land</a:t>
            </a:r>
          </a:p>
          <a:p>
            <a:pPr marL="0" marR="0" lvl="0" indent="0" algn="just"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Both railroad companies were given 6,400 acres </a:t>
            </a:r>
            <a:r>
              <a:rPr lang="en-GB" altLang="en-US" sz="1050" dirty="0">
                <a:latin typeface="Calibri" panose="020F0502020204030204" pitchFamily="34" charset="0"/>
                <a:ea typeface="Calibri" panose="020F0502020204030204" pitchFamily="34" charset="0"/>
                <a:cs typeface="Times New Roman" panose="02020603050405020304" pitchFamily="18" charset="0"/>
              </a:rPr>
              <a:t>of land which ran alongside the railroad tracks.  They could then advertise and sell this land to settlers from the east.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Overall, this equalled 45 million acres of land taken from the Plains Indians.</a:t>
            </a:r>
            <a:endParaRPr kumimoji="0" lang="en-GB" altLang="en-US" sz="1050" b="0" i="0" u="none" strike="noStrike" cap="none" normalizeH="0" baseline="0" dirty="0">
              <a:ln>
                <a:noFill/>
              </a:ln>
              <a:solidFill>
                <a:schemeClr val="tx1"/>
              </a:solidFill>
              <a:effectLst/>
            </a:endParaRPr>
          </a:p>
        </p:txBody>
      </p:sp>
      <p:sp>
        <p:nvSpPr>
          <p:cNvPr id="18" name="Rectangle 3">
            <a:extLst>
              <a:ext uri="{FF2B5EF4-FFF2-40B4-BE49-F238E27FC236}">
                <a16:creationId xmlns:a16="http://schemas.microsoft.com/office/drawing/2014/main" id="{F260CB8C-1C81-4CAB-A7AD-51484202A9C1}"/>
              </a:ext>
            </a:extLst>
          </p:cNvPr>
          <p:cNvSpPr>
            <a:spLocks noChangeArrowheads="1"/>
          </p:cNvSpPr>
          <p:nvPr/>
        </p:nvSpPr>
        <p:spPr bwMode="auto">
          <a:xfrm>
            <a:off x="2132997" y="1629259"/>
            <a:ext cx="2003144" cy="2516073"/>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Settlement</a:t>
            </a:r>
          </a:p>
          <a:p>
            <a:pPr algn="just"/>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Each railroad company had its own </a:t>
            </a:r>
            <a:r>
              <a:rPr kumimoji="0" lang="en-GB" altLang="en-US" sz="105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Bureau of Immigration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which persuaded people from other countries to settle on the plains.  One agent, CB Schmitt apparently persuaded 60,000 Germans to emigrate to Kansas.  The railroad companies encouraged settlers from America and </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Europe to buy land near the tracks.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railroad companies even put on special trips to show possible buyers the attractions of the land.</a:t>
            </a:r>
            <a:r>
              <a:rPr lang="en-GB" altLang="en-US" sz="1050" dirty="0">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p:txBody>
      </p:sp>
      <p:sp>
        <p:nvSpPr>
          <p:cNvPr id="19" name="Rectangle 3">
            <a:extLst>
              <a:ext uri="{FF2B5EF4-FFF2-40B4-BE49-F238E27FC236}">
                <a16:creationId xmlns:a16="http://schemas.microsoft.com/office/drawing/2014/main" id="{CA8EF583-1637-4EEE-9360-5C6C4F0AB3D9}"/>
              </a:ext>
            </a:extLst>
          </p:cNvPr>
          <p:cNvSpPr>
            <a:spLocks noChangeArrowheads="1"/>
          </p:cNvSpPr>
          <p:nvPr/>
        </p:nvSpPr>
        <p:spPr bwMode="auto">
          <a:xfrm>
            <a:off x="86914" y="1333256"/>
            <a:ext cx="4048410" cy="261610"/>
          </a:xfrm>
          <a:prstGeom prst="rect">
            <a:avLst/>
          </a:prstGeom>
          <a:solidFill>
            <a:schemeClr val="accent4">
              <a:lumMod val="40000"/>
              <a:lumOff val="60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Building of the Transcontinental Railroad</a:t>
            </a:r>
            <a:endPar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8" name="Picture 4" descr="Image result for UNION PACIFIC RAILR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29730" y="5913413"/>
            <a:ext cx="650959" cy="94627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aps - Upper Grade Social Studies Center">
            <a:extLst>
              <a:ext uri="{FF2B5EF4-FFF2-40B4-BE49-F238E27FC236}">
                <a16:creationId xmlns:a16="http://schemas.microsoft.com/office/drawing/2014/main" id="{29D2A85E-95ED-41C4-8497-4A81E7CE53C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14265" y="30567"/>
            <a:ext cx="2525484" cy="1277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388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5" y="89647"/>
            <a:ext cx="12012709"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10: </a:t>
            </a:r>
            <a:r>
              <a:rPr lang="en-GB" dirty="0">
                <a:latin typeface="Berlin Sans FB" panose="020E0602020502020306" pitchFamily="34" charset="0"/>
              </a:rPr>
              <a:t>Settlement in the American West - The Homestead Act (1862)</a:t>
            </a:r>
          </a:p>
        </p:txBody>
      </p:sp>
      <p:sp>
        <p:nvSpPr>
          <p:cNvPr id="6" name="Rectangle 5"/>
          <p:cNvSpPr>
            <a:spLocks noChangeArrowheads="1"/>
          </p:cNvSpPr>
          <p:nvPr/>
        </p:nvSpPr>
        <p:spPr bwMode="auto">
          <a:xfrm>
            <a:off x="89647" y="2455398"/>
            <a:ext cx="2211632" cy="2700739"/>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2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Why the Homestead</a:t>
            </a:r>
            <a:r>
              <a:rPr kumimoji="0" lang="en-GB" altLang="en-US" sz="1200" b="1" i="0" u="none" strike="noStrike" cap="none" normalizeH="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Act?</a:t>
            </a:r>
          </a:p>
          <a:p>
            <a:pPr marL="0" marR="0" lvl="0" indent="0" algn="just" defTabSz="914400" rtl="0" eaLnBrk="0" fontAlgn="base" latinLnBrk="0" hangingPunct="0">
              <a:lnSpc>
                <a:spcPct val="100000"/>
              </a:lnSpc>
              <a:spcBef>
                <a:spcPct val="0"/>
              </a:spcBef>
              <a:spcAft>
                <a:spcPct val="0"/>
              </a:spcAft>
              <a:buClrTx/>
              <a:buSzTx/>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Before 1862, the American government had tried to promote and sell land in the American West. However, it was too expensive for most American families to buy and very few large businesses were willing to buy so much land.  The government needed to make the land more attractive and cheaper to buy.  This way, ordinary American people would be more likely to move from their homes in the east to set up a new life in the American West. The result of this was President Lincoln’s Homestead Act of 1862.</a:t>
            </a:r>
            <a:endParaRPr kumimoji="0" lang="en-GB" altLang="en-US" sz="700" i="0" u="none" strike="noStrike" cap="none" normalizeH="0" baseline="0" dirty="0">
              <a:ln>
                <a:noFill/>
              </a:ln>
              <a:effectLst/>
            </a:endParaRPr>
          </a:p>
        </p:txBody>
      </p:sp>
      <p:sp>
        <p:nvSpPr>
          <p:cNvPr id="7" name="Rectangle 6"/>
          <p:cNvSpPr>
            <a:spLocks noChangeArrowheads="1"/>
          </p:cNvSpPr>
          <p:nvPr/>
        </p:nvSpPr>
        <p:spPr bwMode="auto">
          <a:xfrm>
            <a:off x="5681111" y="2455398"/>
            <a:ext cx="2211632" cy="4316566"/>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Positive Impact</a:t>
            </a:r>
            <a:endParaRPr kumimoji="0" lang="en-GB" altLang="en-US" sz="1200" b="1" i="0" strike="noStrike" cap="none" normalizeH="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85725" indent="-85725" algn="just">
              <a:buFont typeface="Wingdings" panose="05000000000000000000" pitchFamily="2" charset="2"/>
              <a:buChar char="q"/>
            </a:pPr>
            <a:r>
              <a:rPr lang="en-GB" altLang="en-US" sz="1050" dirty="0">
                <a:latin typeface="Calibri" panose="020F0502020204030204" pitchFamily="34" charset="0"/>
                <a:ea typeface="Calibri" panose="020F0502020204030204" pitchFamily="34" charset="0"/>
                <a:cs typeface="Times New Roman" panose="02020603050405020304" pitchFamily="18" charset="0"/>
              </a:rPr>
              <a:t>Many families were encouraged to move into the American West because the cost pf a claim was so low.  This was far better than big businesses buying up vast areas of land and doing nothing with it.  Lots of families resulted in vast numbers of people populating the West. </a:t>
            </a:r>
            <a:endParaRPr lang="en-GB" altLang="en-US" sz="1050" dirty="0"/>
          </a:p>
          <a:p>
            <a:pPr marL="85725" indent="-85725" algn="just">
              <a:buFont typeface="Wingdings" panose="05000000000000000000" pitchFamily="2" charset="2"/>
              <a:buChar char="q"/>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By</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1876, 6 million</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acres of government land was sold for homesteads. Eventually, over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80 million acres </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of land were settled in as a result of the Homestead Act.</a:t>
            </a:r>
            <a:r>
              <a:rPr lang="en-GB" altLang="en-US" sz="1050" dirty="0">
                <a:latin typeface="Calibri" panose="020F0502020204030204" pitchFamily="34" charset="0"/>
                <a:ea typeface="Calibri" panose="020F0502020204030204" pitchFamily="34" charset="0"/>
                <a:cs typeface="Times New Roman" panose="02020603050405020304" pitchFamily="18" charset="0"/>
              </a:rPr>
              <a:t> </a:t>
            </a:r>
          </a:p>
          <a:p>
            <a:pPr marL="85725" marR="0" lvl="0" indent="-85725"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It led to parts of the Great Plains being settled in for the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first time</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1050" b="0" i="0" strike="noStrike" cap="none" normalizeH="0" baseline="0" dirty="0">
              <a:ln>
                <a:noFill/>
              </a:ln>
              <a:solidFill>
                <a:schemeClr val="tx1"/>
              </a:solidFill>
              <a:effectLst/>
            </a:endParaRPr>
          </a:p>
          <a:p>
            <a:pPr marL="85725" marR="0" lvl="0" indent="-85725"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Half of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Nebraska’s</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land became Homestead Land and by 1875, the population was big enough for it to become a state in its own right. </a:t>
            </a:r>
            <a:endParaRPr lang="en-GB" altLang="en-US" sz="1050" dirty="0">
              <a:latin typeface="Calibri" panose="020F0502020204030204" pitchFamily="34" charset="0"/>
              <a:ea typeface="Calibri" panose="020F0502020204030204" pitchFamily="34" charset="0"/>
              <a:cs typeface="Times New Roman" panose="02020603050405020304" pitchFamily="18" charset="0"/>
            </a:endParaRPr>
          </a:p>
          <a:p>
            <a:pPr marL="85725" lvl="0" indent="-85725" algn="just">
              <a:buFont typeface="Wingdings" panose="05000000000000000000" pitchFamily="2" charset="2"/>
              <a:buChar char="q"/>
            </a:pPr>
            <a:r>
              <a:rPr lang="en-GB" altLang="en-US" sz="1050" dirty="0">
                <a:latin typeface="Calibri" panose="020F0502020204030204" pitchFamily="34" charset="0"/>
                <a:ea typeface="Calibri" panose="020F0502020204030204" pitchFamily="34" charset="0"/>
                <a:cs typeface="Times New Roman" panose="02020603050405020304" pitchFamily="18" charset="0"/>
              </a:rPr>
              <a:t>The government also promoted the Homestead Act abroad, especially Europe.</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By 1875 over half of Nebraska’s population, 123,000, were also recent immigrants and their children.  </a:t>
            </a:r>
            <a:endParaRPr kumimoji="0" lang="en-GB" altLang="en-US" sz="1050" b="0" i="0" strike="noStrike" cap="none" normalizeH="0" baseline="0" dirty="0">
              <a:ln>
                <a:noFill/>
              </a:ln>
              <a:solidFill>
                <a:schemeClr val="tx1"/>
              </a:solidFill>
              <a:effectLst/>
            </a:endParaRPr>
          </a:p>
        </p:txBody>
      </p:sp>
      <p:sp>
        <p:nvSpPr>
          <p:cNvPr id="9" name="Rectangle 2"/>
          <p:cNvSpPr>
            <a:spLocks noChangeArrowheads="1"/>
          </p:cNvSpPr>
          <p:nvPr/>
        </p:nvSpPr>
        <p:spPr bwMode="auto">
          <a:xfrm>
            <a:off x="7535499" y="468588"/>
            <a:ext cx="3361102" cy="1869743"/>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algn="just" eaLnBrk="0" fontAlgn="base" hangingPunct="0">
              <a:spcBef>
                <a:spcPct val="0"/>
              </a:spcBef>
              <a:spcAft>
                <a:spcPct val="0"/>
              </a:spcAft>
            </a:pPr>
            <a:r>
              <a:rPr lang="en-GB" altLang="en-US" sz="1050" dirty="0">
                <a:latin typeface="Calibri" panose="020F0502020204030204" pitchFamily="34" charset="0"/>
                <a:cs typeface="Times New Roman" panose="02020603050405020304" pitchFamily="18" charset="0"/>
              </a:rPr>
              <a:t>President Lincoln then passed a law called </a:t>
            </a:r>
            <a:r>
              <a:rPr lang="en-GB" altLang="en-US" sz="1050" b="1" dirty="0">
                <a:latin typeface="Calibri" panose="020F0502020204030204" pitchFamily="34" charset="0"/>
                <a:cs typeface="Times New Roman" panose="02020603050405020304" pitchFamily="18" charset="0"/>
              </a:rPr>
              <a:t>The Homestead Act</a:t>
            </a:r>
            <a:r>
              <a:rPr lang="en-GB" altLang="en-US" sz="1050" dirty="0">
                <a:latin typeface="Calibri" panose="020F0502020204030204" pitchFamily="34" charset="0"/>
                <a:cs typeface="Times New Roman" panose="02020603050405020304" pitchFamily="18" charset="0"/>
              </a:rPr>
              <a:t>. This allowed anyone to claim </a:t>
            </a:r>
            <a:r>
              <a:rPr lang="en-GB" altLang="en-US" sz="1050" b="1" dirty="0">
                <a:latin typeface="Calibri" panose="020F0502020204030204" pitchFamily="34" charset="0"/>
                <a:cs typeface="Times New Roman" panose="02020603050405020304" pitchFamily="18" charset="0"/>
              </a:rPr>
              <a:t>160 acres of land </a:t>
            </a:r>
            <a:r>
              <a:rPr lang="en-GB" altLang="en-US" sz="1050" dirty="0">
                <a:latin typeface="Calibri" panose="020F0502020204030204" pitchFamily="34" charset="0"/>
                <a:cs typeface="Times New Roman" panose="02020603050405020304" pitchFamily="18" charset="0"/>
              </a:rPr>
              <a:t>in the West, as long as they lived on and farmed the land for 5 years.  This was a way that the government encouraged the further settlement of the American West.  The Homestead Act gave African American people a right to buy and own land in America for the very first time.  It also gave the ex-soldiers from the American Civil War a chance to start a new life. In this lesson, we will discover what the Homestead Act was, its consequences and how it dramatically increased settlement in the American West. </a:t>
            </a:r>
            <a:endParaRPr kumimoji="0" lang="en-GB" altLang="en-US" sz="1100" i="0" strike="noStrike" cap="none" normalizeH="0" baseline="0" dirty="0">
              <a:ln>
                <a:noFill/>
              </a:ln>
              <a:solidFill>
                <a:schemeClr val="tx1"/>
              </a:solidFill>
              <a:effectLst/>
              <a:latin typeface="Arial" panose="020B0604020202020204" pitchFamily="34" charset="0"/>
            </a:endParaRPr>
          </a:p>
        </p:txBody>
      </p:sp>
      <p:sp>
        <p:nvSpPr>
          <p:cNvPr id="10" name="Rectangle 9"/>
          <p:cNvSpPr>
            <a:spLocks noChangeArrowheads="1"/>
          </p:cNvSpPr>
          <p:nvPr/>
        </p:nvSpPr>
        <p:spPr bwMode="auto">
          <a:xfrm>
            <a:off x="2360809" y="2455397"/>
            <a:ext cx="3227982" cy="2700739"/>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2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What was the Homestead</a:t>
            </a:r>
            <a:r>
              <a:rPr kumimoji="0" lang="en-GB" altLang="en-US" sz="1200" b="1" i="0" u="none" strike="noStrike" cap="none" normalizeH="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Act?</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The Homestead Act was a law which allowed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ordinary settler families </a:t>
            </a:r>
            <a:r>
              <a:rPr lang="en-GB" altLang="en-US" sz="1050" dirty="0">
                <a:latin typeface="Calibri" panose="020F0502020204030204" pitchFamily="34" charset="0"/>
                <a:ea typeface="Calibri" panose="020F0502020204030204" pitchFamily="34" charset="0"/>
                <a:cs typeface="Times New Roman" panose="02020603050405020304" pitchFamily="18" charset="0"/>
              </a:rPr>
              <a:t>from elsewhere in America to buy up small chunks of land called a ‘Homestead’ in the American West.</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Land was divided into small areas of </a:t>
            </a:r>
            <a:r>
              <a:rPr kumimoji="0" lang="en-GB" altLang="en-US" sz="1050" b="1"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160 acres</a:t>
            </a:r>
            <a:r>
              <a:rPr kumimoji="0" lang="en-GB" altLang="en-US" sz="1050"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  This would be enough land for a family to build a home and farm the land.  However, it would be small enough to lower the cost of buying the land.</a:t>
            </a:r>
          </a:p>
          <a:p>
            <a:pPr marL="171450" indent="-171450" algn="just">
              <a:buFont typeface="Wingdings" panose="05000000000000000000" pitchFamily="2" charset="2"/>
              <a:buChar char="q"/>
            </a:pPr>
            <a:r>
              <a:rPr lang="en-GB" altLang="en-US" sz="1050" dirty="0">
                <a:latin typeface="Calibri" panose="020F0502020204030204" pitchFamily="34" charset="0"/>
                <a:ea typeface="Calibri" panose="020F0502020204030204" pitchFamily="34" charset="0"/>
                <a:cs typeface="Times New Roman" panose="02020603050405020304" pitchFamily="18" charset="0"/>
              </a:rPr>
              <a:t>The 160 acres only initially cost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$10 </a:t>
            </a:r>
            <a:r>
              <a:rPr lang="en-GB" altLang="en-US" sz="1050" dirty="0">
                <a:latin typeface="Calibri" panose="020F0502020204030204" pitchFamily="34" charset="0"/>
                <a:ea typeface="Calibri" panose="020F0502020204030204" pitchFamily="34" charset="0"/>
                <a:cs typeface="Times New Roman" panose="02020603050405020304" pitchFamily="18" charset="0"/>
              </a:rPr>
              <a:t>to ‘make a claim’ for the land.  This meant that settlers could simply pay a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$10 deposit </a:t>
            </a:r>
            <a:r>
              <a:rPr lang="en-GB" altLang="en-US" sz="1050" dirty="0">
                <a:latin typeface="Calibri" panose="020F0502020204030204" pitchFamily="34" charset="0"/>
                <a:ea typeface="Calibri" panose="020F0502020204030204" pitchFamily="34" charset="0"/>
                <a:cs typeface="Times New Roman" panose="02020603050405020304" pitchFamily="18" charset="0"/>
              </a:rPr>
              <a:t>and pay the government back for the rest at a later date. $10 was very affordable for most people. Once a claim for the land had been made and the family lived there for 5 years they could opt to buy the land for good for $30.</a:t>
            </a:r>
          </a:p>
        </p:txBody>
      </p:sp>
      <p:sp>
        <p:nvSpPr>
          <p:cNvPr id="11" name="Rectangle 10"/>
          <p:cNvSpPr>
            <a:spLocks noChangeArrowheads="1"/>
          </p:cNvSpPr>
          <p:nvPr/>
        </p:nvSpPr>
        <p:spPr bwMode="auto">
          <a:xfrm>
            <a:off x="89645" y="5198693"/>
            <a:ext cx="4006105" cy="1569660"/>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2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Who could buy land?</a:t>
            </a:r>
            <a:endParaRPr kumimoji="0" lang="en-GB" altLang="en-US" sz="1200" b="1" i="0" u="none" strike="noStrike" cap="none" normalizeH="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Anyone over the age of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21</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Anyone younger than 21 as long as they had been an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ex-Civil War soldier</a:t>
            </a:r>
            <a:r>
              <a:rPr lang="en-GB" altLang="en-US" sz="1050" dirty="0">
                <a:latin typeface="Calibri" panose="020F0502020204030204" pitchFamily="34" charset="0"/>
                <a:ea typeface="Calibri" panose="020F0502020204030204" pitchFamily="34" charset="0"/>
                <a:cs typeface="Times New Roman" panose="02020603050405020304" pitchFamily="18" charset="0"/>
              </a:rPr>
              <a:t>. Even those from the southern confederate states who were sold the land as a chance to make a new start in life. </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Single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women</a:t>
            </a:r>
            <a:r>
              <a:rPr lang="en-GB" altLang="en-US" sz="1050" dirty="0">
                <a:latin typeface="Calibri" panose="020F0502020204030204" pitchFamily="34" charset="0"/>
                <a:ea typeface="Calibri" panose="020F0502020204030204" pitchFamily="34" charset="0"/>
                <a:cs typeface="Times New Roman" panose="02020603050405020304" pitchFamily="18" charset="0"/>
              </a:rPr>
              <a:t> could file a claim</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Anyone from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abroad</a:t>
            </a:r>
            <a:r>
              <a:rPr lang="en-GB" altLang="en-US" sz="1050" dirty="0">
                <a:latin typeface="Calibri" panose="020F0502020204030204" pitchFamily="34" charset="0"/>
                <a:ea typeface="Calibri" panose="020F0502020204030204" pitchFamily="34" charset="0"/>
                <a:cs typeface="Times New Roman" panose="02020603050405020304" pitchFamily="18" charset="0"/>
              </a:rPr>
              <a:t> who wanted to become an American citizen</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Any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African American </a:t>
            </a:r>
            <a:r>
              <a:rPr lang="en-GB" altLang="en-US" sz="1050" dirty="0">
                <a:latin typeface="Calibri" panose="020F0502020204030204" pitchFamily="34" charset="0"/>
                <a:ea typeface="Calibri" panose="020F0502020204030204" pitchFamily="34" charset="0"/>
                <a:cs typeface="Times New Roman" panose="02020603050405020304" pitchFamily="18" charset="0"/>
              </a:rPr>
              <a:t>ex-slaves with the money for the deposit. </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1" i="0" u="none" strike="noStrike" cap="none" normalizeH="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only group not allowed to claim land were the Plains Indians</a:t>
            </a:r>
          </a:p>
        </p:txBody>
      </p:sp>
      <p:pic>
        <p:nvPicPr>
          <p:cNvPr id="14" name="Picture 14" descr="Image result for farmland seeds clipar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7746"/>
          <a:stretch/>
        </p:blipFill>
        <p:spPr bwMode="auto">
          <a:xfrm flipH="1">
            <a:off x="3822288" y="5077098"/>
            <a:ext cx="1582783" cy="1691256"/>
          </a:xfrm>
          <a:prstGeom prst="rect">
            <a:avLst/>
          </a:prstGeom>
          <a:ln w="38100" cap="sq">
            <a:no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3" name="Picture 12" descr="Image result for HOMESTEADER CARTOON"/>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0" b="100000" l="0" r="51458"/>
                    </a14:imgEffect>
                  </a14:imgLayer>
                </a14:imgProps>
              </a:ext>
              <a:ext uri="{28A0092B-C50C-407E-A947-70E740481C1C}">
                <a14:useLocalDpi xmlns:a14="http://schemas.microsoft.com/office/drawing/2010/main" val="0"/>
              </a:ext>
            </a:extLst>
          </a:blip>
          <a:srcRect r="48086"/>
          <a:stretch/>
        </p:blipFill>
        <p:spPr bwMode="auto">
          <a:xfrm>
            <a:off x="4720451" y="4784676"/>
            <a:ext cx="1142533" cy="2076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a:spLocks noChangeArrowheads="1"/>
          </p:cNvSpPr>
          <p:nvPr/>
        </p:nvSpPr>
        <p:spPr bwMode="auto">
          <a:xfrm>
            <a:off x="7980727" y="2455398"/>
            <a:ext cx="4121626" cy="2700739"/>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Negative Impact</a:t>
            </a:r>
            <a:endParaRPr lang="en-GB" altLang="en-US" sz="1050" b="1" u="none"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85725" marR="0" lvl="0" indent="-85725"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Only 13 million acres of claims had been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fully bought</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up by 1884. This was a result of the white settlers finding it very difficult to farm.  The quality of land that many homesteaders bought varied hugely with some families struggling to feed themselves before they could even think of making a profit from their crops or animals.</a:t>
            </a:r>
            <a:endParaRPr kumimoji="0" lang="en-GB" altLang="en-US" sz="1050" b="0" i="0" strike="noStrike" cap="none" normalizeH="0" baseline="0" dirty="0">
              <a:ln>
                <a:noFill/>
              </a:ln>
              <a:solidFill>
                <a:schemeClr val="tx1"/>
              </a:solidFill>
              <a:effectLst/>
            </a:endParaRPr>
          </a:p>
          <a:p>
            <a:pPr marL="85725" marR="0" lvl="0" indent="-85725"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Only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16%</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the land available from the government was actually bought up by Homesteaders.  </a:t>
            </a:r>
            <a:endParaRPr kumimoji="0" lang="en-GB" altLang="en-US" sz="1050" b="0" i="0" strike="noStrike" cap="none" normalizeH="0" baseline="0" dirty="0">
              <a:ln>
                <a:noFill/>
              </a:ln>
              <a:solidFill>
                <a:schemeClr val="tx1"/>
              </a:solidFill>
              <a:effectLst/>
            </a:endParaRPr>
          </a:p>
          <a:p>
            <a:pPr marL="85725" marR="0" lvl="0" indent="-85725"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60%</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the homesteads were not ‘proven up’ (fully bought) because of the problems with farming.</a:t>
            </a:r>
            <a:endParaRPr kumimoji="0" lang="en-GB" altLang="en-US" sz="1050" b="0" i="0" strike="noStrike" cap="none" normalizeH="0" baseline="0" dirty="0">
              <a:ln>
                <a:noFill/>
              </a:ln>
              <a:solidFill>
                <a:schemeClr val="tx1"/>
              </a:solidFill>
              <a:effectLst/>
            </a:endParaRPr>
          </a:p>
          <a:p>
            <a:pPr marL="85725" marR="0" lvl="0" indent="-85725"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government gave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300 million acres </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of land to railroad companies.</a:t>
            </a:r>
            <a:r>
              <a:rPr kumimoji="0" lang="en-GB" altLang="en-US" sz="1050" b="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It would be the railroad that really encouraged settlers to the West.</a:t>
            </a:r>
          </a:p>
          <a:p>
            <a:pPr marL="85725" marR="0" lvl="0" indent="-85725"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baseline="0" dirty="0">
                <a:latin typeface="Calibri" panose="020F0502020204030204" pitchFamily="34" charset="0"/>
                <a:cs typeface="Times New Roman" panose="02020603050405020304" pitchFamily="18" charset="0"/>
              </a:rPr>
              <a:t>Despite</a:t>
            </a:r>
            <a:r>
              <a:rPr lang="en-GB" altLang="en-US" sz="1050" dirty="0">
                <a:latin typeface="Calibri" panose="020F0502020204030204" pitchFamily="34" charset="0"/>
                <a:cs typeface="Times New Roman" panose="02020603050405020304" pitchFamily="18" charset="0"/>
              </a:rPr>
              <a:t> the government’s aim to encourage small families, </a:t>
            </a:r>
            <a:r>
              <a:rPr lang="en-GB" altLang="en-US" sz="1050" b="1" dirty="0">
                <a:latin typeface="Calibri" panose="020F0502020204030204" pitchFamily="34" charset="0"/>
                <a:cs typeface="Times New Roman" panose="02020603050405020304" pitchFamily="18" charset="0"/>
              </a:rPr>
              <a:t>big businessmen </a:t>
            </a:r>
            <a:r>
              <a:rPr lang="en-GB" altLang="en-US" sz="1050" dirty="0">
                <a:latin typeface="Calibri" panose="020F0502020204030204" pitchFamily="34" charset="0"/>
                <a:cs typeface="Times New Roman" panose="02020603050405020304" pitchFamily="18" charset="0"/>
              </a:rPr>
              <a:t>still found ways to buy up land for their own purposes. For example, cattle ranch owners would make their employees file claims for land and then hand over the rights to them to the ranch.</a:t>
            </a:r>
            <a:endParaRPr kumimoji="0" lang="en-GB" altLang="en-US" sz="1050" b="0" i="0" strike="noStrike" cap="none" normalizeH="0" baseline="0" dirty="0">
              <a:ln>
                <a:noFill/>
              </a:ln>
              <a:solidFill>
                <a:schemeClr val="tx1"/>
              </a:solidFill>
              <a:effectLst/>
              <a:latin typeface="Arial" panose="020B0604020202020204" pitchFamily="34" charset="0"/>
            </a:endParaRPr>
          </a:p>
        </p:txBody>
      </p:sp>
      <p:sp>
        <p:nvSpPr>
          <p:cNvPr id="15" name="Rectangle 2">
            <a:extLst>
              <a:ext uri="{FF2B5EF4-FFF2-40B4-BE49-F238E27FC236}">
                <a16:creationId xmlns:a16="http://schemas.microsoft.com/office/drawing/2014/main" id="{34FDB1C8-EF58-4C90-99AE-788033F41003}"/>
              </a:ext>
            </a:extLst>
          </p:cNvPr>
          <p:cNvSpPr>
            <a:spLocks noChangeArrowheads="1"/>
          </p:cNvSpPr>
          <p:nvPr/>
        </p:nvSpPr>
        <p:spPr bwMode="auto">
          <a:xfrm>
            <a:off x="89646" y="487822"/>
            <a:ext cx="7139829" cy="1061829"/>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American Civil War</a:t>
            </a:r>
          </a:p>
          <a:p>
            <a:pPr marL="0" marR="0" lvl="0" indent="0" algn="just" defTabSz="914400" rtl="0" eaLnBrk="0" fontAlgn="base" latinLnBrk="0" hangingPunct="0">
              <a:lnSpc>
                <a:spcPct val="100000"/>
              </a:lnSpc>
              <a:spcBef>
                <a:spcPct val="0"/>
              </a:spcBef>
              <a:spcAft>
                <a:spcPct val="0"/>
              </a:spcAft>
              <a:buClrTx/>
              <a:buSzTx/>
              <a:buFontTx/>
              <a:buNone/>
              <a:tabLst/>
            </a:pPr>
            <a:r>
              <a:rPr lang="en-GB" altLang="en-US" sz="1050" dirty="0">
                <a:latin typeface="Calibri" panose="020F0502020204030204" pitchFamily="34" charset="0"/>
                <a:cs typeface="Times New Roman" panose="02020603050405020304" pitchFamily="18" charset="0"/>
              </a:rPr>
              <a:t>The American Civil War ran between 1861 and 1865. It was fought between the Northern states called the ‘Union’ and the 7 states of the South called the ‘Confederates’. The North won and as a result, the 7 confederate states became part of the United States of America.  Over 600,000 soldiers died fighting in the war with over 400,000 wounded.  After the Civil War, thousands of soldiers were </a:t>
            </a:r>
            <a:r>
              <a:rPr lang="en-GB" altLang="en-US" sz="1050" b="1" dirty="0">
                <a:latin typeface="Calibri" panose="020F0502020204030204" pitchFamily="34" charset="0"/>
                <a:cs typeface="Times New Roman" panose="02020603050405020304" pitchFamily="18" charset="0"/>
              </a:rPr>
              <a:t>demobilised</a:t>
            </a:r>
            <a:r>
              <a:rPr lang="en-GB" altLang="en-US" sz="1050" dirty="0">
                <a:latin typeface="Calibri" panose="020F0502020204030204" pitchFamily="34" charset="0"/>
                <a:cs typeface="Times New Roman" panose="02020603050405020304" pitchFamily="18" charset="0"/>
              </a:rPr>
              <a:t> (came out of the army) and returned home. Ex soldiers from the southern states found it difficult to return home to the south.  Much of the fighting had taken place in the south and the land and buildings had been devastated. </a:t>
            </a:r>
          </a:p>
        </p:txBody>
      </p:sp>
      <p:sp>
        <p:nvSpPr>
          <p:cNvPr id="16" name="Rectangle 2">
            <a:extLst>
              <a:ext uri="{FF2B5EF4-FFF2-40B4-BE49-F238E27FC236}">
                <a16:creationId xmlns:a16="http://schemas.microsoft.com/office/drawing/2014/main" id="{CAE1490F-905D-4F43-86FF-B763879EEA72}"/>
              </a:ext>
            </a:extLst>
          </p:cNvPr>
          <p:cNvSpPr>
            <a:spLocks noChangeArrowheads="1"/>
          </p:cNvSpPr>
          <p:nvPr/>
        </p:nvSpPr>
        <p:spPr bwMode="auto">
          <a:xfrm>
            <a:off x="89646" y="1597888"/>
            <a:ext cx="7139830" cy="738664"/>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050" b="1" dirty="0">
                <a:latin typeface="Calibri" panose="020F0502020204030204" pitchFamily="34" charset="0"/>
                <a:cs typeface="Times New Roman" panose="02020603050405020304" pitchFamily="18" charset="0"/>
              </a:rPr>
              <a:t>The Abolition of Slavery</a:t>
            </a:r>
          </a:p>
          <a:p>
            <a:pPr lvl="0" algn="just" eaLnBrk="0" fontAlgn="base" hangingPunct="0">
              <a:spcBef>
                <a:spcPct val="0"/>
              </a:spcBef>
              <a:spcAft>
                <a:spcPct val="0"/>
              </a:spcAft>
            </a:pPr>
            <a:r>
              <a:rPr lang="en-GB" altLang="en-US" sz="1050" dirty="0">
                <a:latin typeface="Calibri" panose="020F0502020204030204" pitchFamily="34" charset="0"/>
                <a:cs typeface="Times New Roman" panose="02020603050405020304" pitchFamily="18" charset="0"/>
              </a:rPr>
              <a:t>As part of re-building the south, African American slaves were freed. Many in the south who still used the African Americans for work, disagreed with this.  However, the government in the North was keen to abolish slavery. Therefore, </a:t>
            </a:r>
            <a:r>
              <a:rPr lang="en-GB" altLang="en-US" sz="1050" b="1" dirty="0">
                <a:latin typeface="Calibri" panose="020F0502020204030204" pitchFamily="34" charset="0"/>
                <a:cs typeface="Times New Roman" panose="02020603050405020304" pitchFamily="18" charset="0"/>
              </a:rPr>
              <a:t>President Lincoln </a:t>
            </a:r>
            <a:r>
              <a:rPr lang="en-GB" altLang="en-US" sz="1050" dirty="0">
                <a:latin typeface="Calibri" panose="020F0502020204030204" pitchFamily="34" charset="0"/>
                <a:cs typeface="Times New Roman" panose="02020603050405020304" pitchFamily="18" charset="0"/>
              </a:rPr>
              <a:t>passed a law called the </a:t>
            </a:r>
            <a:r>
              <a:rPr lang="en-GB" altLang="en-US" sz="1050" b="1" dirty="0">
                <a:latin typeface="Calibri" panose="020F0502020204030204" pitchFamily="34" charset="0"/>
                <a:cs typeface="Times New Roman" panose="02020603050405020304" pitchFamily="18" charset="0"/>
              </a:rPr>
              <a:t>Emancipation Proclamation</a:t>
            </a:r>
            <a:r>
              <a:rPr lang="en-GB" altLang="en-US" sz="1050" dirty="0">
                <a:latin typeface="Calibri" panose="020F0502020204030204" pitchFamily="34" charset="0"/>
                <a:cs typeface="Times New Roman" panose="02020603050405020304" pitchFamily="18" charset="0"/>
              </a:rPr>
              <a:t>. This law legally freed over </a:t>
            </a:r>
            <a:r>
              <a:rPr lang="en-GB" altLang="en-US" sz="1050" b="1" dirty="0">
                <a:latin typeface="Calibri" panose="020F0502020204030204" pitchFamily="34" charset="0"/>
                <a:cs typeface="Times New Roman" panose="02020603050405020304" pitchFamily="18" charset="0"/>
              </a:rPr>
              <a:t>4 million </a:t>
            </a:r>
            <a:r>
              <a:rPr lang="en-GB" altLang="en-US" sz="1050" dirty="0">
                <a:latin typeface="Calibri" panose="020F0502020204030204" pitchFamily="34" charset="0"/>
                <a:cs typeface="Times New Roman" panose="02020603050405020304" pitchFamily="18" charset="0"/>
              </a:rPr>
              <a:t>African American Slaves. </a:t>
            </a:r>
          </a:p>
        </p:txBody>
      </p:sp>
      <p:sp>
        <p:nvSpPr>
          <p:cNvPr id="8" name="Right Brace 7">
            <a:extLst>
              <a:ext uri="{FF2B5EF4-FFF2-40B4-BE49-F238E27FC236}">
                <a16:creationId xmlns:a16="http://schemas.microsoft.com/office/drawing/2014/main" id="{F7F0F150-FB6B-440D-B1E3-7FC3EE6744C7}"/>
              </a:ext>
            </a:extLst>
          </p:cNvPr>
          <p:cNvSpPr/>
          <p:nvPr/>
        </p:nvSpPr>
        <p:spPr>
          <a:xfrm>
            <a:off x="7229475" y="668461"/>
            <a:ext cx="306023" cy="1526654"/>
          </a:xfrm>
          <a:prstGeom prst="rightBrace">
            <a:avLst>
              <a:gd name="adj1" fmla="val 0"/>
              <a:gd name="adj2" fmla="val 50624"/>
            </a:avLst>
          </a:prstGeom>
          <a:ln w="57150">
            <a:solidFill>
              <a:schemeClr val="tx1"/>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cxnSp>
        <p:nvCxnSpPr>
          <p:cNvPr id="19" name="Straight Connector 18">
            <a:extLst>
              <a:ext uri="{FF2B5EF4-FFF2-40B4-BE49-F238E27FC236}">
                <a16:creationId xmlns:a16="http://schemas.microsoft.com/office/drawing/2014/main" id="{16379EA8-1819-430B-8ED6-2210B8539372}"/>
              </a:ext>
            </a:extLst>
          </p:cNvPr>
          <p:cNvCxnSpPr/>
          <p:nvPr/>
        </p:nvCxnSpPr>
        <p:spPr>
          <a:xfrm>
            <a:off x="0" y="2404598"/>
            <a:ext cx="12192000"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 name="Rectangle 3"/>
          <p:cNvSpPr>
            <a:spLocks noChangeArrowheads="1"/>
          </p:cNvSpPr>
          <p:nvPr/>
        </p:nvSpPr>
        <p:spPr bwMode="auto">
          <a:xfrm>
            <a:off x="7980728" y="5198369"/>
            <a:ext cx="2378991" cy="1569660"/>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solidFill>
                  <a:srgbClr val="C00000"/>
                </a:solidFill>
                <a:latin typeface="Calibri" panose="020F0502020204030204" pitchFamily="34" charset="0"/>
                <a:cs typeface="Times New Roman" panose="02020603050405020304" pitchFamily="18" charset="0"/>
              </a:rPr>
              <a:t>Overall Importance</a:t>
            </a:r>
            <a:endParaRPr kumimoji="0" lang="en-GB" altLang="en-US" sz="1200" b="0" i="0" u="none" strike="noStrike" cap="none" normalizeH="0" baseline="0" dirty="0">
              <a:ln>
                <a:noFill/>
              </a:ln>
              <a:solidFill>
                <a:srgbClr val="C00000"/>
              </a:solidFill>
              <a:effectLst/>
            </a:endParaRPr>
          </a:p>
          <a:p>
            <a:pPr marL="0" marR="0" lvl="0" indent="0"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It encouraged a new start for many ex- soldiers, and African Americans after the Civil War.</a:t>
            </a:r>
            <a:r>
              <a:rPr lang="en-GB" altLang="en-US" sz="1050" dirty="0">
                <a:ea typeface="Calibri" panose="020F0502020204030204" pitchFamily="34" charset="0"/>
              </a:rPr>
              <a:t> </a:t>
            </a:r>
            <a:r>
              <a:rPr kumimoji="0" lang="en-GB" altLang="en-US" sz="105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It dramatically increased the settlement</a:t>
            </a:r>
            <a:r>
              <a:rPr kumimoji="0" lang="en-GB" altLang="en-US" sz="1050" b="0" i="0" u="none" strike="noStrike" cap="none" normalizeH="0" dirty="0">
                <a:ln>
                  <a:noFill/>
                </a:ln>
                <a:solidFill>
                  <a:schemeClr val="tx1"/>
                </a:solidFill>
                <a:effectLst/>
                <a:latin typeface="Calibri" panose="020F0502020204030204" pitchFamily="34" charset="0"/>
                <a:cs typeface="Times New Roman" panose="02020603050405020304" pitchFamily="18" charset="0"/>
              </a:rPr>
              <a:t> of land in the American West. </a:t>
            </a:r>
            <a:r>
              <a:rPr lang="en-GB" altLang="en-US" sz="1050" baseline="0" dirty="0">
                <a:latin typeface="Calibri" panose="020F0502020204030204" pitchFamily="34" charset="0"/>
                <a:cs typeface="Times New Roman" panose="02020603050405020304" pitchFamily="18" charset="0"/>
              </a:rPr>
              <a:t>It </a:t>
            </a:r>
            <a:r>
              <a:rPr lang="en-GB" altLang="en-US" sz="1050" dirty="0">
                <a:latin typeface="Calibri" panose="020F0502020204030204" pitchFamily="34" charset="0"/>
                <a:cs typeface="Times New Roman" panose="02020603050405020304" pitchFamily="18" charset="0"/>
              </a:rPr>
              <a:t>was proof that the American government were keen to populate land in the west as much as possible to the cost of the Plains Indians.</a:t>
            </a:r>
          </a:p>
        </p:txBody>
      </p:sp>
      <p:pic>
        <p:nvPicPr>
          <p:cNvPr id="1026" name="Picture 2" descr="94 Cartoon Of A Farmers Wife Illustrations &amp;amp; Clip Art - iStock">
            <a:extLst>
              <a:ext uri="{FF2B5EF4-FFF2-40B4-BE49-F238E27FC236}">
                <a16:creationId xmlns:a16="http://schemas.microsoft.com/office/drawing/2014/main" id="{8035A55E-CABD-4928-AD80-8A54407D30A7}"/>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4706" b="96471" l="9804" r="98203">
                        <a14:foregroundMark x1="66830" y1="9412" x2="67647" y2="15294"/>
                        <a14:foregroundMark x1="82843" y1="4941" x2="85294" y2="9647"/>
                        <a14:foregroundMark x1="94608" y1="20941" x2="94608" y2="20941"/>
                        <a14:foregroundMark x1="65033" y1="96235" x2="67320" y2="89412"/>
                        <a14:foregroundMark x1="73693" y1="96471" x2="71569" y2="92706"/>
                        <a14:foregroundMark x1="77614" y1="93647" x2="81046" y2="92000"/>
                        <a14:foregroundMark x1="62908" y1="16706" x2="66667" y2="18588"/>
                        <a14:foregroundMark x1="61111" y1="17412" x2="63562" y2="14588"/>
                        <a14:foregroundMark x1="76797" y1="37412" x2="77451" y2="36000"/>
                        <a14:foregroundMark x1="91667" y1="17176" x2="91667" y2="17176"/>
                        <a14:foregroundMark x1="91667" y1="16941" x2="92974" y2="19529"/>
                        <a14:foregroundMark x1="91993" y1="46824" x2="95915" y2="50353"/>
                        <a14:foregroundMark x1="86111" y1="36000" x2="85948" y2="38118"/>
                        <a14:foregroundMark x1="98203" y1="12941" x2="98203" y2="12941"/>
                        <a14:foregroundMark x1="98039" y1="14118" x2="98039" y2="14118"/>
                        <a14:foregroundMark x1="97876" y1="15294" x2="97876" y2="15294"/>
                        <a14:foregroundMark x1="97386" y1="16941" x2="97386" y2="16941"/>
                        <a14:foregroundMark x1="97222" y1="18118" x2="97222" y2="18118"/>
                        <a14:foregroundMark x1="98203" y1="8941" x2="98203" y2="8941"/>
                        <a14:foregroundMark x1="91013" y1="12235" x2="91013" y2="12235"/>
                        <a14:foregroundMark x1="91013" y1="13647" x2="91013" y2="13647"/>
                        <a14:foregroundMark x1="91340" y1="14588" x2="91340" y2="14588"/>
                        <a14:foregroundMark x1="90850" y1="10118" x2="90850" y2="10118"/>
                        <a14:foregroundMark x1="90850" y1="8706" x2="90850" y2="8706"/>
                        <a14:foregroundMark x1="61275" y1="80941" x2="64542" y2="80235"/>
                        <a14:backgroundMark x1="58170" y1="56471" x2="54412" y2="72235"/>
                        <a14:backgroundMark x1="54412" y1="72235" x2="54085" y2="76941"/>
                        <a14:backgroundMark x1="54739" y1="75294" x2="58007" y2="84706"/>
                        <a14:backgroundMark x1="59641" y1="84471" x2="63072" y2="84471"/>
                        <a14:backgroundMark x1="68954" y1="84471" x2="68954" y2="84471"/>
                        <a14:backgroundMark x1="73366" y1="84941" x2="73366" y2="84941"/>
                        <a14:backgroundMark x1="85294" y1="66118" x2="85458" y2="76941"/>
                        <a14:backgroundMark x1="78105" y1="61882" x2="78105" y2="61882"/>
                        <a14:backgroundMark x1="91176" y1="74824" x2="91013" y2="78353"/>
                        <a14:backgroundMark x1="73203" y1="85412" x2="78268" y2="83529"/>
                        <a14:backgroundMark x1="91830" y1="64000" x2="91830" y2="64000"/>
                        <a14:backgroundMark x1="91830" y1="65882" x2="91340" y2="84941"/>
                      </a14:backgroundRemoval>
                    </a14:imgEffect>
                  </a14:imgLayer>
                </a14:imgProps>
              </a:ext>
              <a:ext uri="{28A0092B-C50C-407E-A947-70E740481C1C}">
                <a14:useLocalDpi xmlns:a14="http://schemas.microsoft.com/office/drawing/2010/main" val="0"/>
              </a:ext>
            </a:extLst>
          </a:blip>
          <a:srcRect l="56044" r="4259"/>
          <a:stretch/>
        </p:blipFill>
        <p:spPr bwMode="auto">
          <a:xfrm>
            <a:off x="10789921" y="80044"/>
            <a:ext cx="1371964" cy="24085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Oregon Trail - Oregon Trail Clipart - Free Transparent PNG Clipart Images  Download">
            <a:extLst>
              <a:ext uri="{FF2B5EF4-FFF2-40B4-BE49-F238E27FC236}">
                <a16:creationId xmlns:a16="http://schemas.microsoft.com/office/drawing/2014/main" id="{255928D0-656F-4AEF-AFC8-6220DC2DC026}"/>
              </a:ext>
            </a:extLst>
          </p:cNvPr>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l="15714" t="10322" r="24506" b="11484"/>
          <a:stretch/>
        </p:blipFill>
        <p:spPr bwMode="auto">
          <a:xfrm>
            <a:off x="10177737" y="5138091"/>
            <a:ext cx="1924616" cy="1639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345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12021672" cy="400110"/>
          </a:xfrm>
          <a:prstGeom prst="rect">
            <a:avLst/>
          </a:prstGeom>
          <a:solidFill>
            <a:schemeClr val="accent4">
              <a:lumMod val="60000"/>
              <a:lumOff val="40000"/>
            </a:schemeClr>
          </a:solidFill>
        </p:spPr>
        <p:txBody>
          <a:bodyPr wrap="square" rtlCol="0">
            <a:spAutoFit/>
          </a:bodyPr>
          <a:lstStyle/>
          <a:p>
            <a:r>
              <a:rPr lang="en-GB" sz="2000" b="1" dirty="0">
                <a:latin typeface="Berlin Sans FB Demi" panose="020E0802020502020306" pitchFamily="34" charset="0"/>
              </a:rPr>
              <a:t>LESSON 11: Settlement in the American West - </a:t>
            </a:r>
            <a:r>
              <a:rPr lang="en-GB" dirty="0">
                <a:latin typeface="Berlin Sans FB" panose="020E0602020502020306" pitchFamily="34" charset="0"/>
              </a:rPr>
              <a:t>How did new farming methods help the Homesteaders in the West?</a:t>
            </a:r>
          </a:p>
        </p:txBody>
      </p:sp>
      <p:sp>
        <p:nvSpPr>
          <p:cNvPr id="6" name="Rectangle 2"/>
          <p:cNvSpPr>
            <a:spLocks noChangeArrowheads="1"/>
          </p:cNvSpPr>
          <p:nvPr/>
        </p:nvSpPr>
        <p:spPr bwMode="auto">
          <a:xfrm>
            <a:off x="86164" y="536586"/>
            <a:ext cx="9872960" cy="900246"/>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Homestead Act </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encouraged the settlement of the American West by allowing</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people to ‘claim’ 160 acres of land for a small deposit of only $10.  However,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60%</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these claims were not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proven up</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(paid for in full).  The land on the Great Plains was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incredibly difficult to farm </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survive on.  While some families who claimed land were fortunate with land, many others struggled, especially in the states of Dakota, Nebraska and Kansas in the Great Plains. We will examine the problems faced by the Homesteaders, and then look at </a:t>
            </a:r>
            <a:r>
              <a:rPr lang="en-GB" altLang="en-US" sz="1050" dirty="0">
                <a:latin typeface="Calibri" panose="020F0502020204030204" pitchFamily="34" charset="0"/>
                <a:ea typeface="Calibri" panose="020F0502020204030204" pitchFamily="34" charset="0"/>
                <a:cs typeface="Times New Roman" panose="02020603050405020304" pitchFamily="18" charset="0"/>
              </a:rPr>
              <a:t>how inventors, farmers and manufacturers tried to overcome these problems. </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It’s important to know that most of the inventions were at first very expensive. This meant that it was only in the late 1870s that such inventions became cheaper and more widely used. </a:t>
            </a:r>
            <a:endParaRPr kumimoji="0" lang="en-GB" altLang="en-US" sz="1100" i="0" strike="noStrike" cap="none" normalizeH="0" baseline="0" dirty="0">
              <a:ln>
                <a:noFill/>
              </a:ln>
              <a:solidFill>
                <a:schemeClr val="tx1"/>
              </a:solidFill>
              <a:effectLst/>
              <a:latin typeface="Arial" panose="020B0604020202020204" pitchFamily="34" charset="0"/>
            </a:endParaRPr>
          </a:p>
        </p:txBody>
      </p:sp>
      <p:sp>
        <p:nvSpPr>
          <p:cNvPr id="3" name="TextBox 2">
            <a:extLst>
              <a:ext uri="{FF2B5EF4-FFF2-40B4-BE49-F238E27FC236}">
                <a16:creationId xmlns:a16="http://schemas.microsoft.com/office/drawing/2014/main" id="{408713BD-67DC-4DF3-8400-C23492270A4F}"/>
              </a:ext>
            </a:extLst>
          </p:cNvPr>
          <p:cNvSpPr txBox="1"/>
          <p:nvPr/>
        </p:nvSpPr>
        <p:spPr>
          <a:xfrm>
            <a:off x="397917" y="5383775"/>
            <a:ext cx="3879405" cy="1015663"/>
          </a:xfrm>
          <a:prstGeom prst="rect">
            <a:avLst/>
          </a:prstGeom>
          <a:solidFill>
            <a:schemeClr val="accent6">
              <a:lumMod val="20000"/>
              <a:lumOff val="80000"/>
            </a:schemeClr>
          </a:solidFill>
          <a:ln w="19050">
            <a:solidFill>
              <a:schemeClr val="tx1"/>
            </a:solidFill>
          </a:ln>
        </p:spPr>
        <p:txBody>
          <a:bodyPr wrap="square" rtlCol="0">
            <a:spAutoFit/>
          </a:bodyPr>
          <a:lstStyle/>
          <a:p>
            <a:r>
              <a:rPr lang="en-GB" sz="1000" dirty="0"/>
              <a:t>Barbed wire became cheaper than buying in timber, quicker to erect if damaged and effective at blocking livestock. However, it was not widely used until its price dropped by 90% by the 1880s.  Early types of barbed wire also rusted quickly. Glidden became a millionaire, especially after new laws required homesteaders to fence off their land from roaming cattle.</a:t>
            </a:r>
          </a:p>
        </p:txBody>
      </p:sp>
      <p:sp>
        <p:nvSpPr>
          <p:cNvPr id="11" name="TextBox 10">
            <a:extLst>
              <a:ext uri="{FF2B5EF4-FFF2-40B4-BE49-F238E27FC236}">
                <a16:creationId xmlns:a16="http://schemas.microsoft.com/office/drawing/2014/main" id="{8A4D6348-59D0-47BC-9EC3-2F9D4467444C}"/>
              </a:ext>
            </a:extLst>
          </p:cNvPr>
          <p:cNvSpPr txBox="1"/>
          <p:nvPr/>
        </p:nvSpPr>
        <p:spPr>
          <a:xfrm>
            <a:off x="397917" y="4484197"/>
            <a:ext cx="3868000" cy="861774"/>
          </a:xfrm>
          <a:prstGeom prst="rect">
            <a:avLst/>
          </a:prstGeom>
          <a:solidFill>
            <a:schemeClr val="accent6">
              <a:lumMod val="20000"/>
              <a:lumOff val="80000"/>
            </a:schemeClr>
          </a:solidFill>
          <a:ln w="1905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Slowly, sod houses were replaced with timber homes. 16 million acres of land had been claimed under the </a:t>
            </a:r>
            <a:r>
              <a:rPr lang="en-GB" sz="1000" b="1" dirty="0"/>
              <a:t>Timber Culture Act</a:t>
            </a:r>
            <a:r>
              <a:rPr lang="en-GB" sz="1000" dirty="0"/>
              <a:t> by 1878 with most of this land being taken up in Dakota, Nebraska &amp; Kansas.  However, many of the trees that were planted died due to the low rainfall.  Only in Minnesota was there large increases in trees.</a:t>
            </a:r>
          </a:p>
        </p:txBody>
      </p:sp>
      <p:sp>
        <p:nvSpPr>
          <p:cNvPr id="12" name="TextBox 11">
            <a:extLst>
              <a:ext uri="{FF2B5EF4-FFF2-40B4-BE49-F238E27FC236}">
                <a16:creationId xmlns:a16="http://schemas.microsoft.com/office/drawing/2014/main" id="{3D3D2468-FB8F-4441-9410-EDA6E9E58530}"/>
              </a:ext>
            </a:extLst>
          </p:cNvPr>
          <p:cNvSpPr txBox="1"/>
          <p:nvPr/>
        </p:nvSpPr>
        <p:spPr>
          <a:xfrm>
            <a:off x="402545" y="2234091"/>
            <a:ext cx="3863372" cy="869469"/>
          </a:xfrm>
          <a:prstGeom prst="rect">
            <a:avLst/>
          </a:prstGeom>
          <a:solidFill>
            <a:schemeClr val="accent4">
              <a:lumMod val="20000"/>
              <a:lumOff val="80000"/>
            </a:schemeClr>
          </a:solidFill>
          <a:ln w="19050">
            <a:solidFill>
              <a:schemeClr val="tx1"/>
            </a:solidFill>
          </a:ln>
        </p:spPr>
        <p:txBody>
          <a:bodyPr wrap="square" rtlCol="0">
            <a:spAutoFit/>
          </a:bodyPr>
          <a:lstStyle/>
          <a:p>
            <a:pPr algn="ctr"/>
            <a:r>
              <a:rPr lang="en-GB" sz="1050" b="1" dirty="0">
                <a:solidFill>
                  <a:srgbClr val="0070C0"/>
                </a:solidFill>
              </a:rPr>
              <a:t>The Timber Culture Act (1873)</a:t>
            </a:r>
          </a:p>
          <a:p>
            <a:r>
              <a:rPr lang="en-GB" sz="1000" dirty="0"/>
              <a:t>The Timber Culture Act allowed a homesteader to claim another 160 acres if he or she promised to plant trees on a ¼ of that land. More trees would act as a wind-break to slow down the winds of the Great Plains and shelter crops from damage.</a:t>
            </a:r>
          </a:p>
        </p:txBody>
      </p:sp>
      <p:sp>
        <p:nvSpPr>
          <p:cNvPr id="13" name="TextBox 12">
            <a:extLst>
              <a:ext uri="{FF2B5EF4-FFF2-40B4-BE49-F238E27FC236}">
                <a16:creationId xmlns:a16="http://schemas.microsoft.com/office/drawing/2014/main" id="{45CD04F0-E94E-495B-B80C-38EACB7463F9}"/>
              </a:ext>
            </a:extLst>
          </p:cNvPr>
          <p:cNvSpPr txBox="1"/>
          <p:nvPr/>
        </p:nvSpPr>
        <p:spPr>
          <a:xfrm>
            <a:off x="402545" y="3139983"/>
            <a:ext cx="3863372" cy="869469"/>
          </a:xfrm>
          <a:prstGeom prst="rect">
            <a:avLst/>
          </a:prstGeom>
          <a:solidFill>
            <a:schemeClr val="accent4">
              <a:lumMod val="20000"/>
              <a:lumOff val="80000"/>
            </a:schemeClr>
          </a:solidFill>
          <a:ln w="19050">
            <a:solidFill>
              <a:schemeClr val="tx1"/>
            </a:solidFill>
          </a:ln>
        </p:spPr>
        <p:txBody>
          <a:bodyPr wrap="square" rtlCol="0">
            <a:spAutoFit/>
          </a:bodyPr>
          <a:lstStyle/>
          <a:p>
            <a:pPr algn="ctr"/>
            <a:r>
              <a:rPr lang="en-GB" sz="1050" b="1" dirty="0">
                <a:solidFill>
                  <a:srgbClr val="0070C0"/>
                </a:solidFill>
                <a:effectLst/>
                <a:latin typeface="Calibri" panose="020F0502020204030204" pitchFamily="34" charset="0"/>
                <a:cs typeface="Times New Roman" panose="02020603050405020304" pitchFamily="18" charset="0"/>
              </a:rPr>
              <a:t>The Invention of Barbed Wire (1874)</a:t>
            </a:r>
          </a:p>
          <a:p>
            <a:pPr algn="l"/>
            <a:r>
              <a:rPr lang="en-GB" sz="1000" b="0" dirty="0">
                <a:solidFill>
                  <a:sysClr val="windowText" lastClr="000000"/>
                </a:solidFill>
                <a:effectLst/>
                <a:latin typeface="Calibri" panose="020F0502020204030204" pitchFamily="34" charset="0"/>
                <a:cs typeface="Times New Roman" panose="02020603050405020304" pitchFamily="18" charset="0"/>
              </a:rPr>
              <a:t>Barbed wire was invented by Joseph Glidden.  It was a much better way to fence off crops to protect them from livestock and other animals.  It was also an effective way to enclose livestock to prevent them from escaping.</a:t>
            </a:r>
          </a:p>
        </p:txBody>
      </p:sp>
      <p:sp>
        <p:nvSpPr>
          <p:cNvPr id="14" name="TextBox 13">
            <a:extLst>
              <a:ext uri="{FF2B5EF4-FFF2-40B4-BE49-F238E27FC236}">
                <a16:creationId xmlns:a16="http://schemas.microsoft.com/office/drawing/2014/main" id="{E2512F97-4B9B-4D41-9ABD-D460E85F4D5D}"/>
              </a:ext>
            </a:extLst>
          </p:cNvPr>
          <p:cNvSpPr txBox="1"/>
          <p:nvPr/>
        </p:nvSpPr>
        <p:spPr>
          <a:xfrm>
            <a:off x="397917" y="4047245"/>
            <a:ext cx="3868000" cy="407804"/>
          </a:xfrm>
          <a:prstGeom prst="rect">
            <a:avLst/>
          </a:prstGeom>
          <a:solidFill>
            <a:schemeClr val="accent4">
              <a:lumMod val="20000"/>
              <a:lumOff val="80000"/>
            </a:schemeClr>
          </a:solidFill>
          <a:ln w="19050">
            <a:solidFill>
              <a:schemeClr val="tx1"/>
            </a:solidFill>
          </a:ln>
        </p:spPr>
        <p:txBody>
          <a:bodyPr wrap="square" rtlCol="0">
            <a:spAutoFit/>
          </a:bodyPr>
          <a:lstStyle/>
          <a:p>
            <a:pPr algn="ctr"/>
            <a:r>
              <a:rPr lang="en-GB" sz="1050" b="1" dirty="0">
                <a:solidFill>
                  <a:sysClr val="windowText" lastClr="000000"/>
                </a:solidFill>
                <a:effectLst/>
                <a:latin typeface="Calibri" panose="020F0502020204030204" pitchFamily="34" charset="0"/>
                <a:cs typeface="Times New Roman" panose="02020603050405020304" pitchFamily="18" charset="0"/>
              </a:rPr>
              <a:t>Dried buffalo Dung (also known as ‘Buffalo Chips’)</a:t>
            </a:r>
          </a:p>
          <a:p>
            <a:pPr algn="l"/>
            <a:r>
              <a:rPr lang="en-GB" sz="1000" b="0" dirty="0">
                <a:solidFill>
                  <a:sysClr val="windowText" lastClr="000000"/>
                </a:solidFill>
                <a:effectLst/>
                <a:latin typeface="Calibri" panose="020F0502020204030204" pitchFamily="34" charset="0"/>
                <a:cs typeface="Times New Roman" panose="02020603050405020304" pitchFamily="18" charset="0"/>
              </a:rPr>
              <a:t>When dried, it could be lit and used as fuel.</a:t>
            </a:r>
          </a:p>
        </p:txBody>
      </p:sp>
      <p:sp>
        <p:nvSpPr>
          <p:cNvPr id="15" name="TextBox 14">
            <a:extLst>
              <a:ext uri="{FF2B5EF4-FFF2-40B4-BE49-F238E27FC236}">
                <a16:creationId xmlns:a16="http://schemas.microsoft.com/office/drawing/2014/main" id="{22A20DC5-E722-4950-B1BC-38DDB4DFF63A}"/>
              </a:ext>
            </a:extLst>
          </p:cNvPr>
          <p:cNvSpPr txBox="1"/>
          <p:nvPr/>
        </p:nvSpPr>
        <p:spPr>
          <a:xfrm>
            <a:off x="402545" y="1485290"/>
            <a:ext cx="3863372" cy="715581"/>
          </a:xfrm>
          <a:prstGeom prst="rect">
            <a:avLst/>
          </a:prstGeom>
          <a:solidFill>
            <a:schemeClr val="accent2">
              <a:lumMod val="20000"/>
              <a:lumOff val="80000"/>
            </a:schemeClr>
          </a:solidFill>
          <a:ln w="19050">
            <a:solidFill>
              <a:schemeClr val="tx1"/>
            </a:solidFill>
          </a:ln>
        </p:spPr>
        <p:txBody>
          <a:bodyPr wrap="square" rtlCol="0">
            <a:spAutoFit/>
          </a:bodyPr>
          <a:lstStyle/>
          <a:p>
            <a:pPr algn="ctr"/>
            <a:r>
              <a:rPr lang="en-GB" sz="1050" b="1" dirty="0"/>
              <a:t>A lack of Timber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dirty="0">
                <a:solidFill>
                  <a:sysClr val="windowText" lastClr="000000"/>
                </a:solidFill>
                <a:effectLst/>
                <a:latin typeface="Calibri" panose="020F0502020204030204" pitchFamily="34" charset="0"/>
                <a:cs typeface="Times New Roman" panose="02020603050405020304" pitchFamily="18" charset="0"/>
              </a:rPr>
              <a:t>Homesteaders needed wood for building homes</a:t>
            </a:r>
            <a:r>
              <a:rPr lang="en-GB" sz="1000" dirty="0">
                <a:solidFill>
                  <a:sysClr val="windowText" lastClr="000000"/>
                </a:solidFill>
                <a:latin typeface="Calibri" panose="020F0502020204030204" pitchFamily="34" charset="0"/>
                <a:cs typeface="Times New Roman" panose="02020603050405020304" pitchFamily="18" charset="0"/>
              </a:rPr>
              <a:t>, </a:t>
            </a:r>
            <a:r>
              <a:rPr lang="en-GB" sz="1000" b="0" dirty="0">
                <a:solidFill>
                  <a:sysClr val="windowText" lastClr="000000"/>
                </a:solidFill>
                <a:effectLst/>
                <a:latin typeface="Calibri" panose="020F0502020204030204" pitchFamily="34" charset="0"/>
                <a:cs typeface="Times New Roman" panose="02020603050405020304" pitchFamily="18" charset="0"/>
              </a:rPr>
              <a:t>fences to keep in their livestock and prevent their crops from being eaten.  Wood was needed for fire, fuel and heat – especially in the bitterly cold winters. </a:t>
            </a:r>
          </a:p>
        </p:txBody>
      </p:sp>
      <p:sp>
        <p:nvSpPr>
          <p:cNvPr id="16" name="TextBox 15">
            <a:extLst>
              <a:ext uri="{FF2B5EF4-FFF2-40B4-BE49-F238E27FC236}">
                <a16:creationId xmlns:a16="http://schemas.microsoft.com/office/drawing/2014/main" id="{64725B17-F32B-4DC3-9651-3AC42056E5C4}"/>
              </a:ext>
            </a:extLst>
          </p:cNvPr>
          <p:cNvSpPr txBox="1"/>
          <p:nvPr/>
        </p:nvSpPr>
        <p:spPr>
          <a:xfrm>
            <a:off x="397917" y="6429346"/>
            <a:ext cx="3879405" cy="400110"/>
          </a:xfrm>
          <a:prstGeom prst="rect">
            <a:avLst/>
          </a:prstGeom>
          <a:solidFill>
            <a:schemeClr val="accent6">
              <a:lumMod val="20000"/>
              <a:lumOff val="80000"/>
            </a:schemeClr>
          </a:solidFill>
          <a:ln w="19050">
            <a:solidFill>
              <a:schemeClr val="tx1"/>
            </a:solidFill>
          </a:ln>
        </p:spPr>
        <p:txBody>
          <a:bodyPr wrap="square" rtlCol="0">
            <a:spAutoFit/>
          </a:bodyPr>
          <a:lstStyle/>
          <a:p>
            <a:r>
              <a:rPr lang="en-GB" sz="1000" dirty="0"/>
              <a:t>Buffalo chips allowed families to cook and eat hot food.  It was easily available.</a:t>
            </a:r>
          </a:p>
        </p:txBody>
      </p:sp>
      <p:sp>
        <p:nvSpPr>
          <p:cNvPr id="19" name="TextBox 18">
            <a:extLst>
              <a:ext uri="{FF2B5EF4-FFF2-40B4-BE49-F238E27FC236}">
                <a16:creationId xmlns:a16="http://schemas.microsoft.com/office/drawing/2014/main" id="{48666839-9E0D-4DEB-A115-D9723C206BE6}"/>
              </a:ext>
            </a:extLst>
          </p:cNvPr>
          <p:cNvSpPr txBox="1"/>
          <p:nvPr/>
        </p:nvSpPr>
        <p:spPr>
          <a:xfrm>
            <a:off x="4331912" y="1489360"/>
            <a:ext cx="2148907" cy="1563890"/>
          </a:xfrm>
          <a:prstGeom prst="rect">
            <a:avLst/>
          </a:prstGeom>
          <a:solidFill>
            <a:schemeClr val="accent2">
              <a:lumMod val="20000"/>
              <a:lumOff val="80000"/>
            </a:schemeClr>
          </a:solidFill>
          <a:ln w="19050">
            <a:solidFill>
              <a:schemeClr val="tx1"/>
            </a:solidFill>
          </a:ln>
        </p:spPr>
        <p:txBody>
          <a:bodyPr wrap="square" rtlCol="0">
            <a:spAutoFit/>
          </a:bodyPr>
          <a:lstStyle/>
          <a:p>
            <a:pPr algn="ctr"/>
            <a:r>
              <a:rPr lang="en-GB" sz="1050" b="1" dirty="0"/>
              <a:t>A lack of Water</a:t>
            </a:r>
          </a:p>
          <a:p>
            <a:pPr marL="0" marR="0" indent="0" algn="l" defTabSz="914400" rtl="0" eaLnBrk="1" fontAlgn="auto" latinLnBrk="0" hangingPunct="1">
              <a:lnSpc>
                <a:spcPct val="107000"/>
              </a:lnSpc>
              <a:spcBef>
                <a:spcPts val="0"/>
              </a:spcBef>
              <a:spcAft>
                <a:spcPts val="0"/>
              </a:spcAft>
              <a:buClrTx/>
              <a:buSzTx/>
              <a:buFont typeface="Wingdings" panose="05000000000000000000" pitchFamily="2" charset="2"/>
              <a:buNone/>
              <a:tabLst/>
              <a:defRPr/>
            </a:pPr>
            <a:r>
              <a:rPr lang="en-GB" sz="1000" b="0" dirty="0">
                <a:solidFill>
                  <a:sysClr val="windowText" lastClr="000000"/>
                </a:solidFill>
                <a:effectLst/>
                <a:latin typeface="Calibri" panose="020F0502020204030204" pitchFamily="34" charset="0"/>
                <a:cs typeface="Times New Roman" panose="02020603050405020304" pitchFamily="18" charset="0"/>
              </a:rPr>
              <a:t>Rainfall on the Great Plains was low  and there were few rivers and lakes.</a:t>
            </a:r>
            <a:r>
              <a:rPr lang="en-GB" sz="1000" b="0" baseline="0" dirty="0">
                <a:solidFill>
                  <a:sysClr val="windowText" lastClr="000000"/>
                </a:solidFill>
                <a:effectLst/>
                <a:latin typeface="Calibri" panose="020F0502020204030204" pitchFamily="34" charset="0"/>
                <a:cs typeface="Times New Roman" panose="02020603050405020304" pitchFamily="18" charset="0"/>
              </a:rPr>
              <a:t> Water was needed to drink, clean, grow crops, keep land fertile and keep animals alive. The only real source of water on the plains was from natural springs deep below the ground which were difficult to access. </a:t>
            </a:r>
          </a:p>
        </p:txBody>
      </p:sp>
      <p:sp>
        <p:nvSpPr>
          <p:cNvPr id="20" name="TextBox 19">
            <a:extLst>
              <a:ext uri="{FF2B5EF4-FFF2-40B4-BE49-F238E27FC236}">
                <a16:creationId xmlns:a16="http://schemas.microsoft.com/office/drawing/2014/main" id="{D8F8DD78-06AC-4AAC-9A80-D489F7C15C42}"/>
              </a:ext>
            </a:extLst>
          </p:cNvPr>
          <p:cNvSpPr txBox="1"/>
          <p:nvPr/>
        </p:nvSpPr>
        <p:spPr>
          <a:xfrm>
            <a:off x="4329517" y="3139983"/>
            <a:ext cx="2140560" cy="1192634"/>
          </a:xfrm>
          <a:prstGeom prst="rect">
            <a:avLst/>
          </a:prstGeom>
          <a:solidFill>
            <a:schemeClr val="accent4">
              <a:lumMod val="20000"/>
              <a:lumOff val="80000"/>
            </a:schemeClr>
          </a:solidFill>
          <a:ln w="19050">
            <a:solidFill>
              <a:schemeClr val="tx1"/>
            </a:solidFill>
          </a:ln>
        </p:spPr>
        <p:txBody>
          <a:bodyPr wrap="square" rtlCol="0">
            <a:spAutoFit/>
          </a:bodyPr>
          <a:lstStyle/>
          <a:p>
            <a:pPr algn="ctr"/>
            <a:r>
              <a:rPr lang="en-GB" sz="1050" b="1" dirty="0">
                <a:solidFill>
                  <a:srgbClr val="0070C0"/>
                </a:solidFill>
                <a:effectLst/>
                <a:latin typeface="Calibri" panose="020F0502020204030204" pitchFamily="34" charset="0"/>
                <a:cs typeface="Times New Roman" panose="02020603050405020304" pitchFamily="18" charset="0"/>
              </a:rPr>
              <a:t>The Self Governing Windmill (1854) </a:t>
            </a:r>
            <a:r>
              <a:rPr lang="en-GB" sz="1050" dirty="0">
                <a:solidFill>
                  <a:sysClr val="windowText" lastClr="000000"/>
                </a:solidFill>
                <a:effectLst/>
                <a:latin typeface="Calibri" panose="020F0502020204030204" pitchFamily="34" charset="0"/>
                <a:cs typeface="Times New Roman" panose="02020603050405020304" pitchFamily="18" charset="0"/>
              </a:rPr>
              <a:t>and</a:t>
            </a:r>
            <a:r>
              <a:rPr lang="en-GB" sz="1050" b="1" dirty="0">
                <a:solidFill>
                  <a:sysClr val="windowText" lastClr="000000"/>
                </a:solidFill>
                <a:effectLst/>
                <a:latin typeface="Calibri" panose="020F0502020204030204" pitchFamily="34" charset="0"/>
                <a:cs typeface="Times New Roman" panose="02020603050405020304" pitchFamily="18" charset="0"/>
              </a:rPr>
              <a:t> </a:t>
            </a:r>
            <a:r>
              <a:rPr lang="en-GB" sz="1050" b="1" dirty="0">
                <a:solidFill>
                  <a:srgbClr val="0070C0"/>
                </a:solidFill>
                <a:effectLst/>
                <a:latin typeface="Calibri" panose="020F0502020204030204" pitchFamily="34" charset="0"/>
                <a:cs typeface="Times New Roman" panose="02020603050405020304" pitchFamily="18" charset="0"/>
              </a:rPr>
              <a:t>steel blades for windmills (1870)</a:t>
            </a:r>
          </a:p>
          <a:p>
            <a:pPr algn="l"/>
            <a:r>
              <a:rPr lang="en-GB" sz="1000" dirty="0">
                <a:solidFill>
                  <a:sysClr val="windowText" lastClr="000000"/>
                </a:solidFill>
                <a:latin typeface="Calibri" panose="020F0502020204030204" pitchFamily="34" charset="0"/>
                <a:cs typeface="Times New Roman" panose="02020603050405020304" pitchFamily="18" charset="0"/>
              </a:rPr>
              <a:t>Windmills were used to pump water out of the ground to help farmers water their land as well as use water for the family.</a:t>
            </a:r>
            <a:endParaRPr lang="en-GB" sz="1000" dirty="0">
              <a:solidFill>
                <a:sysClr val="windowText" lastClr="000000"/>
              </a:solidFill>
              <a:effectLst/>
              <a:latin typeface="Calibri" panose="020F0502020204030204" pitchFamily="34" charset="0"/>
              <a:cs typeface="Times New Roman" panose="02020603050405020304" pitchFamily="18" charset="0"/>
            </a:endParaRPr>
          </a:p>
        </p:txBody>
      </p:sp>
      <p:sp>
        <p:nvSpPr>
          <p:cNvPr id="21" name="TextBox 20">
            <a:extLst>
              <a:ext uri="{FF2B5EF4-FFF2-40B4-BE49-F238E27FC236}">
                <a16:creationId xmlns:a16="http://schemas.microsoft.com/office/drawing/2014/main" id="{7005CFAE-8087-48CB-ADD5-D836F2FCE5BF}"/>
              </a:ext>
            </a:extLst>
          </p:cNvPr>
          <p:cNvSpPr txBox="1"/>
          <p:nvPr/>
        </p:nvSpPr>
        <p:spPr>
          <a:xfrm>
            <a:off x="4329517" y="4416313"/>
            <a:ext cx="2140559" cy="2400657"/>
          </a:xfrm>
          <a:prstGeom prst="rect">
            <a:avLst/>
          </a:prstGeom>
          <a:solidFill>
            <a:schemeClr val="accent6">
              <a:lumMod val="20000"/>
              <a:lumOff val="80000"/>
            </a:schemeClr>
          </a:solidFill>
          <a:ln w="19050">
            <a:solidFill>
              <a:schemeClr val="tx1"/>
            </a:solidFill>
          </a:ln>
        </p:spPr>
        <p:txBody>
          <a:bodyPr wrap="square" rtlCol="0">
            <a:spAutoFit/>
          </a:bodyPr>
          <a:lstStyle/>
          <a:p>
            <a:r>
              <a:rPr lang="en-GB" sz="1000" dirty="0"/>
              <a:t>A newly invented windmill called </a:t>
            </a:r>
            <a:r>
              <a:rPr lang="en-GB" sz="1000" b="1" dirty="0"/>
              <a:t>Halliday’s windmill </a:t>
            </a:r>
            <a:r>
              <a:rPr lang="en-GB" sz="1000" dirty="0"/>
              <a:t>could pump water out of deep wells up to </a:t>
            </a:r>
            <a:r>
              <a:rPr lang="en-GB" sz="1000" b="1" dirty="0"/>
              <a:t>30 ft </a:t>
            </a:r>
            <a:r>
              <a:rPr lang="en-GB" sz="1000" dirty="0"/>
              <a:t>deep.  Stronger and more effective </a:t>
            </a:r>
            <a:r>
              <a:rPr lang="en-GB" sz="1000" b="1" dirty="0"/>
              <a:t>steel blades </a:t>
            </a:r>
            <a:r>
              <a:rPr lang="en-GB" sz="1000" dirty="0"/>
              <a:t>for the windmills were then invented in 1870.  They could better stand up to the strong winds of the Great Plains which meant they needed repairing less.  However, these pumps were still not powerful enough to collect water from the deeper springs and they would need constant repairs.  It was not until the 1880s that these windmills were developed further.</a:t>
            </a:r>
          </a:p>
        </p:txBody>
      </p:sp>
      <p:sp>
        <p:nvSpPr>
          <p:cNvPr id="22" name="TextBox 21">
            <a:extLst>
              <a:ext uri="{FF2B5EF4-FFF2-40B4-BE49-F238E27FC236}">
                <a16:creationId xmlns:a16="http://schemas.microsoft.com/office/drawing/2014/main" id="{C1689B88-00F7-4F27-956A-A5617D511BFB}"/>
              </a:ext>
            </a:extLst>
          </p:cNvPr>
          <p:cNvSpPr txBox="1"/>
          <p:nvPr/>
        </p:nvSpPr>
        <p:spPr>
          <a:xfrm>
            <a:off x="6546813" y="1492270"/>
            <a:ext cx="1965280" cy="1893211"/>
          </a:xfrm>
          <a:prstGeom prst="rect">
            <a:avLst/>
          </a:prstGeom>
          <a:solidFill>
            <a:schemeClr val="accent2">
              <a:lumMod val="20000"/>
              <a:lumOff val="80000"/>
            </a:schemeClr>
          </a:solidFill>
          <a:ln w="19050">
            <a:solidFill>
              <a:schemeClr val="tx1"/>
            </a:solidFill>
          </a:ln>
        </p:spPr>
        <p:txBody>
          <a:bodyPr wrap="square" rtlCol="0">
            <a:spAutoFit/>
          </a:bodyPr>
          <a:lstStyle/>
          <a:p>
            <a:pPr algn="ctr"/>
            <a:r>
              <a:rPr lang="en-GB" sz="1050" b="1" dirty="0"/>
              <a:t>Dry Land</a:t>
            </a:r>
          </a:p>
          <a:p>
            <a:pPr marL="0" indent="0" algn="l">
              <a:lnSpc>
                <a:spcPct val="107000"/>
              </a:lnSpc>
              <a:spcAft>
                <a:spcPts val="0"/>
              </a:spcAft>
              <a:buFont typeface="Wingdings" panose="05000000000000000000" pitchFamily="2" charset="2"/>
              <a:buNone/>
            </a:pPr>
            <a:r>
              <a:rPr lang="en-GB" sz="1000" b="0" dirty="0">
                <a:solidFill>
                  <a:sysClr val="windowText" lastClr="000000"/>
                </a:solidFill>
                <a:effectLst/>
                <a:latin typeface="Calibri" panose="020F0502020204030204" pitchFamily="34" charset="0"/>
                <a:cs typeface="Times New Roman" panose="02020603050405020304" pitchFamily="18" charset="0"/>
              </a:rPr>
              <a:t>The dry,</a:t>
            </a:r>
            <a:r>
              <a:rPr lang="en-GB" sz="1000" b="0" baseline="0" dirty="0">
                <a:solidFill>
                  <a:sysClr val="windowText" lastClr="000000"/>
                </a:solidFill>
                <a:effectLst/>
                <a:latin typeface="Calibri" panose="020F0502020204030204" pitchFamily="34" charset="0"/>
                <a:cs typeface="Times New Roman" panose="02020603050405020304" pitchFamily="18" charset="0"/>
              </a:rPr>
              <a:t> tough land often broke </a:t>
            </a:r>
            <a:r>
              <a:rPr lang="en-GB" sz="1000" dirty="0">
                <a:solidFill>
                  <a:sysClr val="windowText" lastClr="000000"/>
                </a:solidFill>
                <a:latin typeface="Calibri" panose="020F0502020204030204" pitchFamily="34" charset="0"/>
                <a:cs typeface="Times New Roman" panose="02020603050405020304" pitchFamily="18" charset="0"/>
              </a:rPr>
              <a:t>older </a:t>
            </a:r>
            <a:r>
              <a:rPr lang="en-GB" sz="1000" b="0" baseline="0" dirty="0">
                <a:solidFill>
                  <a:sysClr val="windowText" lastClr="000000"/>
                </a:solidFill>
                <a:effectLst/>
                <a:latin typeface="Calibri" panose="020F0502020204030204" pitchFamily="34" charset="0"/>
                <a:cs typeface="Times New Roman" panose="02020603050405020304" pitchFamily="18" charset="0"/>
              </a:rPr>
              <a:t>ploughs which some homesteaders brought with them.  They often got stuck in the deep, strong roots of the prairie grass. The land was too dry to grow important crops. The land was so dry that any sudden rainfall was likely to run off rather than soak into the  soil.</a:t>
            </a:r>
            <a:endParaRPr lang="en-GB" sz="1000" b="0" dirty="0">
              <a:solidFill>
                <a:sysClr val="windowText" lastClr="000000"/>
              </a:solidFill>
              <a:effectLst/>
              <a:latin typeface="Calibri" panose="020F0502020204030204" pitchFamily="34" charset="0"/>
              <a:cs typeface="Times New Roman" panose="02020603050405020304" pitchFamily="18" charset="0"/>
            </a:endParaRPr>
          </a:p>
        </p:txBody>
      </p:sp>
      <p:sp>
        <p:nvSpPr>
          <p:cNvPr id="23" name="TextBox 22">
            <a:extLst>
              <a:ext uri="{FF2B5EF4-FFF2-40B4-BE49-F238E27FC236}">
                <a16:creationId xmlns:a16="http://schemas.microsoft.com/office/drawing/2014/main" id="{ECDD6BDF-822F-481E-84CE-E57A50050F29}"/>
              </a:ext>
            </a:extLst>
          </p:cNvPr>
          <p:cNvSpPr txBox="1"/>
          <p:nvPr/>
        </p:nvSpPr>
        <p:spPr>
          <a:xfrm>
            <a:off x="6543969" y="3440919"/>
            <a:ext cx="1970968" cy="1575175"/>
          </a:xfrm>
          <a:prstGeom prst="rect">
            <a:avLst/>
          </a:prstGeom>
          <a:solidFill>
            <a:schemeClr val="accent4">
              <a:lumMod val="20000"/>
              <a:lumOff val="80000"/>
            </a:schemeClr>
          </a:solidFill>
          <a:ln w="19050">
            <a:solidFill>
              <a:schemeClr val="tx1"/>
            </a:solidFill>
          </a:ln>
        </p:spPr>
        <p:txBody>
          <a:bodyPr wrap="square" rtlCol="0">
            <a:spAutoFit/>
          </a:bodyPr>
          <a:lstStyle/>
          <a:p>
            <a:pPr marL="0" marR="0" indent="0" algn="ctr" defTabSz="914400" rtl="0" eaLnBrk="1" fontAlgn="auto" latinLnBrk="0" hangingPunct="1">
              <a:lnSpc>
                <a:spcPct val="107000"/>
              </a:lnSpc>
              <a:spcBef>
                <a:spcPts val="0"/>
              </a:spcBef>
              <a:spcAft>
                <a:spcPts val="0"/>
              </a:spcAft>
              <a:buClrTx/>
              <a:buSzTx/>
              <a:buFontTx/>
              <a:buNone/>
              <a:tabLst/>
              <a:defRPr/>
            </a:pPr>
            <a:r>
              <a:rPr lang="en-GB" sz="1050" b="1" dirty="0">
                <a:solidFill>
                  <a:srgbClr val="0070C0"/>
                </a:solidFill>
                <a:effectLst/>
              </a:rPr>
              <a:t>‘The ‘Sulky Plough’ (1875)</a:t>
            </a:r>
          </a:p>
          <a:p>
            <a:pPr marL="0" marR="0" indent="0" algn="l" defTabSz="914400" rtl="0" eaLnBrk="1" fontAlgn="auto" latinLnBrk="0" hangingPunct="1">
              <a:lnSpc>
                <a:spcPct val="107000"/>
              </a:lnSpc>
              <a:spcBef>
                <a:spcPts val="0"/>
              </a:spcBef>
              <a:spcAft>
                <a:spcPts val="0"/>
              </a:spcAft>
              <a:buClrTx/>
              <a:buSzTx/>
              <a:buFontTx/>
              <a:buNone/>
              <a:tabLst/>
              <a:defRPr/>
            </a:pPr>
            <a:r>
              <a:rPr lang="en-GB" sz="1000" b="0" dirty="0">
                <a:solidFill>
                  <a:sysClr val="windowText" lastClr="000000"/>
                </a:solidFill>
                <a:effectLst/>
              </a:rPr>
              <a:t>This was an easy to operate, ride on plough which was better at cutting through tough roots.  In </a:t>
            </a:r>
            <a:r>
              <a:rPr lang="en-GB" sz="1000" b="1" dirty="0">
                <a:solidFill>
                  <a:sysClr val="windowText" lastClr="000000"/>
                </a:solidFill>
                <a:effectLst/>
              </a:rPr>
              <a:t>1837 John Deere </a:t>
            </a:r>
            <a:r>
              <a:rPr lang="en-GB" sz="1000" b="0" dirty="0">
                <a:solidFill>
                  <a:sysClr val="windowText" lastClr="000000"/>
                </a:solidFill>
                <a:effectLst/>
              </a:rPr>
              <a:t>invented a particularly strong steel plough which could deal with the tough prairie grass roots. It was known as the </a:t>
            </a:r>
            <a:r>
              <a:rPr lang="en-GB" sz="1000" b="1" dirty="0">
                <a:solidFill>
                  <a:sysClr val="windowText" lastClr="000000"/>
                </a:solidFill>
                <a:effectLst/>
              </a:rPr>
              <a:t>Sod Buster</a:t>
            </a:r>
            <a:endParaRPr lang="en-GB" sz="1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9FF555DC-B640-4C9A-893B-C1F94691475C}"/>
              </a:ext>
            </a:extLst>
          </p:cNvPr>
          <p:cNvSpPr txBox="1"/>
          <p:nvPr/>
        </p:nvSpPr>
        <p:spPr>
          <a:xfrm>
            <a:off x="6538417" y="5085342"/>
            <a:ext cx="1970968" cy="1731628"/>
          </a:xfrm>
          <a:prstGeom prst="rect">
            <a:avLst/>
          </a:prstGeom>
          <a:solidFill>
            <a:schemeClr val="accent6">
              <a:lumMod val="20000"/>
              <a:lumOff val="80000"/>
            </a:schemeClr>
          </a:solidFill>
          <a:ln w="19050">
            <a:solidFill>
              <a:schemeClr val="tx1"/>
            </a:solidFill>
          </a:ln>
        </p:spPr>
        <p:txBody>
          <a:bodyPr wrap="square" rtlCol="0">
            <a:spAutoFit/>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000" b="0" dirty="0">
                <a:solidFill>
                  <a:sysClr val="windowText" lastClr="000000"/>
                </a:solidFill>
                <a:effectLst/>
              </a:rPr>
              <a:t>It could plough up tough weeds and grass on the Plains. It made ploughing easier and quicker. 50,000 sulky ploughs sold in 6 years.</a:t>
            </a:r>
            <a:r>
              <a:rPr lang="en-GB" sz="1000" b="0" baseline="0" dirty="0">
                <a:solidFill>
                  <a:sysClr val="windowText" lastClr="000000"/>
                </a:solidFill>
                <a:effectLst/>
                <a:latin typeface="Calibri" panose="020F0502020204030204" pitchFamily="34" charset="0"/>
                <a:cs typeface="Times New Roman" panose="02020603050405020304" pitchFamily="18" charset="0"/>
              </a:rPr>
              <a:t> </a:t>
            </a:r>
            <a:r>
              <a:rPr lang="en-GB" sz="1000" b="0" dirty="0">
                <a:solidFill>
                  <a:sysClr val="windowText" lastClr="000000"/>
                </a:solidFill>
                <a:effectLst/>
              </a:rPr>
              <a:t>However, they were very expensive for most farmers.  Many farmers stuck with the older walk along ploughs which they were used to using and could repair themselves.</a:t>
            </a:r>
            <a:endParaRPr lang="en-GB" sz="10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TextBox 24">
            <a:extLst>
              <a:ext uri="{FF2B5EF4-FFF2-40B4-BE49-F238E27FC236}">
                <a16:creationId xmlns:a16="http://schemas.microsoft.com/office/drawing/2014/main" id="{881589C6-B208-42EE-ACFC-796E18DA6EA2}"/>
              </a:ext>
            </a:extLst>
          </p:cNvPr>
          <p:cNvSpPr txBox="1"/>
          <p:nvPr/>
        </p:nvSpPr>
        <p:spPr>
          <a:xfrm>
            <a:off x="8572651" y="1492269"/>
            <a:ext cx="1386473" cy="1234569"/>
          </a:xfrm>
          <a:prstGeom prst="rect">
            <a:avLst/>
          </a:prstGeom>
          <a:solidFill>
            <a:schemeClr val="accent2">
              <a:lumMod val="20000"/>
              <a:lumOff val="80000"/>
            </a:schemeClr>
          </a:solidFill>
          <a:ln w="19050">
            <a:solidFill>
              <a:schemeClr val="tx1"/>
            </a:solidFill>
          </a:ln>
        </p:spPr>
        <p:txBody>
          <a:bodyPr wrap="square" rtlCol="0">
            <a:spAutoFit/>
          </a:bodyPr>
          <a:lstStyle/>
          <a:p>
            <a:pPr algn="ctr"/>
            <a:r>
              <a:rPr lang="en-GB" sz="1050" b="1" dirty="0"/>
              <a:t>Poor Land</a:t>
            </a:r>
          </a:p>
          <a:p>
            <a:pPr marL="0" indent="0" algn="l">
              <a:lnSpc>
                <a:spcPct val="107000"/>
              </a:lnSpc>
              <a:spcAft>
                <a:spcPts val="0"/>
              </a:spcAft>
              <a:buFont typeface="Wingdings" panose="05000000000000000000" pitchFamily="2" charset="2"/>
              <a:buNone/>
            </a:pPr>
            <a:r>
              <a:rPr lang="en-GB" sz="1000" b="0" dirty="0">
                <a:solidFill>
                  <a:sysClr val="windowText" lastClr="000000"/>
                </a:solidFill>
                <a:effectLst/>
                <a:latin typeface="Calibri" panose="020F0502020204030204" pitchFamily="34" charset="0"/>
                <a:cs typeface="Times New Roman" panose="02020603050405020304" pitchFamily="18" charset="0"/>
              </a:rPr>
              <a:t>Not only was the land dry but it also lacked the nutrients to grow the crops that were needed to survive such as wheat and corn.</a:t>
            </a:r>
          </a:p>
        </p:txBody>
      </p:sp>
      <p:sp>
        <p:nvSpPr>
          <p:cNvPr id="26" name="TextBox 25">
            <a:extLst>
              <a:ext uri="{FF2B5EF4-FFF2-40B4-BE49-F238E27FC236}">
                <a16:creationId xmlns:a16="http://schemas.microsoft.com/office/drawing/2014/main" id="{B3F6326E-024F-4D42-B1C2-BFE287ABA1FF}"/>
              </a:ext>
            </a:extLst>
          </p:cNvPr>
          <p:cNvSpPr txBox="1"/>
          <p:nvPr/>
        </p:nvSpPr>
        <p:spPr>
          <a:xfrm>
            <a:off x="8566963" y="2774070"/>
            <a:ext cx="1392161" cy="2242024"/>
          </a:xfrm>
          <a:prstGeom prst="rect">
            <a:avLst/>
          </a:prstGeom>
          <a:solidFill>
            <a:schemeClr val="accent4">
              <a:lumMod val="20000"/>
              <a:lumOff val="80000"/>
            </a:schemeClr>
          </a:solidFill>
          <a:ln w="19050">
            <a:solidFill>
              <a:schemeClr val="tx1"/>
            </a:solidFill>
          </a:ln>
        </p:spPr>
        <p:txBody>
          <a:bodyPr wrap="square" rtlCol="0">
            <a:spAutoFit/>
          </a:bodyPr>
          <a:lstStyle/>
          <a:p>
            <a:pPr marL="0" marR="0" indent="0" algn="ctr" defTabSz="914400" rtl="0" eaLnBrk="1" fontAlgn="auto" latinLnBrk="0" hangingPunct="1">
              <a:lnSpc>
                <a:spcPct val="107000"/>
              </a:lnSpc>
              <a:spcBef>
                <a:spcPts val="0"/>
              </a:spcBef>
              <a:spcAft>
                <a:spcPts val="0"/>
              </a:spcAft>
              <a:buClrTx/>
              <a:buSzTx/>
              <a:buFontTx/>
              <a:buNone/>
              <a:tabLst/>
              <a:defRPr/>
            </a:pPr>
            <a:r>
              <a:rPr lang="en-GB" sz="1050" b="1" dirty="0">
                <a:solidFill>
                  <a:srgbClr val="0070C0"/>
                </a:solidFill>
                <a:effectLst/>
              </a:rPr>
              <a:t>Turkey Red Wheat (1873)</a:t>
            </a:r>
          </a:p>
          <a:p>
            <a:pPr marL="0" marR="0" indent="0" algn="l" defTabSz="914400" rtl="0" eaLnBrk="1" fontAlgn="auto" latinLnBrk="0" hangingPunct="1">
              <a:lnSpc>
                <a:spcPct val="107000"/>
              </a:lnSpc>
              <a:spcBef>
                <a:spcPts val="0"/>
              </a:spcBef>
              <a:spcAft>
                <a:spcPts val="0"/>
              </a:spcAft>
              <a:buClrTx/>
              <a:buSzTx/>
              <a:buFontTx/>
              <a:buNone/>
              <a:tabLst/>
              <a:defRPr/>
            </a:pPr>
            <a:r>
              <a:rPr lang="en-GB" sz="1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A railroad company persuaded a community from Russia to settle on the Great Plains.  They were tough people who were used to farming similar land.  They brought with them a type of wheat called ‘Turkey Red’.</a:t>
            </a:r>
            <a:endParaRPr lang="en-GB" sz="9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357D148C-E4DB-4E03-937F-2DA9D2BDF77B}"/>
              </a:ext>
            </a:extLst>
          </p:cNvPr>
          <p:cNvSpPr txBox="1"/>
          <p:nvPr/>
        </p:nvSpPr>
        <p:spPr>
          <a:xfrm>
            <a:off x="8566963" y="5085342"/>
            <a:ext cx="1392161" cy="1731628"/>
          </a:xfrm>
          <a:prstGeom prst="rect">
            <a:avLst/>
          </a:prstGeom>
          <a:solidFill>
            <a:schemeClr val="accent6">
              <a:lumMod val="20000"/>
              <a:lumOff val="80000"/>
            </a:schemeClr>
          </a:solidFill>
          <a:ln w="19050">
            <a:solidFill>
              <a:schemeClr val="tx1"/>
            </a:solidFill>
          </a:ln>
        </p:spPr>
        <p:txBody>
          <a:bodyPr wrap="square" rtlCol="0">
            <a:spAutoFit/>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000" b="0" dirty="0">
                <a:solidFill>
                  <a:sysClr val="windowText" lastClr="000000"/>
                </a:solidFill>
                <a:effectLst/>
              </a:rPr>
              <a:t>Turkey Red wheat grew well in the land of the Great Plains.  Soon homesteaders were able to farm the wheat and then sell their grain for profit.  It was a major boost for the homesteaders as well as the economy.</a:t>
            </a:r>
            <a:endParaRPr lang="en-GB" sz="10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8" name="TextBox 27">
            <a:extLst>
              <a:ext uri="{FF2B5EF4-FFF2-40B4-BE49-F238E27FC236}">
                <a16:creationId xmlns:a16="http://schemas.microsoft.com/office/drawing/2014/main" id="{4119EFA2-EAD1-4325-A88B-5339C562CFF1}"/>
              </a:ext>
            </a:extLst>
          </p:cNvPr>
          <p:cNvSpPr txBox="1"/>
          <p:nvPr/>
        </p:nvSpPr>
        <p:spPr>
          <a:xfrm>
            <a:off x="10019682" y="1492269"/>
            <a:ext cx="2100111" cy="1893211"/>
          </a:xfrm>
          <a:prstGeom prst="rect">
            <a:avLst/>
          </a:prstGeom>
          <a:solidFill>
            <a:schemeClr val="accent2">
              <a:lumMod val="20000"/>
              <a:lumOff val="80000"/>
            </a:schemeClr>
          </a:solidFill>
          <a:ln w="19050">
            <a:solidFill>
              <a:schemeClr val="tx1"/>
            </a:solidFill>
          </a:ln>
        </p:spPr>
        <p:txBody>
          <a:bodyPr wrap="square" rtlCol="0">
            <a:spAutoFit/>
          </a:bodyPr>
          <a:lstStyle/>
          <a:p>
            <a:pPr algn="ctr"/>
            <a:r>
              <a:rPr lang="en-GB" sz="1050" b="1" dirty="0"/>
              <a:t>Natural Hazards</a:t>
            </a:r>
          </a:p>
          <a:p>
            <a:pPr>
              <a:lnSpc>
                <a:spcPct val="107000"/>
              </a:lnSpc>
            </a:pPr>
            <a:r>
              <a:rPr lang="en-GB" sz="1000" b="0" dirty="0">
                <a:solidFill>
                  <a:sysClr val="windowText" lastClr="000000"/>
                </a:solidFill>
                <a:effectLst/>
                <a:latin typeface="Calibri" panose="020F0502020204030204" pitchFamily="34" charset="0"/>
                <a:cs typeface="Times New Roman" panose="02020603050405020304" pitchFamily="18" charset="0"/>
              </a:rPr>
              <a:t>Insects such as grasshoppers would destroy crops quickly.  Mountain locusts could strip a field of crops in hours.  In 1874 was known as ‘The Year of the Locust’ as huge numbers devastated crops across Nebraska and Kansas.  Due to the dry land, fires could be caused quickly, either by human error or lightening strikes during sudden storms.</a:t>
            </a:r>
          </a:p>
        </p:txBody>
      </p:sp>
      <p:sp>
        <p:nvSpPr>
          <p:cNvPr id="29" name="TextBox 28">
            <a:extLst>
              <a:ext uri="{FF2B5EF4-FFF2-40B4-BE49-F238E27FC236}">
                <a16:creationId xmlns:a16="http://schemas.microsoft.com/office/drawing/2014/main" id="{96FC49BD-0440-41FE-B8AC-589D3D0279A0}"/>
              </a:ext>
            </a:extLst>
          </p:cNvPr>
          <p:cNvSpPr txBox="1"/>
          <p:nvPr/>
        </p:nvSpPr>
        <p:spPr>
          <a:xfrm>
            <a:off x="10011150" y="3428105"/>
            <a:ext cx="2108642" cy="1864869"/>
          </a:xfrm>
          <a:prstGeom prst="rect">
            <a:avLst/>
          </a:prstGeom>
          <a:solidFill>
            <a:schemeClr val="accent4">
              <a:lumMod val="20000"/>
              <a:lumOff val="80000"/>
            </a:schemeClr>
          </a:solidFill>
          <a:ln w="19050">
            <a:solidFill>
              <a:schemeClr val="tx1"/>
            </a:solidFill>
          </a:ln>
        </p:spPr>
        <p:txBody>
          <a:bodyPr wrap="square" rtlCol="0">
            <a:spAutoFit/>
          </a:bodyPr>
          <a:lstStyle/>
          <a:p>
            <a:pPr>
              <a:lnSpc>
                <a:spcPct val="107000"/>
              </a:lnSpc>
              <a:defRPr/>
            </a:pPr>
            <a:r>
              <a:rPr lang="en-GB" sz="1000" dirty="0">
                <a:solidFill>
                  <a:sysClr val="windowText" lastClr="000000"/>
                </a:solidFill>
                <a:effectLst/>
              </a:rPr>
              <a:t>There was no solution and in many ways the homesteaders simply had to learn to adapt to their new environment.  Some struggled so much with their crops that they had to rely on donations of food and clothing from other states.</a:t>
            </a:r>
            <a:r>
              <a:rPr lang="en-GB" sz="1000" dirty="0">
                <a:solidFill>
                  <a:sysClr val="windowText" lastClr="000000"/>
                </a:solidFill>
              </a:rPr>
              <a:t> The ongoing struggles like this put many homesteaders off from staying in the American West.</a:t>
            </a:r>
            <a:endParaRPr lang="en-GB" sz="1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7000"/>
              </a:lnSpc>
              <a:spcBef>
                <a:spcPts val="0"/>
              </a:spcBef>
              <a:spcAft>
                <a:spcPts val="0"/>
              </a:spcAft>
              <a:buClrTx/>
              <a:buSzTx/>
              <a:buFontTx/>
              <a:buNone/>
              <a:tabLst/>
              <a:defRPr/>
            </a:pPr>
            <a:endParaRPr lang="en-GB" sz="8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Rectangle 30">
            <a:extLst>
              <a:ext uri="{FF2B5EF4-FFF2-40B4-BE49-F238E27FC236}">
                <a16:creationId xmlns:a16="http://schemas.microsoft.com/office/drawing/2014/main" id="{3E507E4A-4DA8-4DEC-9D00-24ED8E86BAAA}"/>
              </a:ext>
            </a:extLst>
          </p:cNvPr>
          <p:cNvSpPr/>
          <p:nvPr/>
        </p:nvSpPr>
        <p:spPr>
          <a:xfrm rot="5400000">
            <a:off x="-2456842" y="4007704"/>
            <a:ext cx="5340597" cy="277937"/>
          </a:xfrm>
          <a:prstGeom prst="rect">
            <a:avLst/>
          </a:prstGeom>
          <a:gradFill>
            <a:gsLst>
              <a:gs pos="0">
                <a:srgbClr val="FF0000"/>
              </a:gs>
              <a:gs pos="35000">
                <a:srgbClr val="FFC000"/>
              </a:gs>
              <a:gs pos="91000">
                <a:srgbClr val="92D050"/>
              </a:gs>
            </a:gsLst>
            <a:lin ang="0" scaled="1"/>
          </a:gra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TextBox 31">
            <a:extLst>
              <a:ext uri="{FF2B5EF4-FFF2-40B4-BE49-F238E27FC236}">
                <a16:creationId xmlns:a16="http://schemas.microsoft.com/office/drawing/2014/main" id="{70330400-AE58-4A2F-99D3-F7A2674AD74B}"/>
              </a:ext>
            </a:extLst>
          </p:cNvPr>
          <p:cNvSpPr txBox="1"/>
          <p:nvPr/>
        </p:nvSpPr>
        <p:spPr>
          <a:xfrm rot="16200000">
            <a:off x="-273086" y="2173498"/>
            <a:ext cx="995499" cy="276999"/>
          </a:xfrm>
          <a:prstGeom prst="rect">
            <a:avLst/>
          </a:prstGeom>
          <a:noFill/>
        </p:spPr>
        <p:txBody>
          <a:bodyPr wrap="square">
            <a:spAutoFit/>
          </a:bodyPr>
          <a:lstStyle/>
          <a:p>
            <a:pPr algn="ctr"/>
            <a:r>
              <a:rPr lang="en-GB" sz="1200" b="1" dirty="0"/>
              <a:t>PROBLEM</a:t>
            </a:r>
          </a:p>
        </p:txBody>
      </p:sp>
      <p:sp>
        <p:nvSpPr>
          <p:cNvPr id="33" name="TextBox 32">
            <a:extLst>
              <a:ext uri="{FF2B5EF4-FFF2-40B4-BE49-F238E27FC236}">
                <a16:creationId xmlns:a16="http://schemas.microsoft.com/office/drawing/2014/main" id="{A0566A97-9B8B-4F87-B700-D76B1B94A960}"/>
              </a:ext>
            </a:extLst>
          </p:cNvPr>
          <p:cNvSpPr txBox="1"/>
          <p:nvPr/>
        </p:nvSpPr>
        <p:spPr>
          <a:xfrm rot="16200000">
            <a:off x="-284764" y="3661192"/>
            <a:ext cx="995499" cy="276999"/>
          </a:xfrm>
          <a:prstGeom prst="rect">
            <a:avLst/>
          </a:prstGeom>
          <a:noFill/>
        </p:spPr>
        <p:txBody>
          <a:bodyPr wrap="square">
            <a:spAutoFit/>
          </a:bodyPr>
          <a:lstStyle/>
          <a:p>
            <a:pPr algn="ctr"/>
            <a:r>
              <a:rPr lang="en-GB" sz="1200" b="1" dirty="0"/>
              <a:t>SOLUTION</a:t>
            </a:r>
          </a:p>
        </p:txBody>
      </p:sp>
      <p:sp>
        <p:nvSpPr>
          <p:cNvPr id="34" name="TextBox 33">
            <a:extLst>
              <a:ext uri="{FF2B5EF4-FFF2-40B4-BE49-F238E27FC236}">
                <a16:creationId xmlns:a16="http://schemas.microsoft.com/office/drawing/2014/main" id="{F5F1C1ED-4F01-45A9-BB25-5247141E94CB}"/>
              </a:ext>
            </a:extLst>
          </p:cNvPr>
          <p:cNvSpPr txBox="1"/>
          <p:nvPr/>
        </p:nvSpPr>
        <p:spPr>
          <a:xfrm rot="16200000">
            <a:off x="-431754" y="5874644"/>
            <a:ext cx="1289478" cy="276999"/>
          </a:xfrm>
          <a:prstGeom prst="rect">
            <a:avLst/>
          </a:prstGeom>
          <a:noFill/>
        </p:spPr>
        <p:txBody>
          <a:bodyPr wrap="square">
            <a:spAutoFit/>
          </a:bodyPr>
          <a:lstStyle/>
          <a:p>
            <a:pPr algn="ctr"/>
            <a:r>
              <a:rPr lang="en-GB" sz="1200" b="1" dirty="0"/>
              <a:t>CONSEQUENCE</a:t>
            </a:r>
          </a:p>
        </p:txBody>
      </p:sp>
      <p:pic>
        <p:nvPicPr>
          <p:cNvPr id="7" name="Picture 6"/>
          <p:cNvPicPr>
            <a:picLocks noChangeAspect="1"/>
          </p:cNvPicPr>
          <p:nvPr/>
        </p:nvPicPr>
        <p:blipFill rotWithShape="1">
          <a:blip r:embed="rId2">
            <a:clrChange>
              <a:clrFrom>
                <a:srgbClr val="FFFFFF"/>
              </a:clrFrom>
              <a:clrTo>
                <a:srgbClr val="FFFFFF">
                  <a:alpha val="0"/>
                </a:srgbClr>
              </a:clrTo>
            </a:clrChange>
          </a:blip>
          <a:srcRect l="31147" t="36171" r="28780" b="10888"/>
          <a:stretch/>
        </p:blipFill>
        <p:spPr>
          <a:xfrm>
            <a:off x="9824175" y="411042"/>
            <a:ext cx="2278179" cy="1166922"/>
          </a:xfrm>
          <a:prstGeom prst="rect">
            <a:avLst/>
          </a:prstGeom>
        </p:spPr>
      </p:pic>
      <p:pic>
        <p:nvPicPr>
          <p:cNvPr id="10" name="Picture 9">
            <a:extLst>
              <a:ext uri="{FF2B5EF4-FFF2-40B4-BE49-F238E27FC236}">
                <a16:creationId xmlns:a16="http://schemas.microsoft.com/office/drawing/2014/main" id="{12620F63-774C-4C7C-8D94-6140ECF2D5D5}"/>
              </a:ext>
            </a:extLst>
          </p:cNvPr>
          <p:cNvPicPr>
            <a:picLocks noChangeAspect="1"/>
          </p:cNvPicPr>
          <p:nvPr/>
        </p:nvPicPr>
        <p:blipFill>
          <a:blip r:embed="rId3"/>
          <a:stretch>
            <a:fillRect/>
          </a:stretch>
        </p:blipFill>
        <p:spPr>
          <a:xfrm>
            <a:off x="10019682" y="5342578"/>
            <a:ext cx="2082672" cy="1474392"/>
          </a:xfrm>
          <a:prstGeom prst="rect">
            <a:avLst/>
          </a:prstGeom>
          <a:ln w="19050">
            <a:solidFill>
              <a:schemeClr val="tx1"/>
            </a:solidFill>
          </a:ln>
        </p:spPr>
      </p:pic>
    </p:spTree>
    <p:extLst>
      <p:ext uri="{BB962C8B-B14F-4D97-AF65-F5344CB8AC3E}">
        <p14:creationId xmlns:p14="http://schemas.microsoft.com/office/powerpoint/2010/main" val="2512885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9896" y="46087"/>
            <a:ext cx="12043721"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12: </a:t>
            </a:r>
            <a:r>
              <a:rPr lang="en-GB" dirty="0">
                <a:latin typeface="Berlin Sans FB Demi" panose="020E0802020502020306" pitchFamily="34" charset="0"/>
              </a:rPr>
              <a:t>The increase in lawlessness in the American ‘Wild West’.</a:t>
            </a:r>
          </a:p>
        </p:txBody>
      </p:sp>
      <p:sp>
        <p:nvSpPr>
          <p:cNvPr id="18" name="Rectangle 2">
            <a:extLst>
              <a:ext uri="{FF2B5EF4-FFF2-40B4-BE49-F238E27FC236}">
                <a16:creationId xmlns:a16="http://schemas.microsoft.com/office/drawing/2014/main" id="{21C3AEA9-699F-4313-9ABF-DB4B62157654}"/>
              </a:ext>
            </a:extLst>
          </p:cNvPr>
          <p:cNvSpPr>
            <a:spLocks noChangeArrowheads="1"/>
          </p:cNvSpPr>
          <p:nvPr/>
        </p:nvSpPr>
        <p:spPr bwMode="auto">
          <a:xfrm>
            <a:off x="89646" y="708924"/>
            <a:ext cx="1690405" cy="2870016"/>
          </a:xfrm>
          <a:prstGeom prst="rect">
            <a:avLst/>
          </a:prstGeom>
          <a:solidFill>
            <a:schemeClr val="accent4">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American Civil War</a:t>
            </a:r>
          </a:p>
          <a:p>
            <a:pPr marL="0" marR="0" lvl="0" indent="0" defTabSz="914400" rtl="0" eaLnBrk="0" fontAlgn="base" latinLnBrk="0" hangingPunct="0">
              <a:lnSpc>
                <a:spcPct val="100000"/>
              </a:lnSpc>
              <a:spcBef>
                <a:spcPct val="0"/>
              </a:spcBef>
              <a:spcAft>
                <a:spcPct val="0"/>
              </a:spcAft>
              <a:buClrTx/>
              <a:buSzTx/>
              <a:buFontTx/>
              <a:buNone/>
              <a:tabLst/>
            </a:pPr>
            <a:r>
              <a:rPr lang="en-GB" altLang="en-US" sz="1000" dirty="0">
                <a:latin typeface="Calibri" panose="020F0502020204030204" pitchFamily="34" charset="0"/>
                <a:cs typeface="Times New Roman" panose="02020603050405020304" pitchFamily="18" charset="0"/>
              </a:rPr>
              <a:t>After the American Civil War in 1865, many men from both sides (Confederates and Unionists) decided to make a fresh start in the American West.  Most of these soldiers still held on to their guns.  The soldiers often still felt bitterness towards the men who they fought against and they found it difficult to readjust to normal life living alongside each other. Many were also unemployed and needed to find other ways to find money.</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19" name="Rectangle 2">
            <a:extLst>
              <a:ext uri="{FF2B5EF4-FFF2-40B4-BE49-F238E27FC236}">
                <a16:creationId xmlns:a16="http://schemas.microsoft.com/office/drawing/2014/main" id="{3C257076-94D2-41C5-BE72-505408F26D77}"/>
              </a:ext>
            </a:extLst>
          </p:cNvPr>
          <p:cNvSpPr>
            <a:spLocks noChangeArrowheads="1"/>
          </p:cNvSpPr>
          <p:nvPr/>
        </p:nvSpPr>
        <p:spPr bwMode="auto">
          <a:xfrm>
            <a:off x="89646" y="3625958"/>
            <a:ext cx="1690404" cy="3177793"/>
          </a:xfrm>
          <a:prstGeom prst="rect">
            <a:avLst/>
          </a:prstGeom>
          <a:solidFill>
            <a:schemeClr val="accent4">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Competition &amp; Rivalry</a:t>
            </a:r>
          </a:p>
          <a:p>
            <a:pPr marL="0" marR="0" lvl="0" indent="0" defTabSz="914400" rtl="0" eaLnBrk="0" fontAlgn="base" latinLnBrk="0" hangingPunct="0">
              <a:lnSpc>
                <a:spcPct val="100000"/>
              </a:lnSpc>
              <a:spcBef>
                <a:spcPct val="0"/>
              </a:spcBef>
              <a:spcAft>
                <a:spcPct val="0"/>
              </a:spcAft>
              <a:buClrTx/>
              <a:buSzTx/>
              <a:buFontTx/>
              <a:buNone/>
              <a:tabLst/>
            </a:pPr>
            <a:r>
              <a:rPr lang="en-GB" altLang="en-US" sz="1000" dirty="0">
                <a:latin typeface="Calibri" panose="020F0502020204030204" pitchFamily="34" charset="0"/>
                <a:cs typeface="Times New Roman" panose="02020603050405020304" pitchFamily="18" charset="0"/>
              </a:rPr>
              <a:t>There was increasing conflict between the many different groups of settlers coming to the American West, especially about issues such as land and money.  For example, between the homesteaders and the cattle ranchers, the Chinese, Mexican and European immigrants, the cowboys and the townspeople.  All of the new settlers also saw themselves in competition with the Plains Indians.  This meant that most people were armed with weapons and ready to protect themselves from any attack.</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20" name="Rectangle 2">
            <a:extLst>
              <a:ext uri="{FF2B5EF4-FFF2-40B4-BE49-F238E27FC236}">
                <a16:creationId xmlns:a16="http://schemas.microsoft.com/office/drawing/2014/main" id="{976E9664-D566-4A05-930D-DDAA3D3C27D3}"/>
              </a:ext>
            </a:extLst>
          </p:cNvPr>
          <p:cNvSpPr>
            <a:spLocks noChangeArrowheads="1"/>
          </p:cNvSpPr>
          <p:nvPr/>
        </p:nvSpPr>
        <p:spPr bwMode="auto">
          <a:xfrm>
            <a:off x="1780050" y="3425052"/>
            <a:ext cx="1640781" cy="2100575"/>
          </a:xfrm>
          <a:prstGeom prst="rect">
            <a:avLst/>
          </a:prstGeom>
          <a:solidFill>
            <a:schemeClr val="accent4">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Geography</a:t>
            </a:r>
          </a:p>
          <a:p>
            <a:pPr marL="0" marR="0" lvl="0" indent="0" defTabSz="914400" rtl="0" eaLnBrk="0" fontAlgn="base" latinLnBrk="0" hangingPunct="0">
              <a:lnSpc>
                <a:spcPct val="100000"/>
              </a:lnSpc>
              <a:spcBef>
                <a:spcPct val="0"/>
              </a:spcBef>
              <a:spcAft>
                <a:spcPct val="0"/>
              </a:spcAft>
              <a:buClrTx/>
              <a:buSzTx/>
              <a:buFontTx/>
              <a:buNone/>
              <a:tabLst/>
            </a:pPr>
            <a:r>
              <a:rPr lang="en-GB" altLang="en-US" sz="1000" dirty="0">
                <a:latin typeface="Calibri" panose="020F0502020204030204" pitchFamily="34" charset="0"/>
                <a:cs typeface="Times New Roman" panose="02020603050405020304" pitchFamily="18" charset="0"/>
              </a:rPr>
              <a:t>The American West was a vast area and apart from the railroads, there were few transport routes.  Any attempt to catch criminals would be slow and law enforcement officers would have to travel huge distances to deal crime. The training and pay for lawmen was often poor and some resorted to crime.</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24" name="Rectangle 2">
            <a:extLst>
              <a:ext uri="{FF2B5EF4-FFF2-40B4-BE49-F238E27FC236}">
                <a16:creationId xmlns:a16="http://schemas.microsoft.com/office/drawing/2014/main" id="{8A957955-F520-45E3-9FE9-2C084F549D36}"/>
              </a:ext>
            </a:extLst>
          </p:cNvPr>
          <p:cNvSpPr>
            <a:spLocks noChangeArrowheads="1"/>
          </p:cNvSpPr>
          <p:nvPr/>
        </p:nvSpPr>
        <p:spPr bwMode="auto">
          <a:xfrm>
            <a:off x="1780051" y="708924"/>
            <a:ext cx="1640781" cy="2716128"/>
          </a:xfrm>
          <a:prstGeom prst="rect">
            <a:avLst/>
          </a:prstGeom>
          <a:solidFill>
            <a:schemeClr val="accent4">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Code of the West</a:t>
            </a:r>
          </a:p>
          <a:p>
            <a:pPr marL="0" marR="0" lvl="0" indent="0" defTabSz="914400" rtl="0" eaLnBrk="0" fontAlgn="base" latinLnBrk="0" hangingPunct="0">
              <a:lnSpc>
                <a:spcPct val="100000"/>
              </a:lnSpc>
              <a:spcBef>
                <a:spcPct val="0"/>
              </a:spcBef>
              <a:spcAft>
                <a:spcPct val="0"/>
              </a:spcAft>
              <a:buClrTx/>
              <a:buSzTx/>
              <a:buFontTx/>
              <a:buNone/>
              <a:tabLst/>
            </a:pPr>
            <a:r>
              <a:rPr lang="en-GB" altLang="en-US" sz="1000" dirty="0">
                <a:latin typeface="Calibri" panose="020F0502020204030204" pitchFamily="34" charset="0"/>
                <a:cs typeface="Times New Roman" panose="02020603050405020304" pitchFamily="18" charset="0"/>
              </a:rPr>
              <a:t>With the absence of any organised law &amp; order, the code that most men lived by was that it was a person’s responsibility to settle arguments themselves and that it was weak to back down.  Arguments could end in shootings and if you shot someone in self defence this was not breaking the law as long as the other person was armed too.  Violence often became a way to settle arguments.</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25" name="Rectangle 2">
            <a:extLst>
              <a:ext uri="{FF2B5EF4-FFF2-40B4-BE49-F238E27FC236}">
                <a16:creationId xmlns:a16="http://schemas.microsoft.com/office/drawing/2014/main" id="{19654A54-422C-42BA-8CBB-B57848E87984}"/>
              </a:ext>
            </a:extLst>
          </p:cNvPr>
          <p:cNvSpPr>
            <a:spLocks noChangeArrowheads="1"/>
          </p:cNvSpPr>
          <p:nvPr/>
        </p:nvSpPr>
        <p:spPr bwMode="auto">
          <a:xfrm>
            <a:off x="3470456" y="451549"/>
            <a:ext cx="2576382" cy="261610"/>
          </a:xfrm>
          <a:prstGeom prst="rect">
            <a:avLst/>
          </a:prstGeom>
          <a:solidFill>
            <a:schemeClr val="accent6">
              <a:lumMod val="60000"/>
              <a:lumOff val="4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Types of Crime in the American West</a:t>
            </a:r>
            <a:endParaRPr kumimoji="0" lang="en-GB" altLang="en-US" sz="1200" b="1" i="0" strike="noStrike" cap="none" normalizeH="0" baseline="0" dirty="0">
              <a:ln>
                <a:noFill/>
              </a:ln>
              <a:solidFill>
                <a:schemeClr val="tx1"/>
              </a:solidFill>
              <a:effectLst/>
              <a:latin typeface="Arial" panose="020B0604020202020204" pitchFamily="34" charset="0"/>
            </a:endParaRPr>
          </a:p>
        </p:txBody>
      </p:sp>
      <p:sp>
        <p:nvSpPr>
          <p:cNvPr id="26" name="Rectangle 2">
            <a:extLst>
              <a:ext uri="{FF2B5EF4-FFF2-40B4-BE49-F238E27FC236}">
                <a16:creationId xmlns:a16="http://schemas.microsoft.com/office/drawing/2014/main" id="{7FB3F084-8940-4AE5-989A-93981BCB482F}"/>
              </a:ext>
            </a:extLst>
          </p:cNvPr>
          <p:cNvSpPr>
            <a:spLocks noChangeArrowheads="1"/>
          </p:cNvSpPr>
          <p:nvPr/>
        </p:nvSpPr>
        <p:spPr bwMode="auto">
          <a:xfrm>
            <a:off x="3470456" y="708924"/>
            <a:ext cx="2576382" cy="1331134"/>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Highway and Stage Coach Robbery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With more settlers arriving in the W</a:t>
            </a:r>
            <a:r>
              <a:rPr lang="en-GB" altLang="en-US" sz="1000" dirty="0">
                <a:latin typeface="Calibri" panose="020F0502020204030204" pitchFamily="34" charset="0"/>
                <a:cs typeface="Times New Roman" panose="02020603050405020304" pitchFamily="18" charset="0"/>
              </a:rPr>
              <a:t>est, stage coaches were created to transport people and goods between settlements.  These stagecoaches would often carry huge sums of money and became a target for robbers.  Stage coach companies often had to hire armed guards or the army to protect them.</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28" name="Rectangle 2">
            <a:extLst>
              <a:ext uri="{FF2B5EF4-FFF2-40B4-BE49-F238E27FC236}">
                <a16:creationId xmlns:a16="http://schemas.microsoft.com/office/drawing/2014/main" id="{77AC7A0B-4B8F-44F0-A9AC-EDD712822961}"/>
              </a:ext>
            </a:extLst>
          </p:cNvPr>
          <p:cNvSpPr>
            <a:spLocks noChangeArrowheads="1"/>
          </p:cNvSpPr>
          <p:nvPr/>
        </p:nvSpPr>
        <p:spPr bwMode="auto">
          <a:xfrm>
            <a:off x="3470453" y="2042347"/>
            <a:ext cx="2576383" cy="1946687"/>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Train Robbery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In 1866, the first train robbery took place.  The </a:t>
            </a:r>
            <a:r>
              <a:rPr kumimoji="0" lang="en-GB" altLang="en-US" sz="1000" b="1" i="0" strike="noStrike" cap="none" normalizeH="0" baseline="0" dirty="0">
                <a:ln>
                  <a:noFill/>
                </a:ln>
                <a:solidFill>
                  <a:srgbClr val="0070C0"/>
                </a:solidFill>
                <a:effectLst/>
                <a:latin typeface="Calibri" panose="020F0502020204030204" pitchFamily="34" charset="0"/>
                <a:cs typeface="Times New Roman" panose="02020603050405020304" pitchFamily="18" charset="0"/>
              </a:rPr>
              <a:t>Reno Gang </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stole $13,000 from a railroad car when they broke into a safe.  They struck again in 1868 and stole another $96,000.  From here, other gangs of outlaws robbed trains.  </a:t>
            </a:r>
            <a:r>
              <a:rPr lang="en-GB" altLang="en-US" sz="1000" dirty="0">
                <a:latin typeface="Calibri" panose="020F0502020204030204" pitchFamily="34" charset="0"/>
                <a:cs typeface="Times New Roman" panose="02020603050405020304" pitchFamily="18" charset="0"/>
              </a:rPr>
              <a:t>As a result</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 railroad companies had to toughen the doors of their trains and hired several armed guards who could be ready to chase any robbers.  The Reno Gang were finally caught by a vigilante group who then went on to lynch them.</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31" name="Rectangle 2">
            <a:extLst>
              <a:ext uri="{FF2B5EF4-FFF2-40B4-BE49-F238E27FC236}">
                <a16:creationId xmlns:a16="http://schemas.microsoft.com/office/drawing/2014/main" id="{32450E7F-F9CC-40D3-8D2F-D0C45143D438}"/>
              </a:ext>
            </a:extLst>
          </p:cNvPr>
          <p:cNvSpPr>
            <a:spLocks noChangeArrowheads="1"/>
          </p:cNvSpPr>
          <p:nvPr/>
        </p:nvSpPr>
        <p:spPr bwMode="auto">
          <a:xfrm>
            <a:off x="6091488" y="3325854"/>
            <a:ext cx="6032129" cy="1631216"/>
          </a:xfrm>
          <a:prstGeom prst="rect">
            <a:avLst/>
          </a:prstGeom>
          <a:solidFill>
            <a:schemeClr val="accent2">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From 1868, Abilene was a growing and prosperous </a:t>
            </a:r>
            <a:r>
              <a:rPr kumimoji="0" lang="en-GB" altLang="en-US" sz="1000" b="1"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cattle town </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located right next to the railroad</a:t>
            </a:r>
            <a:r>
              <a:rPr lang="en-GB" altLang="en-US" sz="1000" b="1" dirty="0">
                <a:latin typeface="Calibri" panose="020F0502020204030204" pitchFamily="34" charset="0"/>
                <a:cs typeface="Times New Roman" panose="02020603050405020304" pitchFamily="18" charset="0"/>
              </a:rPr>
              <a:t>.</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 It was the job of the cowboys to bring the cattle to the railroad at Abilene where the cattle would be loaded onto the cattle trucks. After the hard months bringing the cattle over 1,600km to Abilene, the cowboys were finally paid. They celebrated in the </a:t>
            </a:r>
            <a:r>
              <a:rPr kumimoji="0" lang="en-GB" altLang="en-US" sz="1000" b="1"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saloons</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 the </a:t>
            </a:r>
            <a:r>
              <a:rPr kumimoji="0" lang="en-GB" altLang="en-US" sz="1000" b="1"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gambling tables </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and at the local </a:t>
            </a:r>
            <a:r>
              <a:rPr kumimoji="0" lang="en-GB" altLang="en-US" sz="1000" b="1"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brothels</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  In the winter, the population of Abilene was around 500.  However, in the summer months with the arrival of the cowboys, it could be as high as 7,000. C</a:t>
            </a:r>
            <a:r>
              <a:rPr lang="en-GB" sz="1000" dirty="0"/>
              <a:t>owboys regularly had gun fights, and Abilene attracted further prostitutes and outlaws.  Local residents reacted to this by building a jail in 1870.  However, the cowboys tore it down and even shot down a sign banning guns. </a:t>
            </a:r>
            <a:r>
              <a:rPr lang="en-GB" altLang="en-US" sz="1000" dirty="0">
                <a:latin typeface="Calibri" panose="020F0502020204030204" pitchFamily="34" charset="0"/>
                <a:cs typeface="Times New Roman" panose="02020603050405020304" pitchFamily="18" charset="0"/>
              </a:rPr>
              <a:t>Their wild behaviour was made worse as many cowboys were southerners who kept their support of the Southern Confederacy but residents of Abilene were supporters of the Union North. The Residents of Abilene wanted something to be done and so hired new Town Marshalls.</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33" name="Rectangle 2">
            <a:extLst>
              <a:ext uri="{FF2B5EF4-FFF2-40B4-BE49-F238E27FC236}">
                <a16:creationId xmlns:a16="http://schemas.microsoft.com/office/drawing/2014/main" id="{307967FC-4F1F-4047-B495-98F159A99A52}"/>
              </a:ext>
            </a:extLst>
          </p:cNvPr>
          <p:cNvSpPr>
            <a:spLocks noChangeArrowheads="1"/>
          </p:cNvSpPr>
          <p:nvPr/>
        </p:nvSpPr>
        <p:spPr bwMode="auto">
          <a:xfrm>
            <a:off x="6091486" y="4929700"/>
            <a:ext cx="1990429" cy="261610"/>
          </a:xfrm>
          <a:prstGeom prst="rect">
            <a:avLst/>
          </a:prstGeom>
          <a:solidFill>
            <a:schemeClr val="accent2">
              <a:lumMod val="60000"/>
              <a:lumOff val="4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Thomas Smith (1870)</a:t>
            </a:r>
            <a:endParaRPr kumimoji="0" lang="en-GB" altLang="en-US" sz="1200" b="1" i="0" strike="noStrike" cap="none" normalizeH="0" baseline="0" dirty="0">
              <a:ln>
                <a:noFill/>
              </a:ln>
              <a:solidFill>
                <a:schemeClr val="tx1"/>
              </a:solidFill>
              <a:effectLst/>
              <a:latin typeface="Arial" panose="020B0604020202020204" pitchFamily="34" charset="0"/>
            </a:endParaRPr>
          </a:p>
        </p:txBody>
      </p:sp>
      <p:sp>
        <p:nvSpPr>
          <p:cNvPr id="34" name="Rectangle 2">
            <a:extLst>
              <a:ext uri="{FF2B5EF4-FFF2-40B4-BE49-F238E27FC236}">
                <a16:creationId xmlns:a16="http://schemas.microsoft.com/office/drawing/2014/main" id="{4B94D7C5-F6D9-4717-B222-C73DE832DFFD}"/>
              </a:ext>
            </a:extLst>
          </p:cNvPr>
          <p:cNvSpPr>
            <a:spLocks noChangeArrowheads="1"/>
          </p:cNvSpPr>
          <p:nvPr/>
        </p:nvSpPr>
        <p:spPr bwMode="auto">
          <a:xfrm>
            <a:off x="8081915" y="4929699"/>
            <a:ext cx="4041702" cy="261610"/>
          </a:xfrm>
          <a:prstGeom prst="rect">
            <a:avLst/>
          </a:prstGeom>
          <a:solidFill>
            <a:schemeClr val="accent2">
              <a:lumMod val="60000"/>
              <a:lumOff val="4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‘Wild’ Bill Hickock (1871)</a:t>
            </a:r>
            <a:endParaRPr kumimoji="0" lang="en-GB" altLang="en-US" sz="1200" b="1" i="0" strike="noStrike" cap="none" normalizeH="0" baseline="0" dirty="0">
              <a:ln>
                <a:noFill/>
              </a:ln>
              <a:solidFill>
                <a:schemeClr val="tx1"/>
              </a:solidFill>
              <a:effectLst/>
              <a:latin typeface="Arial" panose="020B0604020202020204" pitchFamily="34" charset="0"/>
            </a:endParaRPr>
          </a:p>
        </p:txBody>
      </p:sp>
      <p:sp>
        <p:nvSpPr>
          <p:cNvPr id="35" name="Rectangle 2">
            <a:extLst>
              <a:ext uri="{FF2B5EF4-FFF2-40B4-BE49-F238E27FC236}">
                <a16:creationId xmlns:a16="http://schemas.microsoft.com/office/drawing/2014/main" id="{2B9366FD-0BC4-476B-88FF-B060B1237119}"/>
              </a:ext>
            </a:extLst>
          </p:cNvPr>
          <p:cNvSpPr>
            <a:spLocks noChangeArrowheads="1"/>
          </p:cNvSpPr>
          <p:nvPr/>
        </p:nvSpPr>
        <p:spPr bwMode="auto">
          <a:xfrm>
            <a:off x="8081914" y="5180697"/>
            <a:ext cx="4041703" cy="1631216"/>
          </a:xfrm>
          <a:prstGeom prst="rect">
            <a:avLst/>
          </a:prstGeom>
          <a:solidFill>
            <a:schemeClr val="accent2">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en-GB" sz="1000" dirty="0"/>
              <a:t>Following Thomas Smith’s death, the people of Abilene hired ‘</a:t>
            </a:r>
            <a:r>
              <a:rPr lang="en-GB" sz="1000" b="1" dirty="0">
                <a:solidFill>
                  <a:srgbClr val="0070C0"/>
                </a:solidFill>
              </a:rPr>
              <a:t>Wild’ Bill Hickock</a:t>
            </a:r>
            <a:r>
              <a:rPr lang="en-GB" sz="1000" dirty="0"/>
              <a:t> who had fought for the North in the Civil War.  He was paid $150 per month but added to his income by gambling.  Some residents disapproved of him as he drank too much and lived with a succession of prostitutes.  However, he did keep the cowboys under control and enforced the ban on carrying weapons.  Eventually however, in a gunfight, he killed one man and accidently killed his deputy officer.  He contract was not renewed.  Finally, the people of Abilene made it clear that the cattle and the cowboys were no longer welcome in Abilene and they moved to different towns along the railroad.</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37" name="Rectangle 2">
            <a:extLst>
              <a:ext uri="{FF2B5EF4-FFF2-40B4-BE49-F238E27FC236}">
                <a16:creationId xmlns:a16="http://schemas.microsoft.com/office/drawing/2014/main" id="{180DFCD4-64E2-4F64-8544-D7A33A87F698}"/>
              </a:ext>
            </a:extLst>
          </p:cNvPr>
          <p:cNvSpPr>
            <a:spLocks noChangeArrowheads="1"/>
          </p:cNvSpPr>
          <p:nvPr/>
        </p:nvSpPr>
        <p:spPr bwMode="auto">
          <a:xfrm>
            <a:off x="6090874" y="693414"/>
            <a:ext cx="2851394" cy="923330"/>
          </a:xfrm>
          <a:prstGeom prst="rect">
            <a:avLst/>
          </a:prstGeom>
          <a:solidFill>
            <a:schemeClr val="accent1">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algn="ctr" eaLnBrk="0" fontAlgn="base" hangingPunct="0">
              <a:spcBef>
                <a:spcPct val="0"/>
              </a:spcBef>
              <a:spcAft>
                <a:spcPct val="0"/>
              </a:spcAft>
            </a:pPr>
            <a:r>
              <a:rPr kumimoji="0" lang="en-GB" altLang="en-US" sz="900" b="1" i="0" strike="noStrike" cap="none" normalizeH="0" baseline="0" dirty="0">
                <a:ln>
                  <a:noFill/>
                </a:ln>
                <a:solidFill>
                  <a:srgbClr val="0070C0"/>
                </a:solidFill>
                <a:effectLst/>
              </a:rPr>
              <a:t>National Federal Government </a:t>
            </a:r>
            <a:endParaRPr lang="en-GB" altLang="en-US" sz="900" b="1" dirty="0"/>
          </a:p>
          <a:p>
            <a:pPr lvl="0" eaLnBrk="0" fontAlgn="base" hangingPunct="0">
              <a:spcBef>
                <a:spcPct val="0"/>
              </a:spcBef>
              <a:spcAft>
                <a:spcPct val="0"/>
              </a:spcAft>
            </a:pPr>
            <a:r>
              <a:rPr kumimoji="0" lang="en-GB" altLang="en-US" sz="900" i="0" strike="noStrike" cap="none" normalizeH="0" baseline="0" dirty="0">
                <a:ln>
                  <a:noFill/>
                </a:ln>
                <a:solidFill>
                  <a:schemeClr val="tx1"/>
                </a:solidFill>
                <a:effectLst/>
              </a:rPr>
              <a:t>The government appointed US Marshalls to oversee a state.  From 1870, they were allowed to appoint a deputy to help them cover the vast areas of land.  The US Marshalls were also allowed to bring in a local ‘posse’ to help them hunt down criminals as well as build jails.</a:t>
            </a:r>
            <a:endParaRPr kumimoji="0" lang="en-GB" altLang="en-US" sz="1000" i="0" strike="noStrike" cap="none" normalizeH="0" baseline="0" dirty="0">
              <a:ln>
                <a:noFill/>
              </a:ln>
              <a:solidFill>
                <a:schemeClr val="tx1"/>
              </a:solidFill>
              <a:effectLst/>
            </a:endParaRPr>
          </a:p>
        </p:txBody>
      </p:sp>
      <p:sp>
        <p:nvSpPr>
          <p:cNvPr id="38" name="Rectangle 2">
            <a:extLst>
              <a:ext uri="{FF2B5EF4-FFF2-40B4-BE49-F238E27FC236}">
                <a16:creationId xmlns:a16="http://schemas.microsoft.com/office/drawing/2014/main" id="{8F160D62-D892-4E41-A77D-CAD9D172F4E3}"/>
              </a:ext>
            </a:extLst>
          </p:cNvPr>
          <p:cNvSpPr>
            <a:spLocks noChangeArrowheads="1"/>
          </p:cNvSpPr>
          <p:nvPr/>
        </p:nvSpPr>
        <p:spPr bwMode="auto">
          <a:xfrm>
            <a:off x="6090874" y="1596998"/>
            <a:ext cx="2851394" cy="507831"/>
          </a:xfrm>
          <a:prstGeom prst="rect">
            <a:avLst/>
          </a:prstGeom>
          <a:solidFill>
            <a:schemeClr val="accent1">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algn="ctr" eaLnBrk="0" fontAlgn="base" hangingPunct="0">
              <a:spcBef>
                <a:spcPct val="0"/>
              </a:spcBef>
              <a:spcAft>
                <a:spcPct val="0"/>
              </a:spcAft>
            </a:pPr>
            <a:r>
              <a:rPr kumimoji="0" lang="en-GB" altLang="en-US" sz="900" b="1" i="0" strike="noStrike" cap="none" normalizeH="0" baseline="0" dirty="0">
                <a:ln>
                  <a:noFill/>
                </a:ln>
                <a:solidFill>
                  <a:srgbClr val="0070C0"/>
                </a:solidFill>
                <a:effectLst/>
              </a:rPr>
              <a:t>Local Government</a:t>
            </a:r>
          </a:p>
          <a:p>
            <a:pPr lvl="0" eaLnBrk="0" fontAlgn="base" hangingPunct="0">
              <a:spcBef>
                <a:spcPct val="0"/>
              </a:spcBef>
              <a:spcAft>
                <a:spcPct val="0"/>
              </a:spcAft>
            </a:pPr>
            <a:r>
              <a:rPr kumimoji="0" lang="en-GB" altLang="en-US" sz="900" i="0" strike="noStrike" cap="none" normalizeH="0" baseline="0" dirty="0">
                <a:ln>
                  <a:noFill/>
                </a:ln>
                <a:solidFill>
                  <a:schemeClr val="tx1"/>
                </a:solidFill>
                <a:effectLst/>
              </a:rPr>
              <a:t>Locals could appoint </a:t>
            </a:r>
            <a:r>
              <a:rPr kumimoji="0" lang="en-GB" altLang="en-US" sz="900" b="1" i="0" strike="noStrike" cap="none" normalizeH="0" baseline="0" dirty="0">
                <a:ln>
                  <a:noFill/>
                </a:ln>
                <a:solidFill>
                  <a:schemeClr val="tx1"/>
                </a:solidFill>
                <a:effectLst/>
              </a:rPr>
              <a:t>Town Marshalls</a:t>
            </a:r>
            <a:r>
              <a:rPr kumimoji="0" lang="en-GB" altLang="en-US" sz="900" i="0" strike="noStrike" cap="none" normalizeH="0" baseline="0" dirty="0">
                <a:ln>
                  <a:noFill/>
                </a:ln>
                <a:solidFill>
                  <a:schemeClr val="tx1"/>
                </a:solidFill>
                <a:effectLst/>
              </a:rPr>
              <a:t> who were chosen by the people of a town every year.</a:t>
            </a:r>
            <a:endParaRPr kumimoji="0" lang="en-GB" altLang="en-US" sz="1000" i="0" strike="noStrike" cap="none" normalizeH="0" baseline="0" dirty="0">
              <a:ln>
                <a:noFill/>
              </a:ln>
              <a:solidFill>
                <a:schemeClr val="tx1"/>
              </a:solidFill>
              <a:effectLst/>
            </a:endParaRPr>
          </a:p>
        </p:txBody>
      </p:sp>
      <p:sp>
        <p:nvSpPr>
          <p:cNvPr id="40" name="Rectangle 2">
            <a:extLst>
              <a:ext uri="{FF2B5EF4-FFF2-40B4-BE49-F238E27FC236}">
                <a16:creationId xmlns:a16="http://schemas.microsoft.com/office/drawing/2014/main" id="{567F967D-0194-48BF-84FD-A208556FD722}"/>
              </a:ext>
            </a:extLst>
          </p:cNvPr>
          <p:cNvSpPr>
            <a:spLocks noChangeArrowheads="1"/>
          </p:cNvSpPr>
          <p:nvPr/>
        </p:nvSpPr>
        <p:spPr bwMode="auto">
          <a:xfrm>
            <a:off x="6090874" y="2068565"/>
            <a:ext cx="2851394" cy="507831"/>
          </a:xfrm>
          <a:prstGeom prst="rect">
            <a:avLst/>
          </a:prstGeom>
          <a:solidFill>
            <a:schemeClr val="accent1">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algn="ctr" eaLnBrk="0" fontAlgn="base" hangingPunct="0">
              <a:spcBef>
                <a:spcPct val="0"/>
              </a:spcBef>
              <a:spcAft>
                <a:spcPct val="0"/>
              </a:spcAft>
            </a:pPr>
            <a:r>
              <a:rPr lang="en-GB" altLang="en-US" sz="900" b="1" dirty="0">
                <a:solidFill>
                  <a:srgbClr val="0070C0"/>
                </a:solidFill>
              </a:rPr>
              <a:t>The US Army</a:t>
            </a:r>
          </a:p>
          <a:p>
            <a:pPr lvl="0" eaLnBrk="0" fontAlgn="base" hangingPunct="0">
              <a:spcBef>
                <a:spcPct val="0"/>
              </a:spcBef>
              <a:spcAft>
                <a:spcPct val="0"/>
              </a:spcAft>
            </a:pPr>
            <a:r>
              <a:rPr lang="en-GB" altLang="en-US" sz="900" dirty="0"/>
              <a:t>Occasionally, the </a:t>
            </a:r>
            <a:r>
              <a:rPr lang="en-GB" altLang="en-US" sz="900" b="1" dirty="0"/>
              <a:t>US army </a:t>
            </a:r>
            <a:r>
              <a:rPr lang="en-GB" altLang="en-US" sz="900" dirty="0"/>
              <a:t>could be ordered to intervene with tackling lawlessness in some areas.</a:t>
            </a:r>
            <a:endParaRPr kumimoji="0" lang="en-GB" altLang="en-US" sz="1000" i="0" strike="noStrike" cap="none" normalizeH="0" baseline="0" dirty="0">
              <a:ln>
                <a:noFill/>
              </a:ln>
              <a:solidFill>
                <a:schemeClr val="tx1"/>
              </a:solidFill>
              <a:effectLst/>
            </a:endParaRPr>
          </a:p>
        </p:txBody>
      </p:sp>
      <p:sp>
        <p:nvSpPr>
          <p:cNvPr id="41" name="Rectangle 2">
            <a:extLst>
              <a:ext uri="{FF2B5EF4-FFF2-40B4-BE49-F238E27FC236}">
                <a16:creationId xmlns:a16="http://schemas.microsoft.com/office/drawing/2014/main" id="{B7FAEC24-189E-4B37-B334-7B53459F333E}"/>
              </a:ext>
            </a:extLst>
          </p:cNvPr>
          <p:cNvSpPr>
            <a:spLocks noChangeArrowheads="1"/>
          </p:cNvSpPr>
          <p:nvPr/>
        </p:nvSpPr>
        <p:spPr bwMode="auto">
          <a:xfrm>
            <a:off x="8942266" y="656727"/>
            <a:ext cx="3181349" cy="1061829"/>
          </a:xfrm>
          <a:prstGeom prst="rect">
            <a:avLst/>
          </a:prstGeom>
          <a:solidFill>
            <a:schemeClr val="accent1">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algn="ctr" eaLnBrk="0" fontAlgn="base" hangingPunct="0">
              <a:spcBef>
                <a:spcPct val="0"/>
              </a:spcBef>
              <a:spcAft>
                <a:spcPct val="0"/>
              </a:spcAft>
            </a:pPr>
            <a:r>
              <a:rPr lang="en-GB" altLang="en-US" sz="900" b="1" dirty="0">
                <a:solidFill>
                  <a:srgbClr val="0070C0"/>
                </a:solidFill>
              </a:rPr>
              <a:t>Vigilante groups </a:t>
            </a:r>
          </a:p>
          <a:p>
            <a:pPr lvl="0" eaLnBrk="0" fontAlgn="base" hangingPunct="0">
              <a:spcBef>
                <a:spcPct val="0"/>
              </a:spcBef>
              <a:spcAft>
                <a:spcPct val="0"/>
              </a:spcAft>
            </a:pPr>
            <a:r>
              <a:rPr lang="en-GB" altLang="en-US" sz="900" dirty="0"/>
              <a:t>Vigilantes</a:t>
            </a:r>
            <a:r>
              <a:rPr lang="en-GB" altLang="en-US" sz="900" b="1" dirty="0">
                <a:solidFill>
                  <a:srgbClr val="0070C0"/>
                </a:solidFill>
              </a:rPr>
              <a:t> </a:t>
            </a:r>
            <a:r>
              <a:rPr lang="en-GB" altLang="en-US" sz="900" dirty="0"/>
              <a:t>were groups of men who took the law into their own hands.  There were over 200 such groups in the West.  Their methods were often outside the law and just as violent as the actions of the people they were trying to catch.  They often resorted to punishments such as shooting and lynching once the outlaws were caught.</a:t>
            </a:r>
            <a:endParaRPr kumimoji="0" lang="en-GB" altLang="en-US" sz="1000" i="0" strike="noStrike" cap="none" normalizeH="0" baseline="0" dirty="0">
              <a:ln>
                <a:noFill/>
              </a:ln>
              <a:solidFill>
                <a:schemeClr val="tx1"/>
              </a:solidFill>
              <a:effectLst/>
            </a:endParaRPr>
          </a:p>
        </p:txBody>
      </p:sp>
      <p:sp>
        <p:nvSpPr>
          <p:cNvPr id="43" name="Rectangle 2">
            <a:extLst>
              <a:ext uri="{FF2B5EF4-FFF2-40B4-BE49-F238E27FC236}">
                <a16:creationId xmlns:a16="http://schemas.microsoft.com/office/drawing/2014/main" id="{461AB9E6-E5DF-48A6-B968-FEC6B6D85BB1}"/>
              </a:ext>
            </a:extLst>
          </p:cNvPr>
          <p:cNvSpPr>
            <a:spLocks noChangeArrowheads="1"/>
          </p:cNvSpPr>
          <p:nvPr/>
        </p:nvSpPr>
        <p:spPr bwMode="auto">
          <a:xfrm>
            <a:off x="89646" y="451696"/>
            <a:ext cx="3331186"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Causes of Lawlessness</a:t>
            </a:r>
            <a:endParaRPr kumimoji="0" lang="en-GB" altLang="en-US" sz="1200" b="1" i="0" strike="noStrike" cap="none" normalizeH="0" baseline="0" dirty="0">
              <a:ln>
                <a:noFill/>
              </a:ln>
              <a:solidFill>
                <a:schemeClr val="tx1"/>
              </a:solidFill>
              <a:effectLst/>
              <a:latin typeface="Arial" panose="020B0604020202020204" pitchFamily="34" charset="0"/>
            </a:endParaRPr>
          </a:p>
        </p:txBody>
      </p:sp>
      <p:sp>
        <p:nvSpPr>
          <p:cNvPr id="27" name="Rectangle 2">
            <a:extLst>
              <a:ext uri="{FF2B5EF4-FFF2-40B4-BE49-F238E27FC236}">
                <a16:creationId xmlns:a16="http://schemas.microsoft.com/office/drawing/2014/main" id="{59DE4499-EA65-4CE8-9580-E18168E0FC30}"/>
              </a:ext>
            </a:extLst>
          </p:cNvPr>
          <p:cNvSpPr>
            <a:spLocks noChangeArrowheads="1"/>
          </p:cNvSpPr>
          <p:nvPr/>
        </p:nvSpPr>
        <p:spPr bwMode="auto">
          <a:xfrm>
            <a:off x="3470453" y="3991323"/>
            <a:ext cx="2572314" cy="1485022"/>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Bank Robbery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As settlements grew, more banks were built. Some outlaws began to target banks to carry out robberies.  For example </a:t>
            </a:r>
            <a:r>
              <a:rPr kumimoji="0" lang="en-GB" altLang="en-US" sz="1000" b="1" i="0" strike="noStrike" cap="none" normalizeH="0" baseline="0" dirty="0">
                <a:ln>
                  <a:noFill/>
                </a:ln>
                <a:solidFill>
                  <a:srgbClr val="0070C0"/>
                </a:solidFill>
                <a:effectLst/>
                <a:latin typeface="Calibri" panose="020F0502020204030204" pitchFamily="34" charset="0"/>
                <a:cs typeface="Times New Roman" panose="02020603050405020304" pitchFamily="18" charset="0"/>
              </a:rPr>
              <a:t>Jesse and Frank James</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 ex soldiers from the Civil War carried out bank robberies across several states between 1866 – 76.  It was only in 1882 when </a:t>
            </a:r>
            <a:r>
              <a:rPr kumimoji="0" lang="en-GB" altLang="en-US" sz="1000" b="1" i="0" strike="noStrike" cap="none" normalizeH="0" baseline="0" dirty="0">
                <a:ln>
                  <a:noFill/>
                </a:ln>
                <a:solidFill>
                  <a:srgbClr val="0070C0"/>
                </a:solidFill>
                <a:effectLst/>
                <a:latin typeface="Calibri" panose="020F0502020204030204" pitchFamily="34" charset="0"/>
                <a:cs typeface="Times New Roman" panose="02020603050405020304" pitchFamily="18" charset="0"/>
              </a:rPr>
              <a:t>Jesse James </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was shot and his brother </a:t>
            </a:r>
            <a:r>
              <a:rPr kumimoji="0" lang="en-GB" altLang="en-US" sz="1000" b="1" i="0" strike="noStrike" cap="none" normalizeH="0" baseline="0" dirty="0">
                <a:ln>
                  <a:noFill/>
                </a:ln>
                <a:solidFill>
                  <a:srgbClr val="0070C0"/>
                </a:solidFill>
                <a:effectLst/>
                <a:latin typeface="Calibri" panose="020F0502020204030204" pitchFamily="34" charset="0"/>
                <a:cs typeface="Times New Roman" panose="02020603050405020304" pitchFamily="18" charset="0"/>
              </a:rPr>
              <a:t>Frank</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 handed himself in.</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29" name="Rectangle 2">
            <a:extLst>
              <a:ext uri="{FF2B5EF4-FFF2-40B4-BE49-F238E27FC236}">
                <a16:creationId xmlns:a16="http://schemas.microsoft.com/office/drawing/2014/main" id="{7E2B511A-B845-4B1F-BDA7-B935ECE1635C}"/>
              </a:ext>
            </a:extLst>
          </p:cNvPr>
          <p:cNvSpPr>
            <a:spLocks noChangeArrowheads="1"/>
          </p:cNvSpPr>
          <p:nvPr/>
        </p:nvSpPr>
        <p:spPr bwMode="auto">
          <a:xfrm>
            <a:off x="3964627" y="5478634"/>
            <a:ext cx="2078140" cy="1331134"/>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Shootings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Between 1866 – 1900 it is estimated that around 20,000 people dies of shooting in the American West – roughly 600 a year.  Some men became famous as gunfighters such as men like </a:t>
            </a:r>
            <a:r>
              <a:rPr kumimoji="0" lang="en-GB" altLang="en-US" sz="1000" b="1" i="0" strike="noStrike" cap="none" normalizeH="0" baseline="0" dirty="0">
                <a:ln>
                  <a:noFill/>
                </a:ln>
                <a:solidFill>
                  <a:srgbClr val="0070C0"/>
                </a:solidFill>
                <a:effectLst/>
                <a:latin typeface="Calibri" panose="020F0502020204030204" pitchFamily="34" charset="0"/>
                <a:cs typeface="Times New Roman" panose="02020603050405020304" pitchFamily="18" charset="0"/>
              </a:rPr>
              <a:t>John Wesley Hardin </a:t>
            </a:r>
            <a:r>
              <a:rPr kumimoji="0" lang="en-GB" altLang="en-US" sz="1000" i="0" strike="noStrike" cap="none" normalizeH="0" baseline="0" dirty="0">
                <a:ln>
                  <a:noFill/>
                </a:ln>
                <a:solidFill>
                  <a:schemeClr val="tx1"/>
                </a:solidFill>
                <a:effectLst/>
                <a:latin typeface="Calibri" panose="020F0502020204030204" pitchFamily="34" charset="0"/>
                <a:cs typeface="Times New Roman" panose="02020603050405020304" pitchFamily="18" charset="0"/>
              </a:rPr>
              <a:t>and </a:t>
            </a:r>
            <a:r>
              <a:rPr kumimoji="0" lang="en-GB" altLang="en-US" sz="1000" b="1" i="0" strike="noStrike" cap="none" normalizeH="0" baseline="0" dirty="0">
                <a:ln>
                  <a:noFill/>
                </a:ln>
                <a:solidFill>
                  <a:srgbClr val="0070C0"/>
                </a:solidFill>
                <a:effectLst/>
                <a:latin typeface="Calibri" panose="020F0502020204030204" pitchFamily="34" charset="0"/>
                <a:cs typeface="Times New Roman" panose="02020603050405020304" pitchFamily="18" charset="0"/>
              </a:rPr>
              <a:t>Wild Bill Hickock.</a:t>
            </a:r>
            <a:endParaRPr kumimoji="0" lang="en-GB" altLang="en-US" sz="1050" b="1" i="0" strike="noStrike" cap="none" normalizeH="0" baseline="0" dirty="0">
              <a:ln>
                <a:noFill/>
              </a:ln>
              <a:solidFill>
                <a:srgbClr val="0070C0"/>
              </a:solidFill>
              <a:effectLst/>
              <a:latin typeface="Arial" panose="020B0604020202020204" pitchFamily="34" charset="0"/>
            </a:endParaRPr>
          </a:p>
        </p:txBody>
      </p:sp>
      <p:sp>
        <p:nvSpPr>
          <p:cNvPr id="32" name="Rectangle 2">
            <a:extLst>
              <a:ext uri="{FF2B5EF4-FFF2-40B4-BE49-F238E27FC236}">
                <a16:creationId xmlns:a16="http://schemas.microsoft.com/office/drawing/2014/main" id="{D27E8BBD-28BA-4547-993A-1C2807327B2D}"/>
              </a:ext>
            </a:extLst>
          </p:cNvPr>
          <p:cNvSpPr>
            <a:spLocks noChangeArrowheads="1"/>
          </p:cNvSpPr>
          <p:nvPr/>
        </p:nvSpPr>
        <p:spPr bwMode="auto">
          <a:xfrm>
            <a:off x="6090879" y="5178552"/>
            <a:ext cx="1991036" cy="1631216"/>
          </a:xfrm>
          <a:prstGeom prst="rect">
            <a:avLst/>
          </a:prstGeom>
          <a:solidFill>
            <a:schemeClr val="accent2">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en-GB" sz="1000" dirty="0"/>
              <a:t>In </a:t>
            </a:r>
            <a:r>
              <a:rPr lang="en-GB" sz="1000" b="1" dirty="0"/>
              <a:t>1870</a:t>
            </a:r>
            <a:r>
              <a:rPr lang="en-GB" sz="1000" dirty="0"/>
              <a:t>, the Abilene’s town leaders hired </a:t>
            </a:r>
            <a:r>
              <a:rPr lang="en-GB" sz="1000" b="1" dirty="0">
                <a:solidFill>
                  <a:srgbClr val="0070C0"/>
                </a:solidFill>
              </a:rPr>
              <a:t>Thomas Smith </a:t>
            </a:r>
            <a:r>
              <a:rPr lang="en-GB" sz="1000" dirty="0"/>
              <a:t>as the new Town Marshal.  Smith issued a ban on carrying guns and had a fierce reputation, using his boxing skills to knock out cowboys who caused trouble.  However, by late 1870 he was shot and then killed with an axe while trying to arrest a suspected murderer. </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36" name="Rectangle 2">
            <a:extLst>
              <a:ext uri="{FF2B5EF4-FFF2-40B4-BE49-F238E27FC236}">
                <a16:creationId xmlns:a16="http://schemas.microsoft.com/office/drawing/2014/main" id="{D3F97C1B-A232-41CB-9647-82058356D5B9}"/>
              </a:ext>
            </a:extLst>
          </p:cNvPr>
          <p:cNvSpPr>
            <a:spLocks noChangeArrowheads="1"/>
          </p:cNvSpPr>
          <p:nvPr/>
        </p:nvSpPr>
        <p:spPr bwMode="auto">
          <a:xfrm>
            <a:off x="6090878" y="451549"/>
            <a:ext cx="6032739" cy="261610"/>
          </a:xfrm>
          <a:prstGeom prst="rect">
            <a:avLst/>
          </a:prstGeom>
          <a:solidFill>
            <a:schemeClr val="accent1">
              <a:lumMod val="60000"/>
              <a:lumOff val="4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Methods of Tacking Lawlessness</a:t>
            </a:r>
            <a:endParaRPr kumimoji="0" lang="en-GB" altLang="en-US" sz="1200" b="1" i="0" strike="noStrike" cap="none" normalizeH="0" baseline="0" dirty="0">
              <a:ln>
                <a:noFill/>
              </a:ln>
              <a:solidFill>
                <a:schemeClr val="tx1"/>
              </a:solidFill>
              <a:effectLst/>
              <a:latin typeface="Arial" panose="020B0604020202020204" pitchFamily="34" charset="0"/>
            </a:endParaRPr>
          </a:p>
        </p:txBody>
      </p:sp>
      <p:sp>
        <p:nvSpPr>
          <p:cNvPr id="39" name="Rectangle 2">
            <a:extLst>
              <a:ext uri="{FF2B5EF4-FFF2-40B4-BE49-F238E27FC236}">
                <a16:creationId xmlns:a16="http://schemas.microsoft.com/office/drawing/2014/main" id="{A4EE3659-19E0-4CE7-92EE-27C58D74C83C}"/>
              </a:ext>
            </a:extLst>
          </p:cNvPr>
          <p:cNvSpPr>
            <a:spLocks noChangeArrowheads="1"/>
          </p:cNvSpPr>
          <p:nvPr/>
        </p:nvSpPr>
        <p:spPr bwMode="auto">
          <a:xfrm>
            <a:off x="6090874" y="2549554"/>
            <a:ext cx="2851394" cy="507831"/>
          </a:xfrm>
          <a:prstGeom prst="rect">
            <a:avLst/>
          </a:prstGeom>
          <a:solidFill>
            <a:schemeClr val="accent1">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algn="ctr" eaLnBrk="0" fontAlgn="base" hangingPunct="0">
              <a:spcBef>
                <a:spcPct val="0"/>
              </a:spcBef>
              <a:spcAft>
                <a:spcPct val="0"/>
              </a:spcAft>
            </a:pPr>
            <a:r>
              <a:rPr lang="en-GB" altLang="en-US" sz="900" b="1" dirty="0">
                <a:solidFill>
                  <a:srgbClr val="0070C0"/>
                </a:solidFill>
              </a:rPr>
              <a:t>Sheriffs</a:t>
            </a:r>
            <a:r>
              <a:rPr lang="en-GB" altLang="en-US" sz="900" dirty="0"/>
              <a:t> </a:t>
            </a:r>
          </a:p>
          <a:p>
            <a:pPr lvl="0" eaLnBrk="0" fontAlgn="base" hangingPunct="0">
              <a:spcBef>
                <a:spcPct val="0"/>
              </a:spcBef>
              <a:spcAft>
                <a:spcPct val="0"/>
              </a:spcAft>
            </a:pPr>
            <a:r>
              <a:rPr kumimoji="0" lang="en-GB" altLang="en-US" sz="900" b="1" i="0" strike="noStrike" cap="none" normalizeH="0" baseline="0" dirty="0">
                <a:ln>
                  <a:noFill/>
                </a:ln>
                <a:solidFill>
                  <a:schemeClr val="tx1"/>
                </a:solidFill>
                <a:effectLst/>
              </a:rPr>
              <a:t>Sheriffs</a:t>
            </a:r>
            <a:r>
              <a:rPr kumimoji="0" lang="en-GB" altLang="en-US" sz="900" i="0" strike="noStrike" cap="none" normalizeH="0" baseline="0" dirty="0">
                <a:ln>
                  <a:noFill/>
                </a:ln>
                <a:solidFill>
                  <a:schemeClr val="tx1"/>
                </a:solidFill>
                <a:effectLst/>
              </a:rPr>
              <a:t> were elected by the people of a county for two years and often had to cover wide areas of land.</a:t>
            </a:r>
            <a:endParaRPr kumimoji="0" lang="en-GB" altLang="en-US" sz="1000" i="0" strike="noStrike" cap="none" normalizeH="0" baseline="0" dirty="0">
              <a:ln>
                <a:noFill/>
              </a:ln>
              <a:solidFill>
                <a:schemeClr val="tx1"/>
              </a:solidFill>
              <a:effectLst/>
            </a:endParaRPr>
          </a:p>
        </p:txBody>
      </p:sp>
      <p:sp>
        <p:nvSpPr>
          <p:cNvPr id="30" name="Rectangle 2">
            <a:extLst>
              <a:ext uri="{FF2B5EF4-FFF2-40B4-BE49-F238E27FC236}">
                <a16:creationId xmlns:a16="http://schemas.microsoft.com/office/drawing/2014/main" id="{DC273B6C-613F-440F-8E97-80AA785A1F7C}"/>
              </a:ext>
            </a:extLst>
          </p:cNvPr>
          <p:cNvSpPr>
            <a:spLocks noChangeArrowheads="1"/>
          </p:cNvSpPr>
          <p:nvPr/>
        </p:nvSpPr>
        <p:spPr bwMode="auto">
          <a:xfrm>
            <a:off x="6091490" y="3089784"/>
            <a:ext cx="6032127" cy="261610"/>
          </a:xfrm>
          <a:prstGeom prst="rect">
            <a:avLst/>
          </a:prstGeom>
          <a:solidFill>
            <a:schemeClr val="accent2">
              <a:lumMod val="60000"/>
              <a:lumOff val="4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Lawlessness in Abilene, Kansas</a:t>
            </a:r>
            <a:endParaRPr kumimoji="0" lang="en-GB" altLang="en-US" sz="1200" b="1" i="0" strike="noStrike" cap="none" normalizeH="0" baseline="0" dirty="0">
              <a:ln>
                <a:noFill/>
              </a:ln>
              <a:solidFill>
                <a:schemeClr val="tx1"/>
              </a:solidFill>
              <a:effectLst/>
              <a:latin typeface="Arial" panose="020B0604020202020204" pitchFamily="34" charset="0"/>
            </a:endParaRPr>
          </a:p>
        </p:txBody>
      </p:sp>
      <p:sp>
        <p:nvSpPr>
          <p:cNvPr id="42" name="Rectangle 2">
            <a:extLst>
              <a:ext uri="{FF2B5EF4-FFF2-40B4-BE49-F238E27FC236}">
                <a16:creationId xmlns:a16="http://schemas.microsoft.com/office/drawing/2014/main" id="{808D7ED2-0CDC-4806-950F-1A6AB15CB3D0}"/>
              </a:ext>
            </a:extLst>
          </p:cNvPr>
          <p:cNvSpPr>
            <a:spLocks noChangeArrowheads="1"/>
          </p:cNvSpPr>
          <p:nvPr/>
        </p:nvSpPr>
        <p:spPr bwMode="auto">
          <a:xfrm>
            <a:off x="8942266" y="1718557"/>
            <a:ext cx="1949572" cy="1338828"/>
          </a:xfrm>
          <a:prstGeom prst="rect">
            <a:avLst/>
          </a:prstGeom>
          <a:solidFill>
            <a:schemeClr val="accent1">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algn="ctr" eaLnBrk="0" fontAlgn="base" hangingPunct="0">
              <a:spcBef>
                <a:spcPct val="0"/>
              </a:spcBef>
              <a:spcAft>
                <a:spcPct val="0"/>
              </a:spcAft>
            </a:pPr>
            <a:r>
              <a:rPr lang="en-GB" altLang="en-US" sz="900" b="1" dirty="0">
                <a:solidFill>
                  <a:srgbClr val="0070C0"/>
                </a:solidFill>
              </a:rPr>
              <a:t>Pinkerton Detective Agency</a:t>
            </a:r>
          </a:p>
          <a:p>
            <a:pPr lvl="0" eaLnBrk="0" fontAlgn="base" hangingPunct="0">
              <a:spcBef>
                <a:spcPct val="0"/>
              </a:spcBef>
              <a:spcAft>
                <a:spcPct val="0"/>
              </a:spcAft>
            </a:pPr>
            <a:r>
              <a:rPr kumimoji="0" lang="en-GB" altLang="en-US" sz="900" i="0" strike="noStrike" cap="none" normalizeH="0" baseline="0" dirty="0">
                <a:ln>
                  <a:noFill/>
                </a:ln>
                <a:solidFill>
                  <a:schemeClr val="tx1"/>
                </a:solidFill>
                <a:effectLst/>
              </a:rPr>
              <a:t>This was a private company set up in 1850.  It was hired by banks</a:t>
            </a:r>
            <a:r>
              <a:rPr lang="en-GB" altLang="en-US" sz="900" dirty="0"/>
              <a:t>, </a:t>
            </a:r>
            <a:r>
              <a:rPr kumimoji="0" lang="en-GB" altLang="en-US" sz="900" i="0" strike="noStrike" cap="none" normalizeH="0" baseline="0" dirty="0">
                <a:ln>
                  <a:noFill/>
                </a:ln>
                <a:solidFill>
                  <a:schemeClr val="tx1"/>
                </a:solidFill>
                <a:effectLst/>
              </a:rPr>
              <a:t>railroad and stagecoach companies to provide protection for them.  </a:t>
            </a:r>
            <a:r>
              <a:rPr lang="en-GB" altLang="en-US" sz="900" dirty="0"/>
              <a:t>I</a:t>
            </a:r>
            <a:r>
              <a:rPr kumimoji="0" lang="en-GB" altLang="en-US" sz="900" i="0" strike="noStrike" cap="none" normalizeH="0" baseline="0" dirty="0">
                <a:ln>
                  <a:noFill/>
                </a:ln>
                <a:solidFill>
                  <a:schemeClr val="tx1"/>
                </a:solidFill>
                <a:effectLst/>
              </a:rPr>
              <a:t>t was also hired to catch individual outlaws.  This was further proof of how little people trusted the law enforcement of the official authorities.</a:t>
            </a:r>
            <a:endParaRPr kumimoji="0" lang="en-GB" altLang="en-US" sz="1000" i="0" strike="noStrike" cap="none" normalizeH="0" baseline="0" dirty="0">
              <a:ln>
                <a:noFill/>
              </a:ln>
              <a:solidFill>
                <a:schemeClr val="tx1"/>
              </a:solidFill>
              <a:effectLst/>
            </a:endParaRPr>
          </a:p>
        </p:txBody>
      </p:sp>
      <p:pic>
        <p:nvPicPr>
          <p:cNvPr id="1028" name="Picture 4" descr="How The West Was Won: Violence in the American Wild, Wild West | Joshua  Lawrence Lazard">
            <a:extLst>
              <a:ext uri="{FF2B5EF4-FFF2-40B4-BE49-F238E27FC236}">
                <a16:creationId xmlns:a16="http://schemas.microsoft.com/office/drawing/2014/main" id="{B3DE1FCA-73AD-4EDE-A21A-A0F67638EEE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0050" y="5482325"/>
            <a:ext cx="2184576" cy="1321426"/>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Old West 1873 Quick Draw Army Revolver| Atlanta Cutlery">
            <a:extLst>
              <a:ext uri="{FF2B5EF4-FFF2-40B4-BE49-F238E27FC236}">
                <a16:creationId xmlns:a16="http://schemas.microsoft.com/office/drawing/2014/main" id="{2D486B74-C771-432E-9504-55B5E31729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23489" y="1750954"/>
            <a:ext cx="1201251" cy="1306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684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4286" y="55748"/>
            <a:ext cx="12020648"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13: </a:t>
            </a:r>
            <a:r>
              <a:rPr lang="en-GB" dirty="0">
                <a:latin typeface="Berlin Sans FB" panose="020E0602020502020306" pitchFamily="34" charset="0"/>
              </a:rPr>
              <a:t>The growth of the cattle industry in the American West?</a:t>
            </a:r>
          </a:p>
        </p:txBody>
      </p:sp>
      <p:sp>
        <p:nvSpPr>
          <p:cNvPr id="2" name="TextBox 1"/>
          <p:cNvSpPr txBox="1"/>
          <p:nvPr/>
        </p:nvSpPr>
        <p:spPr>
          <a:xfrm>
            <a:off x="3191759" y="5001759"/>
            <a:ext cx="3792060" cy="1800493"/>
          </a:xfrm>
          <a:prstGeom prst="rect">
            <a:avLst/>
          </a:prstGeom>
          <a:solidFill>
            <a:schemeClr val="bg1"/>
          </a:solidFill>
          <a:ln w="19050">
            <a:solidFill>
              <a:schemeClr val="tx1"/>
            </a:solidFill>
          </a:ln>
        </p:spPr>
        <p:txBody>
          <a:bodyPr wrap="square" rtlCol="0">
            <a:spAutoFit/>
          </a:bodyPr>
          <a:lstStyle/>
          <a:p>
            <a:pPr algn="ctr"/>
            <a:r>
              <a:rPr lang="en-GB" sz="1100" b="1" dirty="0"/>
              <a:t>STAGE 1: Cattle in Texas: 1850s  </a:t>
            </a:r>
          </a:p>
          <a:p>
            <a:pPr marL="171450" indent="-171450">
              <a:buFont typeface="Wingdings" panose="05000000000000000000" pitchFamily="2" charset="2"/>
              <a:buChar char="q"/>
            </a:pPr>
            <a:r>
              <a:rPr lang="en-GB" sz="1000" dirty="0"/>
              <a:t>Cattle  had originally been bred in the southern states of </a:t>
            </a:r>
            <a:r>
              <a:rPr lang="en-GB" sz="1000" b="1" dirty="0"/>
              <a:t>Texas.</a:t>
            </a:r>
            <a:r>
              <a:rPr lang="en-GB" sz="1000" dirty="0"/>
              <a:t>  The cattle were a breed called </a:t>
            </a:r>
            <a:r>
              <a:rPr lang="en-GB" sz="1000" b="1" dirty="0"/>
              <a:t>Texas Longhorns</a:t>
            </a:r>
            <a:r>
              <a:rPr lang="en-GB" sz="1000" dirty="0"/>
              <a:t>.  They were very tough and could easily survive on the open plains – large areas of land with no fences. The cattlemen in charge of the cattle were called ‘</a:t>
            </a:r>
            <a:r>
              <a:rPr lang="en-GB" sz="1000" b="1" dirty="0"/>
              <a:t>cowboys</a:t>
            </a:r>
            <a:r>
              <a:rPr lang="en-GB" sz="1000" dirty="0"/>
              <a:t>’.  </a:t>
            </a:r>
          </a:p>
          <a:p>
            <a:pPr marL="171450" indent="-171450">
              <a:buFont typeface="Wingdings" panose="05000000000000000000" pitchFamily="2" charset="2"/>
              <a:buChar char="q"/>
            </a:pPr>
            <a:r>
              <a:rPr lang="en-GB" sz="1000" dirty="0"/>
              <a:t>In the 1850s, beef became a popular food and the cattle ranchers in Texas became very wealthy.   Cowboys herded the cattle and took them on ‘</a:t>
            </a:r>
            <a:r>
              <a:rPr lang="en-GB" sz="1000" b="1" dirty="0"/>
              <a:t>long drives</a:t>
            </a:r>
            <a:r>
              <a:rPr lang="en-GB" sz="1000" dirty="0"/>
              <a:t>’. Long drives were when cowboys would take the cattle along </a:t>
            </a:r>
            <a:r>
              <a:rPr lang="en-GB" sz="1000" b="1" dirty="0"/>
              <a:t>cattle trails</a:t>
            </a:r>
            <a:r>
              <a:rPr lang="en-GB" sz="1000" dirty="0"/>
              <a:t>, hundreds of km long from Texas to states in the east of America such as </a:t>
            </a:r>
            <a:r>
              <a:rPr lang="en-GB" sz="1000" b="1" dirty="0"/>
              <a:t>Missouri</a:t>
            </a:r>
            <a:r>
              <a:rPr lang="en-GB" sz="1000" dirty="0"/>
              <a:t>. </a:t>
            </a:r>
          </a:p>
        </p:txBody>
      </p:sp>
      <p:sp>
        <p:nvSpPr>
          <p:cNvPr id="8" name="Rectangle 2"/>
          <p:cNvSpPr>
            <a:spLocks noChangeArrowheads="1"/>
          </p:cNvSpPr>
          <p:nvPr/>
        </p:nvSpPr>
        <p:spPr bwMode="auto">
          <a:xfrm>
            <a:off x="124286" y="470280"/>
            <a:ext cx="8960531" cy="746358"/>
          </a:xfrm>
          <a:prstGeom prst="rect">
            <a:avLst/>
          </a:prstGeom>
          <a:solidFill>
            <a:schemeClr val="bg1">
              <a:lumMod val="95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The development of the cattle industry had a huge impact on the American West. With very few cattle on the Great Plains at the start of the 1840s, the industry developed quickly during the 1860s and 1870s.  As a result, the cattle industry created many jobs and gave men the opportunity to make huge sums of money. The three main individuals who had an important impact on the development of the cattle industry were Charles Goodnight, Joseph McCoy and John Iliff.</a:t>
            </a:r>
            <a:endParaRPr kumimoji="0" lang="en-GB" altLang="en-US" sz="1100" i="0" strike="noStrike" cap="none" normalizeH="0" baseline="0" dirty="0">
              <a:ln>
                <a:noFill/>
              </a:ln>
              <a:solidFill>
                <a:schemeClr val="tx1"/>
              </a:solidFill>
              <a:effectLst/>
              <a:latin typeface="Arial" panose="020B0604020202020204" pitchFamily="34" charset="0"/>
            </a:endParaRPr>
          </a:p>
        </p:txBody>
      </p:sp>
      <p:sp>
        <p:nvSpPr>
          <p:cNvPr id="10" name="TextBox 9"/>
          <p:cNvSpPr txBox="1"/>
          <p:nvPr/>
        </p:nvSpPr>
        <p:spPr>
          <a:xfrm>
            <a:off x="9158183" y="4337469"/>
            <a:ext cx="2986752" cy="2416046"/>
          </a:xfrm>
          <a:prstGeom prst="rect">
            <a:avLst/>
          </a:prstGeom>
          <a:solidFill>
            <a:schemeClr val="bg1"/>
          </a:solidFill>
          <a:ln w="19050">
            <a:solidFill>
              <a:schemeClr val="tx1"/>
            </a:solidFill>
          </a:ln>
        </p:spPr>
        <p:txBody>
          <a:bodyPr wrap="square" rtlCol="0">
            <a:spAutoFit/>
          </a:bodyPr>
          <a:lstStyle/>
          <a:p>
            <a:pPr algn="ctr"/>
            <a:r>
              <a:rPr lang="en-GB" sz="1100" b="1" dirty="0"/>
              <a:t>STAGE 4: Post Civil War (1865).</a:t>
            </a:r>
          </a:p>
          <a:p>
            <a:r>
              <a:rPr lang="en-GB" sz="1000" dirty="0"/>
              <a:t>After the Civil War, the demand for beef increased again. Beef was in </a:t>
            </a:r>
            <a:r>
              <a:rPr lang="en-GB" sz="1000" b="1" dirty="0"/>
              <a:t>huge demand </a:t>
            </a:r>
            <a:r>
              <a:rPr lang="en-GB" sz="1000" dirty="0"/>
              <a:t>in the north-eastern cities such as Chicago.  With so many cattle in the south, each cow was only worth </a:t>
            </a:r>
            <a:r>
              <a:rPr lang="en-GB" sz="1000" b="1" dirty="0"/>
              <a:t>$5.</a:t>
            </a:r>
            <a:r>
              <a:rPr lang="en-GB" sz="1000" dirty="0"/>
              <a:t> However, in the north, especially in big industrial cities such as </a:t>
            </a:r>
            <a:r>
              <a:rPr lang="en-GB" sz="1000" b="1" dirty="0"/>
              <a:t>Chicago</a:t>
            </a:r>
            <a:r>
              <a:rPr lang="en-GB" sz="1000" dirty="0"/>
              <a:t>, the cattle were worth </a:t>
            </a:r>
            <a:r>
              <a:rPr lang="en-GB" sz="1000" b="1" dirty="0"/>
              <a:t>$40 </a:t>
            </a:r>
            <a:r>
              <a:rPr lang="en-GB" sz="1000" dirty="0"/>
              <a:t>each.  Cities like this had also developed industrialised meat processing plants which turned the animal into food quickly, easily and cheaply.  The only problem was, getting the cattle from Texas to the east.  Some cattle ranchers organised a large cattle drive to the east but they were prevented from crossing through the state of </a:t>
            </a:r>
            <a:r>
              <a:rPr lang="en-GB" sz="1000" b="1" dirty="0"/>
              <a:t>Kansas</a:t>
            </a:r>
            <a:r>
              <a:rPr lang="en-GB" sz="1000" dirty="0"/>
              <a:t> by farmers and homesteaders who were worried about </a:t>
            </a:r>
            <a:r>
              <a:rPr lang="en-GB" sz="1000" b="1" dirty="0"/>
              <a:t>Texas Fever</a:t>
            </a:r>
            <a:r>
              <a:rPr lang="en-GB" sz="1000" dirty="0"/>
              <a:t>.</a:t>
            </a:r>
          </a:p>
        </p:txBody>
      </p:sp>
      <p:sp>
        <p:nvSpPr>
          <p:cNvPr id="14" name="TextBox 13">
            <a:extLst>
              <a:ext uri="{FF2B5EF4-FFF2-40B4-BE49-F238E27FC236}">
                <a16:creationId xmlns:a16="http://schemas.microsoft.com/office/drawing/2014/main" id="{B403D2A3-6C28-46EE-9DC3-95A8DFA6F73E}"/>
              </a:ext>
            </a:extLst>
          </p:cNvPr>
          <p:cNvSpPr txBox="1"/>
          <p:nvPr/>
        </p:nvSpPr>
        <p:spPr>
          <a:xfrm>
            <a:off x="7068393" y="4337469"/>
            <a:ext cx="2016424" cy="2262158"/>
          </a:xfrm>
          <a:prstGeom prst="rect">
            <a:avLst/>
          </a:prstGeom>
          <a:solidFill>
            <a:schemeClr val="bg1"/>
          </a:solidFill>
          <a:ln w="19050">
            <a:solidFill>
              <a:schemeClr val="tx1"/>
            </a:solidFill>
          </a:ln>
        </p:spPr>
        <p:txBody>
          <a:bodyPr wrap="square" rtlCol="0">
            <a:spAutoFit/>
          </a:bodyPr>
          <a:lstStyle/>
          <a:p>
            <a:pPr algn="ctr"/>
            <a:r>
              <a:rPr lang="en-GB" sz="1100" b="1" dirty="0"/>
              <a:t>STAGE 2: Texas Fever 1855</a:t>
            </a:r>
          </a:p>
          <a:p>
            <a:r>
              <a:rPr lang="en-GB" sz="1000" dirty="0"/>
              <a:t>It was soon discovered however that the Texas Longhorns carried a deadly disease called ‘</a:t>
            </a:r>
            <a:r>
              <a:rPr lang="en-GB" sz="1000" b="1" dirty="0"/>
              <a:t>Texas Fever</a:t>
            </a:r>
            <a:r>
              <a:rPr lang="en-GB" sz="1000" dirty="0"/>
              <a:t>’.  If any cattle from states like Missouri mixed with the Texas Longhorns, the disease would spread and the results would be fatal.  Therefore </a:t>
            </a:r>
            <a:r>
              <a:rPr lang="en-GB" sz="1000" b="1" dirty="0"/>
              <a:t>Missouri</a:t>
            </a:r>
            <a:r>
              <a:rPr lang="en-GB" sz="1000" dirty="0"/>
              <a:t> banned the Texas cattle drives in 1855.  The state of </a:t>
            </a:r>
            <a:r>
              <a:rPr lang="en-GB" sz="1000" b="1" dirty="0"/>
              <a:t>Kansas</a:t>
            </a:r>
            <a:r>
              <a:rPr lang="en-GB" sz="1000" dirty="0"/>
              <a:t> also banned the cattle drives in 1859. Cattle could no longer go to these places, despite beef being in high demand.</a:t>
            </a:r>
          </a:p>
        </p:txBody>
      </p:sp>
      <p:sp>
        <p:nvSpPr>
          <p:cNvPr id="13" name="TextBox 12">
            <a:extLst>
              <a:ext uri="{FF2B5EF4-FFF2-40B4-BE49-F238E27FC236}">
                <a16:creationId xmlns:a16="http://schemas.microsoft.com/office/drawing/2014/main" id="{F8773D08-B81E-4963-9948-0D372DB2B424}"/>
              </a:ext>
            </a:extLst>
          </p:cNvPr>
          <p:cNvSpPr txBox="1"/>
          <p:nvPr/>
        </p:nvSpPr>
        <p:spPr>
          <a:xfrm>
            <a:off x="120433" y="5294147"/>
            <a:ext cx="2986752" cy="1508105"/>
          </a:xfrm>
          <a:prstGeom prst="rect">
            <a:avLst/>
          </a:prstGeom>
          <a:solidFill>
            <a:schemeClr val="bg1"/>
          </a:solidFill>
          <a:ln w="19050">
            <a:solidFill>
              <a:schemeClr val="tx1"/>
            </a:solidFill>
          </a:ln>
        </p:spPr>
        <p:txBody>
          <a:bodyPr wrap="square" rtlCol="0">
            <a:spAutoFit/>
          </a:bodyPr>
          <a:lstStyle/>
          <a:p>
            <a:pPr algn="ctr"/>
            <a:r>
              <a:rPr lang="en-GB" sz="1100" b="1" dirty="0"/>
              <a:t>STAGE 3: The American Civil War (1862 – 65).</a:t>
            </a:r>
          </a:p>
          <a:p>
            <a:r>
              <a:rPr lang="en-GB" sz="1000" dirty="0"/>
              <a:t>When the American Civil War began cattle ranching stopped. The cattle were simply left to roam the open plains of Texas for themselves.  It was estimated that by the end of the Civil War, there were close to 5 million Texas Longhorns in Texas.   However, with nobody to take care of them during the war, their meat quality was low, they were in poor health and the price of cattle fell dramatically. </a:t>
            </a:r>
          </a:p>
        </p:txBody>
      </p:sp>
      <p:pic>
        <p:nvPicPr>
          <p:cNvPr id="17" name="Picture 2" descr="Image result for cattle trails maps">
            <a:extLst>
              <a:ext uri="{FF2B5EF4-FFF2-40B4-BE49-F238E27FC236}">
                <a16:creationId xmlns:a16="http://schemas.microsoft.com/office/drawing/2014/main" id="{B5373CEE-BC36-46DA-82E2-00E78A3A4F4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64" t="13701" r="4342" b="5491"/>
          <a:stretch/>
        </p:blipFill>
        <p:spPr bwMode="auto">
          <a:xfrm>
            <a:off x="3191759" y="1277928"/>
            <a:ext cx="3792060" cy="3624776"/>
          </a:xfrm>
          <a:prstGeom prst="rect">
            <a:avLst/>
          </a:prstGeom>
          <a:ln w="12700" cap="sq">
            <a:solidFill>
              <a:schemeClr val="tx1"/>
            </a:solidFill>
            <a:prstDash val="solid"/>
            <a:miter lim="800000"/>
          </a:ln>
          <a:effectLst/>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7068393" y="1261254"/>
            <a:ext cx="5076541" cy="3031599"/>
          </a:xfrm>
          <a:prstGeom prst="rect">
            <a:avLst/>
          </a:prstGeom>
          <a:solidFill>
            <a:schemeClr val="bg1"/>
          </a:solidFill>
          <a:ln w="19050">
            <a:solidFill>
              <a:schemeClr val="tx1"/>
            </a:solidFill>
          </a:ln>
        </p:spPr>
        <p:txBody>
          <a:bodyPr wrap="square" rtlCol="0">
            <a:spAutoFit/>
          </a:bodyPr>
          <a:lstStyle/>
          <a:p>
            <a:pPr algn="ctr"/>
            <a:r>
              <a:rPr lang="en-GB" sz="1100" b="1" dirty="0"/>
              <a:t>STAGE SIX:  Joseph Mccoy’s Chisholm Trail (1867).</a:t>
            </a:r>
          </a:p>
          <a:p>
            <a:r>
              <a:rPr lang="en-GB" sz="1000" dirty="0"/>
              <a:t>A further development in the cattle industry was made in 1867.  A cattle trader from Chicago named </a:t>
            </a:r>
            <a:r>
              <a:rPr lang="en-GB" sz="1000" b="1" dirty="0"/>
              <a:t>Joseph McCoy </a:t>
            </a:r>
            <a:r>
              <a:rPr lang="en-GB" sz="1000" dirty="0"/>
              <a:t>realised that a small town on the railroad would be a perfect place to transport cattle from Texas.  The town’s name was </a:t>
            </a:r>
            <a:r>
              <a:rPr lang="en-GB" sz="1000" b="1" dirty="0"/>
              <a:t>Abilene</a:t>
            </a:r>
            <a:r>
              <a:rPr lang="en-GB" sz="1000" dirty="0"/>
              <a:t> and it was located in the state of </a:t>
            </a:r>
            <a:r>
              <a:rPr lang="en-GB" sz="1000" b="1" dirty="0"/>
              <a:t>Kansas</a:t>
            </a:r>
            <a:r>
              <a:rPr lang="en-GB" sz="1000" dirty="0"/>
              <a:t>.  Joseph McCoy made the right decision in choosing Kansas for three main reasons.  Firstly, Kansas had now relaxed its rules about </a:t>
            </a:r>
            <a:r>
              <a:rPr lang="en-GB" sz="1000" b="1" dirty="0"/>
              <a:t>Texas Fever </a:t>
            </a:r>
            <a:r>
              <a:rPr lang="en-GB" sz="1000" dirty="0"/>
              <a:t>and now allowed Texan cowboys to bring their cattle to the state.  Secondly, there was </a:t>
            </a:r>
            <a:r>
              <a:rPr lang="en-GB" sz="1000" b="1" dirty="0"/>
              <a:t>grassland</a:t>
            </a:r>
            <a:r>
              <a:rPr lang="en-GB" sz="1000" dirty="0"/>
              <a:t> all the way from Texas to Abilene in Kansas which meant the cattle could be well fed along the cattle drive.  Joseph McCoy developed a cattle drive route called the </a:t>
            </a:r>
            <a:r>
              <a:rPr lang="en-GB" sz="1000" b="1" dirty="0"/>
              <a:t>Chisholm Trail </a:t>
            </a:r>
            <a:r>
              <a:rPr lang="en-GB" sz="1000" dirty="0"/>
              <a:t>to bring the herds of Texas Longhorns north.  Finally, as Abilene was right on the </a:t>
            </a:r>
            <a:r>
              <a:rPr lang="en-GB" sz="1000" b="1" dirty="0"/>
              <a:t>railroad tracks</a:t>
            </a:r>
            <a:r>
              <a:rPr lang="en-GB" sz="1000" dirty="0"/>
              <a:t>, cattle could be brought there and immediately loaded onto the cattle trucks ready to be transported to the east coast cities such as Chicago. McCoy used his </a:t>
            </a:r>
            <a:r>
              <a:rPr lang="en-GB" sz="1000" b="1" dirty="0"/>
              <a:t>business skills </a:t>
            </a:r>
            <a:r>
              <a:rPr lang="en-GB" sz="1000" dirty="0"/>
              <a:t>to buy land along the railroad tracks for stockyards where the cattle could be kept as well as build a depot where the cattle could be loaded.  He also built a </a:t>
            </a:r>
            <a:r>
              <a:rPr lang="en-GB" sz="1000" b="1" dirty="0"/>
              <a:t>hotel</a:t>
            </a:r>
            <a:r>
              <a:rPr lang="en-GB" sz="1000" dirty="0"/>
              <a:t> for cattle traders to stay as well as made sure that Abilene and the Chisholm Trail was clearly marked out for cowboys to use.  He spent $5,000 </a:t>
            </a:r>
            <a:r>
              <a:rPr lang="en-GB" sz="1000" b="1" dirty="0"/>
              <a:t>marketing</a:t>
            </a:r>
            <a:r>
              <a:rPr lang="en-GB" sz="1000" dirty="0"/>
              <a:t> his new venture and sent riders down to Texas to tell the cattlemen there all about Abilene.  His new venture was a huge success. By 1867, 35,000 cattle had been driven up the Chisholm Trail and then 3 million between 1867 – 1872.  Abilene became known as the first ‘</a:t>
            </a:r>
            <a:r>
              <a:rPr lang="en-GB" sz="1000" b="1" dirty="0"/>
              <a:t>cow-town’</a:t>
            </a:r>
            <a:r>
              <a:rPr lang="en-GB" sz="1000" dirty="0"/>
              <a:t> and McCoy became hugely wealthy.  </a:t>
            </a:r>
          </a:p>
        </p:txBody>
      </p:sp>
      <p:sp>
        <p:nvSpPr>
          <p:cNvPr id="6" name="TextBox 5"/>
          <p:cNvSpPr txBox="1"/>
          <p:nvPr/>
        </p:nvSpPr>
        <p:spPr>
          <a:xfrm>
            <a:off x="120432" y="1277928"/>
            <a:ext cx="2986753" cy="3970318"/>
          </a:xfrm>
          <a:prstGeom prst="rect">
            <a:avLst/>
          </a:prstGeom>
          <a:solidFill>
            <a:schemeClr val="bg1"/>
          </a:solidFill>
          <a:ln w="19050">
            <a:solidFill>
              <a:schemeClr val="tx1"/>
            </a:solidFill>
          </a:ln>
        </p:spPr>
        <p:txBody>
          <a:bodyPr wrap="square" rtlCol="0">
            <a:spAutoFit/>
          </a:bodyPr>
          <a:lstStyle/>
          <a:p>
            <a:pPr algn="ctr"/>
            <a:r>
              <a:rPr lang="en-GB" sz="1100" b="1" dirty="0"/>
              <a:t>STAGE FIVE: The Goodnight and Loving Trail takes cattle west (1866). </a:t>
            </a:r>
          </a:p>
          <a:p>
            <a:r>
              <a:rPr lang="en-GB" sz="1000" dirty="0"/>
              <a:t>One solution was pioneered by </a:t>
            </a:r>
            <a:r>
              <a:rPr lang="en-GB" sz="1000" b="1" dirty="0"/>
              <a:t>Charles Goodnight </a:t>
            </a:r>
            <a:r>
              <a:rPr lang="en-GB" sz="1000" dirty="0"/>
              <a:t>and his partner </a:t>
            </a:r>
            <a:r>
              <a:rPr lang="en-GB" sz="1000" b="1" dirty="0"/>
              <a:t>Oliver Loving</a:t>
            </a:r>
            <a:r>
              <a:rPr lang="en-GB" sz="1000" dirty="0"/>
              <a:t>. When they returned to their ranch after the Civil War, their herd of cattle had increased from 180 to 5,000 cattle.  In 1866, instead of driving the cattle to the east coast, they decided to set up their own trail named the </a:t>
            </a:r>
            <a:r>
              <a:rPr lang="en-GB" sz="1000" b="1" dirty="0"/>
              <a:t>Goodnight-Loving Trail </a:t>
            </a:r>
            <a:r>
              <a:rPr lang="en-GB" sz="1000" dirty="0"/>
              <a:t>into the </a:t>
            </a:r>
            <a:r>
              <a:rPr lang="en-GB" sz="1000" b="1" dirty="0"/>
              <a:t>American West</a:t>
            </a:r>
            <a:r>
              <a:rPr lang="en-GB" sz="1000" dirty="0"/>
              <a:t>.  They discovered that they could sell their cattle for food to feed the </a:t>
            </a:r>
            <a:r>
              <a:rPr lang="en-GB" sz="1000" b="1" dirty="0"/>
              <a:t>US army </a:t>
            </a:r>
            <a:r>
              <a:rPr lang="en-GB" sz="1000" dirty="0"/>
              <a:t>who had begun to settle in the American West.  They also sold the meat to feed the </a:t>
            </a:r>
            <a:r>
              <a:rPr lang="en-GB" sz="1000" b="1" dirty="0"/>
              <a:t>Plains Indians </a:t>
            </a:r>
            <a:r>
              <a:rPr lang="en-GB" sz="1000" dirty="0"/>
              <a:t>who had already been placed onto reservation land.  Other groups of settlers such as the </a:t>
            </a:r>
            <a:r>
              <a:rPr lang="en-GB" sz="1000" b="1" dirty="0"/>
              <a:t>gold miners </a:t>
            </a:r>
            <a:r>
              <a:rPr lang="en-GB" sz="1000" dirty="0"/>
              <a:t>in Colorado, the </a:t>
            </a:r>
            <a:r>
              <a:rPr lang="en-GB" sz="1000" b="1" dirty="0"/>
              <a:t>homesteaders</a:t>
            </a:r>
            <a:r>
              <a:rPr lang="en-GB" sz="1000" dirty="0"/>
              <a:t> and the </a:t>
            </a:r>
            <a:r>
              <a:rPr lang="en-GB" sz="1000" b="1" dirty="0"/>
              <a:t>railroad builders </a:t>
            </a:r>
            <a:r>
              <a:rPr lang="en-GB" sz="1000" dirty="0"/>
              <a:t>also provided a good sales market for Goodnight and Loving.  By 1870, the US government were buying between 50,000 to 60,000 cattle a year to give as rations to the Indian Reservations. They would also sell the cattle to the </a:t>
            </a:r>
            <a:r>
              <a:rPr lang="en-GB" sz="1000" b="1" dirty="0"/>
              <a:t>Navajo Indians who were in desperate need of food</a:t>
            </a:r>
            <a:r>
              <a:rPr lang="en-GB" sz="1000" dirty="0"/>
              <a:t>.  Here both men were able to sell 800 cattle for </a:t>
            </a:r>
            <a:r>
              <a:rPr lang="en-GB" sz="1000" b="1" dirty="0"/>
              <a:t>$12,000</a:t>
            </a:r>
            <a:r>
              <a:rPr lang="en-GB" sz="1000" dirty="0"/>
              <a:t> which was four times as much as they would get in Texas.  By 1876, Goodnight was so successful that his cattle ranch in Texas had expanded to </a:t>
            </a:r>
            <a:r>
              <a:rPr lang="en-GB" sz="1000" b="1" dirty="0"/>
              <a:t>1 million acres.</a:t>
            </a:r>
          </a:p>
        </p:txBody>
      </p:sp>
      <p:pic>
        <p:nvPicPr>
          <p:cNvPr id="25"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8397" y="4219367"/>
            <a:ext cx="963109" cy="68333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CF7F6752-B45C-4AC3-A7CD-EC6F95A228EA}"/>
              </a:ext>
            </a:extLst>
          </p:cNvPr>
          <p:cNvCxnSpPr/>
          <p:nvPr/>
        </p:nvCxnSpPr>
        <p:spPr>
          <a:xfrm flipV="1">
            <a:off x="4456590" y="3542190"/>
            <a:ext cx="399495" cy="145956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E1FDE220-EDBC-4A5B-8736-3C6C6F81C370}"/>
              </a:ext>
            </a:extLst>
          </p:cNvPr>
          <p:cNvCxnSpPr>
            <a:cxnSpLocks/>
          </p:cNvCxnSpPr>
          <p:nvPr/>
        </p:nvCxnSpPr>
        <p:spPr>
          <a:xfrm>
            <a:off x="2918594" y="2525608"/>
            <a:ext cx="1378198" cy="84091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747F91A2-ADEF-47CF-92C8-8DEC331F8DD5}"/>
              </a:ext>
            </a:extLst>
          </p:cNvPr>
          <p:cNvCxnSpPr>
            <a:cxnSpLocks/>
          </p:cNvCxnSpPr>
          <p:nvPr/>
        </p:nvCxnSpPr>
        <p:spPr>
          <a:xfrm flipH="1">
            <a:off x="5592932" y="1450667"/>
            <a:ext cx="1475462" cy="79538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0C40E7B-F95C-4D1E-967A-BA3EF62BA0B8}"/>
              </a:ext>
            </a:extLst>
          </p:cNvPr>
          <p:cNvCxnSpPr>
            <a:cxnSpLocks/>
          </p:cNvCxnSpPr>
          <p:nvPr/>
        </p:nvCxnSpPr>
        <p:spPr>
          <a:xfrm flipH="1" flipV="1">
            <a:off x="6096000" y="2520531"/>
            <a:ext cx="972392" cy="194506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09B32648-4394-49DB-8C7B-EC5DABA66DDA}"/>
              </a:ext>
            </a:extLst>
          </p:cNvPr>
          <p:cNvCxnSpPr>
            <a:cxnSpLocks/>
          </p:cNvCxnSpPr>
          <p:nvPr/>
        </p:nvCxnSpPr>
        <p:spPr>
          <a:xfrm flipH="1" flipV="1">
            <a:off x="5281550" y="2435463"/>
            <a:ext cx="923940" cy="34159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50" name="Picture 2" descr="Download Clip Black And White Longhorn Silhouette Clipart - Cafepress Texas  Longhorn Silhouette Cap - Full Size PNG Image - PNGkit">
            <a:extLst>
              <a:ext uri="{FF2B5EF4-FFF2-40B4-BE49-F238E27FC236}">
                <a16:creationId xmlns:a16="http://schemas.microsoft.com/office/drawing/2014/main" id="{F90D3684-39E1-44B1-A62E-92BBC4DAFF3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83938" y="100174"/>
            <a:ext cx="2124877" cy="123242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Download Clip Black And White Longhorn Silhouette Clipart - Cafepress Texas  Longhorn Silhouette Cap - Full Size PNG Image - PNGkit">
            <a:extLst>
              <a:ext uri="{FF2B5EF4-FFF2-40B4-BE49-F238E27FC236}">
                <a16:creationId xmlns:a16="http://schemas.microsoft.com/office/drawing/2014/main" id="{B948319F-6E40-4DFA-8DD3-95E485E2D2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54214" y="142744"/>
            <a:ext cx="1946657" cy="112906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Image result for cowboy clipart woody">
            <a:extLst>
              <a:ext uri="{FF2B5EF4-FFF2-40B4-BE49-F238E27FC236}">
                <a16:creationId xmlns:a16="http://schemas.microsoft.com/office/drawing/2014/main" id="{166F0226-FB74-4235-9516-4C11E4479C2B}"/>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32029"/>
          <a:stretch/>
        </p:blipFill>
        <p:spPr bwMode="auto">
          <a:xfrm flipH="1">
            <a:off x="10994201" y="-1"/>
            <a:ext cx="1197799" cy="1216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2080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094" y="55748"/>
            <a:ext cx="12115840"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13: </a:t>
            </a:r>
            <a:r>
              <a:rPr lang="en-GB" dirty="0">
                <a:latin typeface="Berlin Sans FB" panose="020E0602020502020306" pitchFamily="34" charset="0"/>
              </a:rPr>
              <a:t>The growth of the cattle industry in the American West?</a:t>
            </a:r>
          </a:p>
        </p:txBody>
      </p:sp>
      <p:sp>
        <p:nvSpPr>
          <p:cNvPr id="9" name="TextBox 8"/>
          <p:cNvSpPr txBox="1"/>
          <p:nvPr/>
        </p:nvSpPr>
        <p:spPr>
          <a:xfrm>
            <a:off x="8352872" y="2433322"/>
            <a:ext cx="3792061" cy="1892826"/>
          </a:xfrm>
          <a:prstGeom prst="rect">
            <a:avLst/>
          </a:prstGeom>
          <a:solidFill>
            <a:schemeClr val="bg1">
              <a:lumMod val="95000"/>
            </a:schemeClr>
          </a:solidFill>
          <a:ln w="19050">
            <a:solidFill>
              <a:schemeClr val="tx1"/>
            </a:solidFill>
          </a:ln>
        </p:spPr>
        <p:txBody>
          <a:bodyPr wrap="square" rtlCol="0">
            <a:spAutoFit/>
          </a:bodyPr>
          <a:lstStyle/>
          <a:p>
            <a:pPr algn="ctr"/>
            <a:r>
              <a:rPr lang="en-GB" sz="1200" b="1" dirty="0"/>
              <a:t>The importance of Joseph McCoy</a:t>
            </a:r>
          </a:p>
          <a:p>
            <a:pPr marL="171450" indent="-171450">
              <a:buFont typeface="Wingdings" panose="05000000000000000000" pitchFamily="2" charset="2"/>
              <a:buChar char="ü"/>
            </a:pPr>
            <a:r>
              <a:rPr lang="en-GB" sz="1050" dirty="0"/>
              <a:t>He was the first to find a way for the cattle industry to make money after the American Civil War.</a:t>
            </a:r>
          </a:p>
          <a:p>
            <a:pPr marL="171450" indent="-171450">
              <a:buFont typeface="Wingdings" panose="05000000000000000000" pitchFamily="2" charset="2"/>
              <a:buChar char="ü"/>
            </a:pPr>
            <a:r>
              <a:rPr lang="en-GB" sz="1050" dirty="0"/>
              <a:t>He was the first to make use of the railroads to transport cattle east. He built stockyards for the cattle near the railroads.</a:t>
            </a:r>
          </a:p>
          <a:p>
            <a:pPr marL="171450" indent="-171450">
              <a:buFont typeface="Wingdings" panose="05000000000000000000" pitchFamily="2" charset="2"/>
              <a:buChar char="ü"/>
            </a:pPr>
            <a:r>
              <a:rPr lang="en-GB" sz="1050" dirty="0"/>
              <a:t>He was the first see the potential of Abilene as a ‘cow-town’ which could open up even more trade.</a:t>
            </a:r>
          </a:p>
          <a:p>
            <a:pPr marL="171450" indent="-171450">
              <a:buFont typeface="Wingdings" panose="05000000000000000000" pitchFamily="2" charset="2"/>
              <a:buChar char="ü"/>
            </a:pPr>
            <a:r>
              <a:rPr lang="en-GB" sz="1050" dirty="0"/>
              <a:t>He extended the Chisolm Trail all the way to Abilene to make it easier for other cattlemen and cowboys to use.</a:t>
            </a:r>
          </a:p>
          <a:p>
            <a:pPr marL="171450" indent="-171450">
              <a:buFont typeface="Wingdings" panose="05000000000000000000" pitchFamily="2" charset="2"/>
              <a:buChar char="ü"/>
            </a:pPr>
            <a:r>
              <a:rPr lang="en-GB" sz="1050" dirty="0"/>
              <a:t>He promoted the new Chisolm Trail in Texas by spending </a:t>
            </a:r>
            <a:r>
              <a:rPr lang="en-GB" sz="1050" b="1" dirty="0"/>
              <a:t>$5000 </a:t>
            </a:r>
            <a:r>
              <a:rPr lang="en-GB" sz="1050" dirty="0"/>
              <a:t>on advertising it to other cattlemen.</a:t>
            </a:r>
          </a:p>
        </p:txBody>
      </p:sp>
      <p:sp>
        <p:nvSpPr>
          <p:cNvPr id="12" name="TextBox 11"/>
          <p:cNvSpPr txBox="1"/>
          <p:nvPr/>
        </p:nvSpPr>
        <p:spPr>
          <a:xfrm>
            <a:off x="7322364" y="457126"/>
            <a:ext cx="3097836" cy="1892826"/>
          </a:xfrm>
          <a:prstGeom prst="rect">
            <a:avLst/>
          </a:prstGeom>
          <a:solidFill>
            <a:schemeClr val="bg1">
              <a:lumMod val="95000"/>
            </a:schemeClr>
          </a:solidFill>
          <a:ln w="19050">
            <a:solidFill>
              <a:schemeClr val="tx1"/>
            </a:solidFill>
          </a:ln>
        </p:spPr>
        <p:txBody>
          <a:bodyPr wrap="square" rtlCol="0">
            <a:spAutoFit/>
          </a:bodyPr>
          <a:lstStyle/>
          <a:p>
            <a:pPr algn="ctr"/>
            <a:r>
              <a:rPr lang="en-GB" sz="1200" b="1" dirty="0"/>
              <a:t>The importance of Charles Goodnight</a:t>
            </a:r>
          </a:p>
          <a:p>
            <a:pPr marL="171450" indent="-171450">
              <a:buFont typeface="Wingdings" panose="05000000000000000000" pitchFamily="2" charset="2"/>
              <a:buChar char="ü"/>
            </a:pPr>
            <a:r>
              <a:rPr lang="en-GB" sz="1050" dirty="0"/>
              <a:t>He solved the problem of Texas Fever bans in Kansas and Missouri by driving cattle west.</a:t>
            </a:r>
          </a:p>
          <a:p>
            <a:pPr marL="171450" indent="-171450">
              <a:buFont typeface="Wingdings" panose="05000000000000000000" pitchFamily="2" charset="2"/>
              <a:buChar char="ü"/>
            </a:pPr>
            <a:r>
              <a:rPr lang="en-GB" sz="1050" dirty="0"/>
              <a:t>He realised that he could sell the cattle in the </a:t>
            </a:r>
            <a:r>
              <a:rPr lang="en-GB" sz="1050" b="1" dirty="0"/>
              <a:t>American West</a:t>
            </a:r>
            <a:r>
              <a:rPr lang="en-GB" sz="1050" dirty="0"/>
              <a:t> to help feed the starving Indians.</a:t>
            </a:r>
          </a:p>
          <a:p>
            <a:pPr marL="171450" indent="-171450">
              <a:buFont typeface="Wingdings" panose="05000000000000000000" pitchFamily="2" charset="2"/>
              <a:buChar char="ü"/>
            </a:pPr>
            <a:r>
              <a:rPr lang="en-GB" sz="1050" dirty="0"/>
              <a:t>He realised there was a huge market for meat from the growing </a:t>
            </a:r>
            <a:r>
              <a:rPr lang="en-GB" sz="1050" b="1" dirty="0"/>
              <a:t>gold mining towns, railroad worker, US army and Homesteaders</a:t>
            </a:r>
            <a:r>
              <a:rPr lang="en-GB" sz="1050" dirty="0"/>
              <a:t>.</a:t>
            </a:r>
          </a:p>
          <a:p>
            <a:pPr marL="171450" indent="-171450">
              <a:buFont typeface="Wingdings" panose="05000000000000000000" pitchFamily="2" charset="2"/>
              <a:buChar char="ü"/>
            </a:pPr>
            <a:r>
              <a:rPr lang="en-GB" sz="1050" dirty="0"/>
              <a:t>His success </a:t>
            </a:r>
            <a:r>
              <a:rPr lang="en-GB" sz="1050" b="1" dirty="0"/>
              <a:t>influenced other cattlemen</a:t>
            </a:r>
            <a:r>
              <a:rPr lang="en-GB" sz="1050" dirty="0"/>
              <a:t> to drive their cattle into the American West rather than drive them to the east.</a:t>
            </a:r>
          </a:p>
        </p:txBody>
      </p:sp>
      <p:sp>
        <p:nvSpPr>
          <p:cNvPr id="19" name="TextBox 18"/>
          <p:cNvSpPr txBox="1"/>
          <p:nvPr/>
        </p:nvSpPr>
        <p:spPr>
          <a:xfrm>
            <a:off x="7322363" y="4424678"/>
            <a:ext cx="3792060" cy="2377574"/>
          </a:xfrm>
          <a:prstGeom prst="rect">
            <a:avLst/>
          </a:prstGeom>
          <a:solidFill>
            <a:schemeClr val="bg1">
              <a:lumMod val="95000"/>
            </a:schemeClr>
          </a:solidFill>
          <a:ln w="19050">
            <a:solidFill>
              <a:schemeClr val="tx1"/>
            </a:solidFill>
          </a:ln>
        </p:spPr>
        <p:txBody>
          <a:bodyPr wrap="square" rtlCol="0">
            <a:spAutoFit/>
          </a:bodyPr>
          <a:lstStyle/>
          <a:p>
            <a:pPr algn="ctr"/>
            <a:r>
              <a:rPr lang="en-GB" sz="1200" b="1" dirty="0"/>
              <a:t>The importance of John Iliff</a:t>
            </a:r>
            <a:endParaRPr lang="en-GB" sz="1200" dirty="0"/>
          </a:p>
          <a:p>
            <a:pPr marL="171450" indent="-171450">
              <a:buFont typeface="Wingdings" panose="05000000000000000000" pitchFamily="2" charset="2"/>
              <a:buChar char="ü"/>
            </a:pPr>
            <a:r>
              <a:rPr lang="en-GB" sz="1050" dirty="0"/>
              <a:t>He was the first to raise cattle on the Great Plains rather than Texas. This led to large scale OPEN RANGE cattle industry where the cattle were not fenced off but allowed to roam free </a:t>
            </a:r>
          </a:p>
          <a:p>
            <a:pPr marL="171450" indent="-171450">
              <a:buFont typeface="Wingdings" panose="05000000000000000000" pitchFamily="2" charset="2"/>
              <a:buChar char="ü"/>
            </a:pPr>
            <a:r>
              <a:rPr lang="en-GB" sz="1050" dirty="0"/>
              <a:t>The money he made, turned him into </a:t>
            </a:r>
            <a:r>
              <a:rPr lang="en-GB" sz="1050" b="1" dirty="0"/>
              <a:t>Denver’s first Millionaire</a:t>
            </a:r>
            <a:r>
              <a:rPr lang="en-GB" sz="1050" dirty="0"/>
              <a:t>.  </a:t>
            </a:r>
          </a:p>
          <a:p>
            <a:pPr marL="171450" indent="-171450">
              <a:buFont typeface="Wingdings" panose="05000000000000000000" pitchFamily="2" charset="2"/>
              <a:buChar char="ü"/>
            </a:pPr>
            <a:r>
              <a:rPr lang="en-GB" sz="1050" dirty="0"/>
              <a:t>He won a contract with the government to supply a 7,000 Sioux reservation with beef.</a:t>
            </a:r>
          </a:p>
          <a:p>
            <a:pPr marL="171450" indent="-171450">
              <a:buFont typeface="Wingdings" panose="05000000000000000000" pitchFamily="2" charset="2"/>
              <a:buChar char="ü"/>
            </a:pPr>
            <a:r>
              <a:rPr lang="en-GB" sz="1050" dirty="0"/>
              <a:t>He showed others that this could also be done and because of this the 1870s saw a ‘</a:t>
            </a:r>
            <a:r>
              <a:rPr lang="en-GB" sz="1050" b="1" dirty="0"/>
              <a:t>Beef Bonanza</a:t>
            </a:r>
            <a:r>
              <a:rPr lang="en-GB" sz="1050" dirty="0"/>
              <a:t>’. The men who dominated this industry were called </a:t>
            </a:r>
            <a:r>
              <a:rPr lang="en-GB" sz="1050" b="1" dirty="0"/>
              <a:t>CATTLE BARONS</a:t>
            </a:r>
            <a:r>
              <a:rPr lang="en-GB" sz="1050" dirty="0"/>
              <a:t>.  They made huge profits, had lots of investment and were able to sell meat cheaply.  These men were so powerful they also controlled local politics as well as lots of land. </a:t>
            </a:r>
          </a:p>
        </p:txBody>
      </p:sp>
      <p:sp>
        <p:nvSpPr>
          <p:cNvPr id="20" name="TextBox 19"/>
          <p:cNvSpPr txBox="1"/>
          <p:nvPr/>
        </p:nvSpPr>
        <p:spPr>
          <a:xfrm>
            <a:off x="37873" y="2797496"/>
            <a:ext cx="3344519" cy="4016484"/>
          </a:xfrm>
          <a:prstGeom prst="rect">
            <a:avLst/>
          </a:prstGeom>
          <a:solidFill>
            <a:schemeClr val="bg1"/>
          </a:solidFill>
          <a:ln w="19050">
            <a:solidFill>
              <a:schemeClr val="tx1"/>
            </a:solidFill>
          </a:ln>
        </p:spPr>
        <p:txBody>
          <a:bodyPr wrap="square" rtlCol="0">
            <a:spAutoFit/>
          </a:bodyPr>
          <a:lstStyle/>
          <a:p>
            <a:pPr algn="ctr"/>
            <a:r>
              <a:rPr lang="en-GB" sz="1200" b="1" dirty="0"/>
              <a:t>STAGE SEVEN: John Iliff starts to ranch on the Plains in the 1870s.</a:t>
            </a:r>
          </a:p>
          <a:p>
            <a:pPr marL="171450" indent="-171450">
              <a:buFont typeface="Wingdings" panose="05000000000000000000" pitchFamily="2" charset="2"/>
              <a:buChar char="q"/>
            </a:pPr>
            <a:r>
              <a:rPr lang="en-GB" sz="1050" dirty="0"/>
              <a:t>One cattle rancher, John Iliff began to buy some of the less valuable cattle that could not be sold from the likes of Goodnight and Loving.  He began to see if it was possible to look after, breed and rear cattle on the grasslands of the American West, rather than have them being brought up on the long drives from Texas.  </a:t>
            </a:r>
          </a:p>
          <a:p>
            <a:pPr marL="171450" indent="-171450">
              <a:buFont typeface="Wingdings" panose="05000000000000000000" pitchFamily="2" charset="2"/>
              <a:buChar char="q"/>
            </a:pPr>
            <a:r>
              <a:rPr lang="en-GB" sz="1050" dirty="0"/>
              <a:t>John Iliff realised that there was great demand for beef from the gold prospectors as well as from the Indian tribes who were running low on food.  </a:t>
            </a:r>
          </a:p>
          <a:p>
            <a:pPr marL="171450" indent="-171450">
              <a:buFont typeface="Wingdings" panose="05000000000000000000" pitchFamily="2" charset="2"/>
              <a:buChar char="q"/>
            </a:pPr>
            <a:r>
              <a:rPr lang="en-GB" sz="1050" dirty="0"/>
              <a:t>By 1870, Iliff had built up his own herd in the state of </a:t>
            </a:r>
            <a:r>
              <a:rPr lang="en-GB" sz="1050" b="1" dirty="0"/>
              <a:t>Colorado</a:t>
            </a:r>
            <a:r>
              <a:rPr lang="en-GB" sz="1050" dirty="0"/>
              <a:t> in a town called </a:t>
            </a:r>
            <a:r>
              <a:rPr lang="en-GB" sz="1050" b="1" dirty="0"/>
              <a:t>Denver</a:t>
            </a:r>
            <a:r>
              <a:rPr lang="en-GB" sz="1050" dirty="0"/>
              <a:t>.  He had over 26,000 cattle over 16,000 acres of land.  He became Denver’s first millionaire, selling beef to the </a:t>
            </a:r>
            <a:r>
              <a:rPr lang="en-GB" sz="1050" b="1" dirty="0"/>
              <a:t>mining towns</a:t>
            </a:r>
            <a:r>
              <a:rPr lang="en-GB" sz="1050" dirty="0"/>
              <a:t>, the teams building the </a:t>
            </a:r>
            <a:r>
              <a:rPr lang="en-GB" sz="1050" b="1" dirty="0"/>
              <a:t>railroad</a:t>
            </a:r>
            <a:r>
              <a:rPr lang="en-GB" sz="1050" dirty="0"/>
              <a:t> and to the </a:t>
            </a:r>
            <a:r>
              <a:rPr lang="en-GB" sz="1050" b="1" dirty="0"/>
              <a:t>government</a:t>
            </a:r>
            <a:r>
              <a:rPr lang="en-GB" sz="1050" dirty="0"/>
              <a:t> for Plains Indian Reservations. </a:t>
            </a:r>
          </a:p>
          <a:p>
            <a:pPr marL="171450" indent="-171450">
              <a:buFont typeface="Wingdings" panose="05000000000000000000" pitchFamily="2" charset="2"/>
              <a:buChar char="q"/>
            </a:pPr>
            <a:r>
              <a:rPr lang="en-GB" sz="1050" dirty="0"/>
              <a:t>What was important was that he had proven that it was possible to raise cattle on the Plains rather than bringing the cattle from Texas.  This was the start of cattle ranching on the </a:t>
            </a:r>
            <a:r>
              <a:rPr lang="en-GB" sz="1050" b="1" dirty="0"/>
              <a:t>open range</a:t>
            </a:r>
            <a:r>
              <a:rPr lang="en-GB" sz="1050" dirty="0"/>
              <a:t>.  The Open Range means a large area of unfenced land over which livestock would roam freely until the cowboys brought them in.</a:t>
            </a:r>
          </a:p>
        </p:txBody>
      </p:sp>
      <p:pic>
        <p:nvPicPr>
          <p:cNvPr id="25"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23859" y="2182176"/>
            <a:ext cx="2816384" cy="224250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98B931E2-0382-46E9-9CA4-1F569ACF3973}"/>
              </a:ext>
            </a:extLst>
          </p:cNvPr>
          <p:cNvSpPr txBox="1"/>
          <p:nvPr/>
        </p:nvSpPr>
        <p:spPr>
          <a:xfrm>
            <a:off x="37873" y="457126"/>
            <a:ext cx="3344519" cy="2308324"/>
          </a:xfrm>
          <a:prstGeom prst="rect">
            <a:avLst/>
          </a:prstGeom>
          <a:solidFill>
            <a:schemeClr val="bg1"/>
          </a:solidFill>
          <a:ln w="19050">
            <a:solidFill>
              <a:schemeClr val="tx1"/>
            </a:solidFill>
          </a:ln>
        </p:spPr>
        <p:txBody>
          <a:bodyPr wrap="square" rtlCol="0">
            <a:spAutoFit/>
          </a:bodyPr>
          <a:lstStyle/>
          <a:p>
            <a:pPr algn="ctr"/>
            <a:r>
              <a:rPr lang="en-GB" sz="1200" b="1" dirty="0"/>
              <a:t>The Problems with the Cattle Drives</a:t>
            </a:r>
          </a:p>
          <a:p>
            <a:pPr marL="171450" indent="-171450">
              <a:buFont typeface="Wingdings" panose="05000000000000000000" pitchFamily="2" charset="2"/>
              <a:buChar char="q"/>
            </a:pPr>
            <a:r>
              <a:rPr lang="en-GB" sz="1100" dirty="0"/>
              <a:t>While good money was being made using cattle trails such as the </a:t>
            </a:r>
            <a:r>
              <a:rPr lang="en-GB" sz="1100" b="1" dirty="0"/>
              <a:t>Chisholm Trail </a:t>
            </a:r>
            <a:r>
              <a:rPr lang="en-GB" sz="1100" dirty="0"/>
              <a:t>and the </a:t>
            </a:r>
            <a:r>
              <a:rPr lang="en-GB" sz="1100" b="1" dirty="0"/>
              <a:t>Goodnight –Loving Trail</a:t>
            </a:r>
            <a:r>
              <a:rPr lang="en-GB" sz="1100" dirty="0"/>
              <a:t>, there were still some problems.  </a:t>
            </a:r>
          </a:p>
          <a:p>
            <a:pPr marL="171450" indent="-171450">
              <a:buFont typeface="Wingdings" panose="05000000000000000000" pitchFamily="2" charset="2"/>
              <a:buChar char="q"/>
            </a:pPr>
            <a:r>
              <a:rPr lang="en-GB" sz="1100" dirty="0"/>
              <a:t>Many </a:t>
            </a:r>
            <a:r>
              <a:rPr lang="en-GB" sz="1100" b="1" dirty="0"/>
              <a:t>Homesteaders</a:t>
            </a:r>
            <a:r>
              <a:rPr lang="en-GB" sz="1100" dirty="0"/>
              <a:t> who were beginning to settle on land in the American West were starting to refuse the cattlemen access through their land, making the cattle drives more difficult.  </a:t>
            </a:r>
          </a:p>
          <a:p>
            <a:pPr marL="171450" indent="-171450">
              <a:buFont typeface="Wingdings" panose="05000000000000000000" pitchFamily="2" charset="2"/>
              <a:buChar char="q"/>
            </a:pPr>
            <a:r>
              <a:rPr lang="en-GB" sz="1100" dirty="0"/>
              <a:t>The </a:t>
            </a:r>
            <a:r>
              <a:rPr lang="en-GB" sz="1100" b="1" dirty="0"/>
              <a:t>long drive </a:t>
            </a:r>
            <a:r>
              <a:rPr lang="en-GB" sz="1100" dirty="0"/>
              <a:t>from Texas was also exhausting many of the cattle.  Some cattle were becoming </a:t>
            </a:r>
            <a:r>
              <a:rPr lang="en-GB" sz="1100" b="1" dirty="0"/>
              <a:t>too thin </a:t>
            </a:r>
            <a:r>
              <a:rPr lang="en-GB" sz="1100" dirty="0"/>
              <a:t>to sell for beef and prices of these over exhausted cattle fell.  One man, called </a:t>
            </a:r>
            <a:r>
              <a:rPr lang="en-GB" sz="1100" b="1" dirty="0"/>
              <a:t>John Iliff </a:t>
            </a:r>
            <a:r>
              <a:rPr lang="en-GB" sz="1100" dirty="0"/>
              <a:t>came up with the answer.</a:t>
            </a:r>
          </a:p>
        </p:txBody>
      </p:sp>
      <p:sp>
        <p:nvSpPr>
          <p:cNvPr id="16" name="TextBox 15">
            <a:extLst>
              <a:ext uri="{FF2B5EF4-FFF2-40B4-BE49-F238E27FC236}">
                <a16:creationId xmlns:a16="http://schemas.microsoft.com/office/drawing/2014/main" id="{96E53522-60D1-4165-86FB-DA899D78A57D}"/>
              </a:ext>
            </a:extLst>
          </p:cNvPr>
          <p:cNvSpPr txBox="1"/>
          <p:nvPr/>
        </p:nvSpPr>
        <p:spPr>
          <a:xfrm>
            <a:off x="3481139" y="4120339"/>
            <a:ext cx="3792060" cy="2700739"/>
          </a:xfrm>
          <a:prstGeom prst="rect">
            <a:avLst/>
          </a:prstGeom>
          <a:solidFill>
            <a:schemeClr val="bg1"/>
          </a:solidFill>
          <a:ln w="19050">
            <a:solidFill>
              <a:schemeClr val="tx1"/>
            </a:solidFill>
          </a:ln>
        </p:spPr>
        <p:txBody>
          <a:bodyPr wrap="square" rtlCol="0">
            <a:spAutoFit/>
          </a:bodyPr>
          <a:lstStyle/>
          <a:p>
            <a:pPr algn="ctr"/>
            <a:r>
              <a:rPr lang="en-GB" sz="1200" b="1" dirty="0"/>
              <a:t>STAGE EIGHT: The Rise of the Cattle Barons</a:t>
            </a:r>
          </a:p>
          <a:p>
            <a:pPr marL="171450" indent="-171450">
              <a:buFont typeface="Wingdings" panose="05000000000000000000" pitchFamily="2" charset="2"/>
              <a:buChar char="q"/>
            </a:pPr>
            <a:r>
              <a:rPr lang="en-GB" sz="1050" dirty="0"/>
              <a:t>The 1870s saw a ‘</a:t>
            </a:r>
            <a:r>
              <a:rPr lang="en-GB" sz="1050" b="1" dirty="0"/>
              <a:t>beef bonanza</a:t>
            </a:r>
            <a:r>
              <a:rPr lang="en-GB" sz="1050" dirty="0"/>
              <a:t>’ in the American West.  In other words, vast amounts of money was being made from the cattle industry. </a:t>
            </a:r>
          </a:p>
          <a:p>
            <a:pPr marL="171450" indent="-171450">
              <a:buFont typeface="Wingdings" panose="05000000000000000000" pitchFamily="2" charset="2"/>
              <a:buChar char="q"/>
            </a:pPr>
            <a:r>
              <a:rPr lang="en-GB" sz="1050" dirty="0"/>
              <a:t>Some long drives continued from Texas to towns such as Abilene in Kansas.  However, more cattlemen were influenced by John Iliff and began cattle ranching on the ‘Open Range’ of the Plains. </a:t>
            </a:r>
          </a:p>
          <a:p>
            <a:pPr marL="171450" indent="-171450">
              <a:buFont typeface="Wingdings" panose="05000000000000000000" pitchFamily="2" charset="2"/>
              <a:buChar char="q"/>
            </a:pPr>
            <a:r>
              <a:rPr lang="en-GB" sz="1050" dirty="0"/>
              <a:t>The costs were low with free grass, cheap land and transportation by rail with high profits to be made from selling the meat.  A few wealthy men, backed by even wealthier investors, bought up vast areas of land to build their own cattle ranch.  These so called </a:t>
            </a:r>
            <a:r>
              <a:rPr lang="en-GB" sz="1050" b="1" dirty="0"/>
              <a:t>Cattle Barons</a:t>
            </a:r>
            <a:r>
              <a:rPr lang="en-GB" sz="1050" dirty="0"/>
              <a:t>, were wealthy, powerful and very influential.  They could even have influence over local politics as well as law and order – especially when it came to dealing with the crime of </a:t>
            </a:r>
            <a:r>
              <a:rPr lang="en-GB" sz="1050" b="1" dirty="0"/>
              <a:t>cattle rustling </a:t>
            </a:r>
            <a:r>
              <a:rPr lang="en-GB" sz="1050" dirty="0"/>
              <a:t>(stealing cattle).</a:t>
            </a:r>
          </a:p>
        </p:txBody>
      </p:sp>
      <p:pic>
        <p:nvPicPr>
          <p:cNvPr id="17" name="Picture 2" descr="Image result for cattle trails maps">
            <a:extLst>
              <a:ext uri="{FF2B5EF4-FFF2-40B4-BE49-F238E27FC236}">
                <a16:creationId xmlns:a16="http://schemas.microsoft.com/office/drawing/2014/main" id="{F33A0986-5BA9-4046-89F2-F645FE94F1F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64" t="13701" r="4342" b="5491"/>
          <a:stretch/>
        </p:blipFill>
        <p:spPr bwMode="auto">
          <a:xfrm>
            <a:off x="3481139" y="457126"/>
            <a:ext cx="3792060" cy="3624776"/>
          </a:xfrm>
          <a:prstGeom prst="rect">
            <a:avLst/>
          </a:prstGeom>
          <a:ln w="12700" cap="sq">
            <a:solidFill>
              <a:schemeClr val="tx1"/>
            </a:solidFill>
            <a:prstDash val="solid"/>
            <a:miter lim="800000"/>
          </a:ln>
          <a:effectLst/>
          <a:extLst>
            <a:ext uri="{909E8E84-426E-40DD-AFC4-6F175D3DCCD1}">
              <a14:hiddenFill xmlns:a14="http://schemas.microsoft.com/office/drawing/2010/main">
                <a:solidFill>
                  <a:srgbClr val="FFFFFF"/>
                </a:solidFill>
              </a14:hiddenFill>
            </a:ext>
          </a:extLst>
        </p:spPr>
      </p:pic>
      <p:pic>
        <p:nvPicPr>
          <p:cNvPr id="1026" name="Picture 2" descr="The First Food Truck | We Are Chefs">
            <a:extLst>
              <a:ext uri="{FF2B5EF4-FFF2-40B4-BE49-F238E27FC236}">
                <a16:creationId xmlns:a16="http://schemas.microsoft.com/office/drawing/2014/main" id="{BD0181D4-45BD-43B8-8227-D1DFD18C3F2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7370"/>
          <a:stretch/>
        </p:blipFill>
        <p:spPr bwMode="auto">
          <a:xfrm>
            <a:off x="10467266" y="457126"/>
            <a:ext cx="1677668" cy="18943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wboy Kid Cartoon Stock Illustration - Download Image Now - iStock">
            <a:extLst>
              <a:ext uri="{FF2B5EF4-FFF2-40B4-BE49-F238E27FC236}">
                <a16:creationId xmlns:a16="http://schemas.microsoft.com/office/drawing/2014/main" id="{B94936D7-C1F1-48EF-9629-CCA8486CEA82}"/>
              </a:ext>
            </a:extLst>
          </p:cNvPr>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5597" r="21210"/>
          <a:stretch/>
        </p:blipFill>
        <p:spPr bwMode="auto">
          <a:xfrm flipH="1">
            <a:off x="10853632" y="4081902"/>
            <a:ext cx="1291301" cy="2843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802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5" y="33127"/>
            <a:ext cx="12023977" cy="400110"/>
          </a:xfrm>
          <a:prstGeom prst="rect">
            <a:avLst/>
          </a:prstGeom>
          <a:solidFill>
            <a:schemeClr val="accent4">
              <a:lumMod val="60000"/>
              <a:lumOff val="40000"/>
            </a:schemeClr>
          </a:solidFill>
        </p:spPr>
        <p:txBody>
          <a:bodyPr wrap="square" rtlCol="0">
            <a:spAutoFit/>
          </a:bodyPr>
          <a:lstStyle/>
          <a:p>
            <a:r>
              <a:rPr lang="en-GB" sz="2000" b="1" dirty="0">
                <a:latin typeface="Berlin Sans FB Demi" panose="020E0802020502020306" pitchFamily="34" charset="0"/>
              </a:rPr>
              <a:t>LESSON 14: </a:t>
            </a:r>
            <a:r>
              <a:rPr lang="en-GB" dirty="0">
                <a:latin typeface="Berlin Sans FB" panose="020E0602020502020306" pitchFamily="34" charset="0"/>
              </a:rPr>
              <a:t>The Changing role of the cowboy during the development of the Cattle Industry</a:t>
            </a:r>
          </a:p>
        </p:txBody>
      </p:sp>
      <p:sp>
        <p:nvSpPr>
          <p:cNvPr id="8" name="Rectangle 2"/>
          <p:cNvSpPr>
            <a:spLocks noChangeArrowheads="1"/>
          </p:cNvSpPr>
          <p:nvPr/>
        </p:nvSpPr>
        <p:spPr bwMode="auto">
          <a:xfrm>
            <a:off x="89645" y="482401"/>
            <a:ext cx="10395475" cy="1031051"/>
          </a:xfrm>
          <a:prstGeom prst="rect">
            <a:avLst/>
          </a:prstGeom>
          <a:solidFill>
            <a:schemeClr val="bg1">
              <a:lumMod val="95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a:t>
            </a:r>
          </a:p>
          <a:p>
            <a:pPr lvl="0" eaLnBrk="0" fontAlgn="base" hangingPunct="0">
              <a:spcBef>
                <a:spcPct val="0"/>
              </a:spcBef>
              <a:spcAft>
                <a:spcPct val="0"/>
              </a:spcAft>
            </a:pPr>
            <a:r>
              <a:rPr lang="en-GB" altLang="en-US" sz="1000" dirty="0">
                <a:latin typeface="Calibri" panose="020F0502020204030204" pitchFamily="34" charset="0"/>
                <a:cs typeface="Times New Roman" panose="02020603050405020304" pitchFamily="18" charset="0"/>
              </a:rPr>
              <a:t>The original cowboys were Spanish </a:t>
            </a:r>
            <a:r>
              <a:rPr lang="en-GB" altLang="en-US" sz="1000" i="1" dirty="0">
                <a:latin typeface="Calibri" panose="020F0502020204030204" pitchFamily="34" charset="0"/>
                <a:cs typeface="Times New Roman" panose="02020603050405020304" pitchFamily="18" charset="0"/>
              </a:rPr>
              <a:t>vanqueros</a:t>
            </a:r>
            <a:r>
              <a:rPr lang="en-GB" altLang="en-US" sz="1000" dirty="0">
                <a:latin typeface="Calibri" panose="020F0502020204030204" pitchFamily="34" charset="0"/>
                <a:cs typeface="Times New Roman" panose="02020603050405020304" pitchFamily="18" charset="0"/>
              </a:rPr>
              <a:t> in Texas.  The word ‘</a:t>
            </a:r>
            <a:r>
              <a:rPr lang="en-GB" altLang="en-US" sz="1000" b="1" dirty="0">
                <a:latin typeface="Calibri" panose="020F0502020204030204" pitchFamily="34" charset="0"/>
                <a:cs typeface="Times New Roman" panose="02020603050405020304" pitchFamily="18" charset="0"/>
              </a:rPr>
              <a:t>cowboy</a:t>
            </a:r>
            <a:r>
              <a:rPr lang="en-GB" altLang="en-US" sz="1000" dirty="0">
                <a:latin typeface="Calibri" panose="020F0502020204030204" pitchFamily="34" charset="0"/>
                <a:cs typeface="Times New Roman" panose="02020603050405020304" pitchFamily="18" charset="0"/>
              </a:rPr>
              <a:t>’ came into use around the 1870s.  They were the men who worked with cattle on the </a:t>
            </a:r>
            <a:r>
              <a:rPr lang="en-GB" altLang="en-US" sz="1000" b="1" dirty="0">
                <a:latin typeface="Calibri" panose="020F0502020204030204" pitchFamily="34" charset="0"/>
                <a:cs typeface="Times New Roman" panose="02020603050405020304" pitchFamily="18" charset="0"/>
              </a:rPr>
              <a:t>cattle drives </a:t>
            </a:r>
            <a:r>
              <a:rPr lang="en-GB" altLang="en-US" sz="1000" dirty="0">
                <a:latin typeface="Calibri" panose="020F0502020204030204" pitchFamily="34" charset="0"/>
                <a:cs typeface="Times New Roman" panose="02020603050405020304" pitchFamily="18" charset="0"/>
              </a:rPr>
              <a:t>and the </a:t>
            </a:r>
            <a:r>
              <a:rPr lang="en-GB" altLang="en-US" sz="1000" b="1" dirty="0">
                <a:latin typeface="Calibri" panose="020F0502020204030204" pitchFamily="34" charset="0"/>
                <a:cs typeface="Times New Roman" panose="02020603050405020304" pitchFamily="18" charset="0"/>
              </a:rPr>
              <a:t>cattle ranches</a:t>
            </a:r>
            <a:r>
              <a:rPr lang="en-GB" altLang="en-US" sz="1000" dirty="0">
                <a:latin typeface="Calibri" panose="020F0502020204030204" pitchFamily="34" charset="0"/>
                <a:cs typeface="Times New Roman" panose="02020603050405020304" pitchFamily="18" charset="0"/>
              </a:rPr>
              <a:t>.  Many were from the southern states with 25% being African American and 12% Mexicans.  They were not well paid and their life was tough. One of the many consequences of the growth of the cattle industry was the impact it had on the lifestyle and work of the cowboy.  Originally, their work was in Texas, where most Texas Longhorn cattle were located before the American Civil War.  Then, with the changes brought about by Goodnight &amp; Loving and Joseph McCoy, they were responsible for ‘driving’ the cattle along cattle trails from Texas to places such as Missouri, Abilene in Kansas or Denver in Colorado as a way to meet the railroad.  With the development of cattle ranches by John Iliff on the ‘Open Plains’ in the American West however, their lives changed once again.</a:t>
            </a:r>
            <a:endParaRPr kumimoji="0" lang="en-GB" altLang="en-US" sz="1050" i="0" strike="noStrike" cap="none" normalizeH="0" baseline="0" dirty="0">
              <a:ln>
                <a:noFill/>
              </a:ln>
              <a:solidFill>
                <a:schemeClr val="tx1"/>
              </a:solidFill>
              <a:effectLst/>
              <a:latin typeface="Arial" panose="020B0604020202020204" pitchFamily="34" charset="0"/>
            </a:endParaRPr>
          </a:p>
        </p:txBody>
      </p:sp>
      <p:sp>
        <p:nvSpPr>
          <p:cNvPr id="12" name="Rectangle 2"/>
          <p:cNvSpPr>
            <a:spLocks noChangeArrowheads="1"/>
          </p:cNvSpPr>
          <p:nvPr/>
        </p:nvSpPr>
        <p:spPr bwMode="auto">
          <a:xfrm>
            <a:off x="2788068" y="1549726"/>
            <a:ext cx="5337029" cy="892552"/>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2. Cowboys on the ‘long drive’ cattle trails (1860s)</a:t>
            </a:r>
            <a:endParaRPr kumimoji="0" lang="en-GB" altLang="en-US" sz="120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lang="en-GB" altLang="en-US" sz="1000" dirty="0">
                <a:latin typeface="Calibri" panose="020F0502020204030204" pitchFamily="34" charset="0"/>
                <a:ea typeface="Calibri" panose="020F0502020204030204" pitchFamily="34" charset="0"/>
                <a:cs typeface="Times New Roman" panose="02020603050405020304" pitchFamily="18" charset="0"/>
              </a:rPr>
              <a:t>Once individuals such as Goodnight &amp; Loving and Joseph McCoy started using the cattle trails, the life of the cowboys changed dramatically and life became even harder. Cowboys would still have to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round –up</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 cattle on the large ranches in Texas along with the other jobs expected of working on a ranch.  However, they would then have to get the cattle ready for the long cattle drives north. </a:t>
            </a:r>
          </a:p>
        </p:txBody>
      </p:sp>
      <p:sp>
        <p:nvSpPr>
          <p:cNvPr id="13" name="Rectangle 2"/>
          <p:cNvSpPr>
            <a:spLocks noChangeArrowheads="1"/>
          </p:cNvSpPr>
          <p:nvPr/>
        </p:nvSpPr>
        <p:spPr bwMode="auto">
          <a:xfrm>
            <a:off x="8170922" y="1549726"/>
            <a:ext cx="3957137" cy="1200329"/>
          </a:xfrm>
          <a:prstGeom prst="rect">
            <a:avLst/>
          </a:prstGeom>
          <a:solidFill>
            <a:srgbClr val="FEEFC8"/>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3. Cowboys on the Open Range of the Great Plains (1870s)</a:t>
            </a:r>
          </a:p>
          <a:p>
            <a:pPr lvl="0" eaLnBrk="0" fontAlgn="base" hangingPunct="0">
              <a:spcBef>
                <a:spcPct val="0"/>
              </a:spcBef>
              <a:spcAft>
                <a:spcPct val="0"/>
              </a:spcAft>
            </a:pPr>
            <a:r>
              <a:rPr lang="en-GB" altLang="en-US" sz="1000" dirty="0">
                <a:latin typeface="Calibri" panose="020F0502020204030204" pitchFamily="34" charset="0"/>
                <a:ea typeface="Calibri" panose="020F0502020204030204" pitchFamily="34" charset="0"/>
                <a:cs typeface="Times New Roman" panose="02020603050405020304" pitchFamily="18" charset="0"/>
              </a:rPr>
              <a:t>When ranches were built on the Plains by men such as John Iliff, the life of the cowboys changed once again. They no longer had to drive cattle from Texas.  They still carried out the spring round ups like they had done in Texas and cattle still needed to be herded to the railheads where they were transported.  However, this would take days rather than months compared to the cattle drives.</a:t>
            </a:r>
          </a:p>
        </p:txBody>
      </p:sp>
      <p:sp>
        <p:nvSpPr>
          <p:cNvPr id="10" name="Rectangle 2"/>
          <p:cNvSpPr>
            <a:spLocks noChangeArrowheads="1"/>
          </p:cNvSpPr>
          <p:nvPr/>
        </p:nvSpPr>
        <p:spPr bwMode="auto">
          <a:xfrm>
            <a:off x="89645" y="1549920"/>
            <a:ext cx="2636138" cy="892552"/>
          </a:xfrm>
          <a:prstGeom prst="rect">
            <a:avLst/>
          </a:prstGeom>
          <a:solidFill>
            <a:schemeClr val="accent5">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1</a:t>
            </a:r>
            <a:r>
              <a:rPr kumimoji="0" lang="en-GB" altLang="en-US" sz="120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Cowboys on a Texas Ranch (1850s)</a:t>
            </a:r>
          </a:p>
          <a:p>
            <a:pPr marR="0" lvl="0" algn="l" defTabSz="914400" rtl="0" eaLnBrk="0" fontAlgn="base" latinLnBrk="0" hangingPunct="0">
              <a:lnSpc>
                <a:spcPct val="100000"/>
              </a:lnSpc>
              <a:spcBef>
                <a:spcPct val="0"/>
              </a:spcBef>
              <a:spcAft>
                <a:spcPct val="0"/>
              </a:spcAft>
              <a:buClrTx/>
              <a:buSzTx/>
              <a:tabLst/>
            </a:pPr>
            <a:r>
              <a:rPr lang="en-GB" altLang="en-US" sz="1000" dirty="0">
                <a:latin typeface="Calibri" panose="020F0502020204030204" pitchFamily="34" charset="0"/>
                <a:ea typeface="Calibri" panose="020F0502020204030204" pitchFamily="34" charset="0"/>
                <a:cs typeface="Times New Roman" panose="02020603050405020304" pitchFamily="18" charset="0"/>
              </a:rPr>
              <a:t>Before the development of the cattle industry in the American West, the Texan cowboys would work on huge ranches which often covered enormous areas of open land.  </a:t>
            </a:r>
          </a:p>
        </p:txBody>
      </p:sp>
      <p:sp>
        <p:nvSpPr>
          <p:cNvPr id="20" name="TextBox 19"/>
          <p:cNvSpPr txBox="1"/>
          <p:nvPr/>
        </p:nvSpPr>
        <p:spPr>
          <a:xfrm>
            <a:off x="8528755" y="6455541"/>
            <a:ext cx="941294" cy="369332"/>
          </a:xfrm>
          <a:prstGeom prst="rect">
            <a:avLst/>
          </a:prstGeom>
          <a:solidFill>
            <a:schemeClr val="bg1">
              <a:lumMod val="95000"/>
            </a:schemeClr>
          </a:solidFill>
          <a:effectLst>
            <a:softEdge rad="63500"/>
          </a:effectLst>
        </p:spPr>
        <p:txBody>
          <a:bodyPr wrap="square" rtlCol="0">
            <a:spAutoFit/>
          </a:bodyPr>
          <a:lstStyle/>
          <a:p>
            <a:r>
              <a:rPr lang="en-GB" b="1" dirty="0"/>
              <a:t>Abilene</a:t>
            </a:r>
          </a:p>
        </p:txBody>
      </p:sp>
      <p:pic>
        <p:nvPicPr>
          <p:cNvPr id="3074" name="Picture 2" descr="Cowboy Riding Horse With Rifle. Vector Illustration Isolated On White  Background Royalty Free Cliparts, Vectors, And Stock Illustration. Image  103672721.">
            <a:extLst>
              <a:ext uri="{FF2B5EF4-FFF2-40B4-BE49-F238E27FC236}">
                <a16:creationId xmlns:a16="http://schemas.microsoft.com/office/drawing/2014/main" id="{FEEFEB01-01EB-4A36-AC9C-E1D1EED29FCC}"/>
              </a:ext>
            </a:extLst>
          </p:cNvPr>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20156" t="10514" r="14840" b="12553"/>
          <a:stretch/>
        </p:blipFill>
        <p:spPr bwMode="auto">
          <a:xfrm flipH="1">
            <a:off x="10351512" y="-3872"/>
            <a:ext cx="1776546" cy="1519293"/>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
            <a:extLst>
              <a:ext uri="{FF2B5EF4-FFF2-40B4-BE49-F238E27FC236}">
                <a16:creationId xmlns:a16="http://schemas.microsoft.com/office/drawing/2014/main" id="{46F5C1A9-2ECA-42F3-9009-A95CF4949CA3}"/>
              </a:ext>
            </a:extLst>
          </p:cNvPr>
          <p:cNvSpPr>
            <a:spLocks noChangeArrowheads="1"/>
          </p:cNvSpPr>
          <p:nvPr/>
        </p:nvSpPr>
        <p:spPr bwMode="auto">
          <a:xfrm>
            <a:off x="89645" y="2521059"/>
            <a:ext cx="2636138" cy="2708434"/>
          </a:xfrm>
          <a:prstGeom prst="rect">
            <a:avLst/>
          </a:prstGeom>
          <a:solidFill>
            <a:schemeClr val="accent5">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lang="en-GB" altLang="en-US" sz="1000" dirty="0">
                <a:latin typeface="Calibri" panose="020F0502020204030204" pitchFamily="34" charset="0"/>
                <a:ea typeface="Calibri" panose="020F0502020204030204" pitchFamily="34" charset="0"/>
                <a:cs typeface="Times New Roman" panose="02020603050405020304" pitchFamily="18" charset="0"/>
              </a:rPr>
              <a:t>In the </a:t>
            </a:r>
            <a:r>
              <a:rPr lang="en-GB" altLang="en-US" sz="1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spring and summer months</a:t>
            </a:r>
            <a:r>
              <a:rPr lang="en-GB" altLang="en-US" sz="1000" dirty="0">
                <a:latin typeface="Calibri" panose="020F0502020204030204" pitchFamily="34" charset="0"/>
                <a:ea typeface="Calibri" panose="020F0502020204030204" pitchFamily="34" charset="0"/>
                <a:cs typeface="Times New Roman" panose="02020603050405020304" pitchFamily="18" charset="0"/>
              </a:rPr>
              <a:t>, cowboys from several ranches would work together to herd together the Texan Longhorn cattle that had been out all winter.  Some cattle took a lot of finding over the vast and difficult areas.  When the cattle were ‘rounded up’ cowboys began to brand them to show who they belonged to and deliver the new spring calves.  Life on the Texas ranch was hard with most men in their 20s.  In most ranches the cowboys would stay in a bunkhouse with the other cowboys.  This was however, more comfortable than living outdoors on the long trial.  There was not much entertainment and the rules were strict.  Charles Goodnight for example, banned gambling with dances being held in local ranches only once or twice a year.</a:t>
            </a:r>
          </a:p>
        </p:txBody>
      </p:sp>
      <p:sp>
        <p:nvSpPr>
          <p:cNvPr id="25" name="Rectangle 2">
            <a:extLst>
              <a:ext uri="{FF2B5EF4-FFF2-40B4-BE49-F238E27FC236}">
                <a16:creationId xmlns:a16="http://schemas.microsoft.com/office/drawing/2014/main" id="{450E2CF3-66E1-4B54-90A6-160AD6678539}"/>
              </a:ext>
            </a:extLst>
          </p:cNvPr>
          <p:cNvSpPr>
            <a:spLocks noChangeArrowheads="1"/>
          </p:cNvSpPr>
          <p:nvPr/>
        </p:nvSpPr>
        <p:spPr bwMode="auto">
          <a:xfrm>
            <a:off x="89645" y="5308080"/>
            <a:ext cx="2632306" cy="1477328"/>
          </a:xfrm>
          <a:prstGeom prst="rect">
            <a:avLst/>
          </a:prstGeom>
          <a:solidFill>
            <a:schemeClr val="accent5">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lang="en-GB" altLang="en-US" sz="1000" dirty="0">
                <a:latin typeface="Calibri" panose="020F0502020204030204" pitchFamily="34" charset="0"/>
                <a:ea typeface="Calibri" panose="020F0502020204030204" pitchFamily="34" charset="0"/>
                <a:cs typeface="Times New Roman" panose="02020603050405020304" pitchFamily="18" charset="0"/>
              </a:rPr>
              <a:t>During the </a:t>
            </a:r>
            <a:r>
              <a:rPr lang="en-GB" altLang="en-US" sz="1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winter months</a:t>
            </a:r>
            <a:r>
              <a:rPr lang="en-GB" altLang="en-US" sz="1000" dirty="0">
                <a:latin typeface="Calibri" panose="020F0502020204030204" pitchFamily="34" charset="0"/>
                <a:ea typeface="Calibri" panose="020F0502020204030204" pitchFamily="34" charset="0"/>
                <a:cs typeface="Times New Roman" panose="02020603050405020304" pitchFamily="18" charset="0"/>
              </a:rPr>
              <a:t>, when the cattle were free to roam and the ranches would not employ many cowboys.  With little work, cowboys had to find other jobs such as working in bars to earn a living.  Some rode from ranch to ranch to try and find some work. Those cowboys lucky enough to work in the winter, would repair equipment, check on stray animals and plan for the year ahead.</a:t>
            </a:r>
            <a:endPar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6" name="Rectangle 2">
            <a:extLst>
              <a:ext uri="{FF2B5EF4-FFF2-40B4-BE49-F238E27FC236}">
                <a16:creationId xmlns:a16="http://schemas.microsoft.com/office/drawing/2014/main" id="{65B5BB76-5B62-482F-B70F-A1330024BB46}"/>
              </a:ext>
            </a:extLst>
          </p:cNvPr>
          <p:cNvSpPr>
            <a:spLocks noChangeArrowheads="1"/>
          </p:cNvSpPr>
          <p:nvPr/>
        </p:nvSpPr>
        <p:spPr bwMode="auto">
          <a:xfrm>
            <a:off x="2788068" y="2521059"/>
            <a:ext cx="2438263" cy="2723823"/>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The Dangers of the Cattle Drive Drive</a:t>
            </a:r>
            <a:endParaRPr lang="en-GB" altLang="en-US" sz="1050" dirty="0">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lang="en-GB" altLang="en-US" sz="1000" dirty="0">
                <a:latin typeface="Calibri" panose="020F0502020204030204" pitchFamily="34" charset="0"/>
                <a:ea typeface="Calibri" panose="020F0502020204030204" pitchFamily="34" charset="0"/>
                <a:cs typeface="Times New Roman" panose="02020603050405020304" pitchFamily="18" charset="0"/>
              </a:rPr>
              <a:t>Driving cattle up the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Goodnight Loving Trail</a:t>
            </a:r>
            <a:r>
              <a:rPr lang="en-GB" altLang="en-US" sz="1000" dirty="0">
                <a:latin typeface="Calibri" panose="020F0502020204030204" pitchFamily="34" charset="0"/>
                <a:ea typeface="Calibri" panose="020F0502020204030204" pitchFamily="34" charset="0"/>
                <a:cs typeface="Times New Roman" panose="02020603050405020304" pitchFamily="18" charset="0"/>
              </a:rPr>
              <a:t>  to Denver took around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6 months </a:t>
            </a:r>
            <a:r>
              <a:rPr lang="en-GB" altLang="en-US" sz="1000" dirty="0">
                <a:latin typeface="Calibri" panose="020F0502020204030204" pitchFamily="34" charset="0"/>
                <a:ea typeface="Calibri" panose="020F0502020204030204" pitchFamily="34" charset="0"/>
                <a:cs typeface="Times New Roman" panose="02020603050405020304" pitchFamily="18" charset="0"/>
              </a:rPr>
              <a:t>and the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Chisholm Trail </a:t>
            </a:r>
            <a:r>
              <a:rPr lang="en-GB" altLang="en-US" sz="1000" dirty="0">
                <a:latin typeface="Calibri" panose="020F0502020204030204" pitchFamily="34" charset="0"/>
                <a:ea typeface="Calibri" panose="020F0502020204030204" pitchFamily="34" charset="0"/>
                <a:cs typeface="Times New Roman" panose="02020603050405020304" pitchFamily="18" charset="0"/>
              </a:rPr>
              <a:t>to Abilene took around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4-5 months</a:t>
            </a:r>
            <a:r>
              <a:rPr lang="en-GB" altLang="en-US" sz="1000" dirty="0">
                <a:latin typeface="Calibri" panose="020F0502020204030204" pitchFamily="34" charset="0"/>
                <a:ea typeface="Calibri" panose="020F0502020204030204" pitchFamily="34" charset="0"/>
                <a:cs typeface="Times New Roman" panose="02020603050405020304" pitchFamily="18" charset="0"/>
              </a:rPr>
              <a:t>.</a:t>
            </a:r>
            <a:r>
              <a:rPr lang="en-GB" altLang="en-US" sz="1000" dirty="0"/>
              <a:t> </a:t>
            </a:r>
            <a:r>
              <a:rPr lang="en-GB" altLang="en-US" sz="1000" dirty="0">
                <a:latin typeface="Calibri" panose="020F0502020204030204" pitchFamily="34" charset="0"/>
                <a:ea typeface="Calibri" panose="020F0502020204030204" pitchFamily="34" charset="0"/>
                <a:cs typeface="Times New Roman" panose="02020603050405020304" pitchFamily="18" charset="0"/>
              </a:rPr>
              <a:t>It was a difficult job to keep the cattle together as large herds of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longhorn </a:t>
            </a:r>
            <a:r>
              <a:rPr lang="en-GB" altLang="en-US" sz="1000" dirty="0">
                <a:latin typeface="Calibri" panose="020F0502020204030204" pitchFamily="34" charset="0"/>
                <a:ea typeface="Calibri" panose="020F0502020204030204" pitchFamily="34" charset="0"/>
                <a:cs typeface="Times New Roman" panose="02020603050405020304" pitchFamily="18" charset="0"/>
              </a:rPr>
              <a:t>cattle were easily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spooked </a:t>
            </a:r>
            <a:r>
              <a:rPr lang="en-GB" altLang="en-US" sz="1000" dirty="0">
                <a:latin typeface="Calibri" panose="020F0502020204030204" pitchFamily="34" charset="0"/>
                <a:ea typeface="Calibri" panose="020F0502020204030204" pitchFamily="34" charset="0"/>
                <a:cs typeface="Times New Roman" panose="02020603050405020304" pitchFamily="18" charset="0"/>
              </a:rPr>
              <a:t>and this led to a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stampede</a:t>
            </a:r>
            <a:r>
              <a:rPr lang="en-GB" altLang="en-US" sz="1000" dirty="0">
                <a:latin typeface="Calibri" panose="020F0502020204030204" pitchFamily="34" charset="0"/>
                <a:ea typeface="Calibri" panose="020F0502020204030204" pitchFamily="34" charset="0"/>
                <a:cs typeface="Times New Roman" panose="02020603050405020304" pitchFamily="18" charset="0"/>
              </a:rPr>
              <a:t>.  Any stampede would mean them running for long distances and losing weight quickly and becoming less valuable. </a:t>
            </a:r>
            <a:r>
              <a:rPr lang="en-GB" altLang="en-US" sz="1000" dirty="0"/>
              <a:t>There were often dangers such as getting cattle to move and swim across </a:t>
            </a:r>
            <a:r>
              <a:rPr lang="en-GB" altLang="en-US" sz="1000" b="1" dirty="0"/>
              <a:t>rivers</a:t>
            </a:r>
            <a:r>
              <a:rPr lang="en-GB" altLang="en-US" sz="1000" dirty="0"/>
              <a:t>, dealing with </a:t>
            </a:r>
            <a:r>
              <a:rPr lang="en-GB" altLang="en-US" sz="1000" b="1" dirty="0"/>
              <a:t>snake bites </a:t>
            </a:r>
            <a:r>
              <a:rPr lang="en-GB" altLang="en-US" sz="1000" dirty="0"/>
              <a:t>and </a:t>
            </a:r>
            <a:r>
              <a:rPr lang="en-GB" altLang="en-US" sz="1000" b="1" dirty="0"/>
              <a:t>wild animals</a:t>
            </a:r>
            <a:r>
              <a:rPr lang="en-GB" altLang="en-US" sz="1000" dirty="0"/>
              <a:t>. Another tricky task was to negotiate with </a:t>
            </a:r>
            <a:r>
              <a:rPr lang="en-GB" altLang="en-US" sz="1000" b="1" dirty="0"/>
              <a:t>Indian tribes </a:t>
            </a:r>
            <a:r>
              <a:rPr lang="en-GB" altLang="en-US" sz="1000" dirty="0"/>
              <a:t>to cross their territory, guarding the herds from </a:t>
            </a:r>
            <a:r>
              <a:rPr lang="en-GB" altLang="en-US" sz="1000" b="1" dirty="0"/>
              <a:t>theft</a:t>
            </a:r>
            <a:r>
              <a:rPr lang="en-GB" altLang="en-US" sz="1000" dirty="0"/>
              <a:t> and fending off attacks by Indians.</a:t>
            </a:r>
          </a:p>
        </p:txBody>
      </p:sp>
      <p:sp>
        <p:nvSpPr>
          <p:cNvPr id="27" name="Rectangle 2">
            <a:extLst>
              <a:ext uri="{FF2B5EF4-FFF2-40B4-BE49-F238E27FC236}">
                <a16:creationId xmlns:a16="http://schemas.microsoft.com/office/drawing/2014/main" id="{DACD8555-30BE-4E3E-A2AC-E3BA4D0FA66A}"/>
              </a:ext>
            </a:extLst>
          </p:cNvPr>
          <p:cNvSpPr>
            <a:spLocks noChangeArrowheads="1"/>
          </p:cNvSpPr>
          <p:nvPr/>
        </p:nvSpPr>
        <p:spPr bwMode="auto">
          <a:xfrm>
            <a:off x="5272157" y="2513364"/>
            <a:ext cx="2852940" cy="2723823"/>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en-GB" altLang="en-US" sz="1050" b="1" dirty="0">
                <a:solidFill>
                  <a:srgbClr val="0070C0"/>
                </a:solidFill>
              </a:rPr>
              <a:t>How the Cattle Drive Worked</a:t>
            </a:r>
          </a:p>
          <a:p>
            <a:pPr eaLnBrk="0" fontAlgn="base" hangingPunct="0">
              <a:spcBef>
                <a:spcPct val="0"/>
              </a:spcBef>
              <a:spcAft>
                <a:spcPct val="0"/>
              </a:spcAft>
            </a:pPr>
            <a:r>
              <a:rPr lang="en-GB" altLang="en-US" sz="1000" dirty="0">
                <a:latin typeface="Calibri" panose="020F0502020204030204" pitchFamily="34" charset="0"/>
                <a:ea typeface="Calibri" panose="020F0502020204030204" pitchFamily="34" charset="0"/>
                <a:cs typeface="Times New Roman" panose="02020603050405020304" pitchFamily="18" charset="0"/>
              </a:rPr>
              <a:t>Only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12-15 cowboys </a:t>
            </a:r>
            <a:r>
              <a:rPr lang="en-GB" altLang="en-US" sz="1000" dirty="0">
                <a:latin typeface="Calibri" panose="020F0502020204030204" pitchFamily="34" charset="0"/>
                <a:ea typeface="Calibri" panose="020F0502020204030204" pitchFamily="34" charset="0"/>
                <a:cs typeface="Times New Roman" panose="02020603050405020304" pitchFamily="18" charset="0"/>
              </a:rPr>
              <a:t>would be responsible for roughly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3,000 cattle</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They would work in groups led by a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Trail Boss</a:t>
            </a:r>
            <a:r>
              <a:rPr lang="en-GB" altLang="en-US" sz="1000" dirty="0">
                <a:latin typeface="Calibri" panose="020F0502020204030204" pitchFamily="34" charset="0"/>
                <a:ea typeface="Calibri" panose="020F0502020204030204" pitchFamily="34" charset="0"/>
                <a:cs typeface="Times New Roman" panose="02020603050405020304" pitchFamily="18" charset="0"/>
              </a:rPr>
              <a:t>’.  A Trail Boss could get paid around $100 a month for the Chisholm Trail and the other cowboys around $30 a month.  They always took with them a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Chuck Wagon</a:t>
            </a:r>
            <a:r>
              <a:rPr lang="en-GB" altLang="en-US" sz="1000" dirty="0">
                <a:latin typeface="Calibri" panose="020F0502020204030204" pitchFamily="34" charset="0"/>
                <a:ea typeface="Calibri" panose="020F0502020204030204" pitchFamily="34" charset="0"/>
                <a:cs typeface="Times New Roman" panose="02020603050405020304" pitchFamily="18" charset="0"/>
              </a:rPr>
              <a:t>’ which transported food, water and equipment.  Every group also had a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wrangler</a:t>
            </a:r>
            <a:r>
              <a:rPr lang="en-GB" altLang="en-US" sz="1000" dirty="0">
                <a:latin typeface="Calibri" panose="020F0502020204030204" pitchFamily="34" charset="0"/>
                <a:ea typeface="Calibri" panose="020F0502020204030204" pitchFamily="34" charset="0"/>
                <a:cs typeface="Times New Roman" panose="02020603050405020304" pitchFamily="18" charset="0"/>
              </a:rPr>
              <a:t>’ who would care for the horses. Cowboys slept in the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open air</a:t>
            </a:r>
            <a:r>
              <a:rPr lang="en-GB" altLang="en-US" sz="1000" dirty="0">
                <a:latin typeface="Calibri" panose="020F0502020204030204" pitchFamily="34" charset="0"/>
                <a:ea typeface="Calibri" panose="020F0502020204030204" pitchFamily="34" charset="0"/>
                <a:cs typeface="Times New Roman" panose="02020603050405020304" pitchFamily="18" charset="0"/>
              </a:rPr>
              <a:t> and took it in turns to stay awake and night to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guard</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 animals. Sometimes they would ride for between 12 and 24 hours a day and in all weathers just to meet the deadline they were given to reach the end of the trail. They were skilled horsemen and mainly young, single men who had to be very fit and strong to carry out the exhausting work.  </a:t>
            </a:r>
          </a:p>
        </p:txBody>
      </p:sp>
      <p:sp>
        <p:nvSpPr>
          <p:cNvPr id="28" name="Rectangle 2">
            <a:extLst>
              <a:ext uri="{FF2B5EF4-FFF2-40B4-BE49-F238E27FC236}">
                <a16:creationId xmlns:a16="http://schemas.microsoft.com/office/drawing/2014/main" id="{440915DC-97AA-4D12-B80C-23E5DD1F12B8}"/>
              </a:ext>
            </a:extLst>
          </p:cNvPr>
          <p:cNvSpPr>
            <a:spLocks noChangeArrowheads="1"/>
          </p:cNvSpPr>
          <p:nvPr/>
        </p:nvSpPr>
        <p:spPr bwMode="auto">
          <a:xfrm>
            <a:off x="2788068" y="5315968"/>
            <a:ext cx="3229555" cy="1492716"/>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lvl="0" eaLnBrk="0" fontAlgn="base" hangingPunct="0">
              <a:spcBef>
                <a:spcPct val="0"/>
              </a:spcBef>
              <a:spcAft>
                <a:spcPct val="0"/>
              </a:spcAft>
            </a:pPr>
            <a:r>
              <a:rPr lang="en-GB" altLang="en-US" sz="1100" b="1" dirty="0">
                <a:solidFill>
                  <a:srgbClr val="0070C0"/>
                </a:solidFill>
              </a:rPr>
              <a:t>The end of the Cattle Drive</a:t>
            </a:r>
          </a:p>
          <a:p>
            <a:pPr lvl="0" eaLnBrk="0" fontAlgn="base" hangingPunct="0">
              <a:spcBef>
                <a:spcPct val="0"/>
              </a:spcBef>
              <a:spcAft>
                <a:spcPct val="0"/>
              </a:spcAft>
            </a:pPr>
            <a:r>
              <a:rPr lang="en-GB" altLang="en-US" sz="1000" dirty="0">
                <a:latin typeface="Calibri" panose="020F0502020204030204" pitchFamily="34" charset="0"/>
                <a:ea typeface="Calibri" panose="020F0502020204030204" pitchFamily="34" charset="0"/>
                <a:cs typeface="Times New Roman" panose="02020603050405020304" pitchFamily="18" charset="0"/>
              </a:rPr>
              <a:t>At the end of the trail, they would reach the railroad where the cattle were put into boxcars and then the cowboys would be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paid</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 cowboys would get drunk, go dancing with the towns female population, gamble and fight.  Some cowboys often spent so much money in the cow towns that they had to borrow more money to return to Texas ready for the following year’s drive. </a:t>
            </a:r>
            <a:r>
              <a:rPr lang="en-GB" altLang="en-US" sz="1000" dirty="0">
                <a:latin typeface="Calibri" panose="020F0502020204030204" pitchFamily="34" charset="0"/>
                <a:cs typeface="Times New Roman" panose="02020603050405020304" pitchFamily="18" charset="0"/>
              </a:rPr>
              <a:t>They would then return to Texas ready for the next years long drive.</a:t>
            </a:r>
            <a:r>
              <a:rPr lang="en-GB" altLang="en-US" sz="1000" dirty="0">
                <a:latin typeface="Calibri" panose="020F0502020204030204" pitchFamily="34" charset="0"/>
                <a:ea typeface="Calibri" panose="020F0502020204030204" pitchFamily="34" charset="0"/>
                <a:cs typeface="Times New Roman" panose="02020603050405020304" pitchFamily="18" charset="0"/>
              </a:rPr>
              <a:t> </a:t>
            </a:r>
            <a:endParaRPr lang="en-GB" altLang="en-US" sz="600" dirty="0"/>
          </a:p>
        </p:txBody>
      </p:sp>
      <p:sp>
        <p:nvSpPr>
          <p:cNvPr id="29" name="Rectangle 2">
            <a:extLst>
              <a:ext uri="{FF2B5EF4-FFF2-40B4-BE49-F238E27FC236}">
                <a16:creationId xmlns:a16="http://schemas.microsoft.com/office/drawing/2014/main" id="{495CDB2A-8E60-417E-A26A-99A178B95455}"/>
              </a:ext>
            </a:extLst>
          </p:cNvPr>
          <p:cNvSpPr>
            <a:spLocks noChangeArrowheads="1"/>
          </p:cNvSpPr>
          <p:nvPr/>
        </p:nvSpPr>
        <p:spPr bwMode="auto">
          <a:xfrm>
            <a:off x="8170922" y="2818664"/>
            <a:ext cx="3957136" cy="1338828"/>
          </a:xfrm>
          <a:prstGeom prst="rect">
            <a:avLst/>
          </a:prstGeom>
          <a:solidFill>
            <a:srgbClr val="FEEFC8"/>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The Winter Months on the Open Range</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lang="en-GB" altLang="en-US" sz="1000" dirty="0">
                <a:latin typeface="Calibri" panose="020F0502020204030204" pitchFamily="34" charset="0"/>
                <a:ea typeface="Calibri" panose="020F0502020204030204" pitchFamily="34" charset="0"/>
                <a:cs typeface="Times New Roman" panose="02020603050405020304" pitchFamily="18" charset="0"/>
              </a:rPr>
              <a:t>One of the biggest changes for the cowboys was to deal with the conditions they faced in the winter months. Cowboys would have to ride out in all conditions such as snow storms to  break up ice for the cattle to find grass and access drinking water. They might have to dig cattle out of snow drifts. Sometimes, the cowboys would have to stay out overnight and stay in simple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sod houses </a:t>
            </a:r>
            <a:r>
              <a:rPr lang="en-GB" altLang="en-US" sz="1000" dirty="0">
                <a:latin typeface="Calibri" panose="020F0502020204030204" pitchFamily="34" charset="0"/>
                <a:ea typeface="Calibri" panose="020F0502020204030204" pitchFamily="34" charset="0"/>
                <a:cs typeface="Times New Roman" panose="02020603050405020304" pitchFamily="18" charset="0"/>
              </a:rPr>
              <a:t>or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cabins</a:t>
            </a:r>
            <a:r>
              <a:rPr lang="en-GB" altLang="en-US" sz="1000" dirty="0">
                <a:latin typeface="Calibri" panose="020F0502020204030204" pitchFamily="34" charset="0"/>
                <a:ea typeface="Calibri" panose="020F0502020204030204" pitchFamily="34" charset="0"/>
                <a:cs typeface="Times New Roman" panose="02020603050405020304" pitchFamily="18" charset="0"/>
              </a:rPr>
              <a:t> dotted around the ranch.  Some cowboys spent the winters on their own, a cold and lonely way of life.</a:t>
            </a:r>
          </a:p>
        </p:txBody>
      </p:sp>
      <p:sp>
        <p:nvSpPr>
          <p:cNvPr id="30" name="Rectangle 2">
            <a:extLst>
              <a:ext uri="{FF2B5EF4-FFF2-40B4-BE49-F238E27FC236}">
                <a16:creationId xmlns:a16="http://schemas.microsoft.com/office/drawing/2014/main" id="{A818A3A1-C6BB-49EF-ABA6-51A6966A709C}"/>
              </a:ext>
            </a:extLst>
          </p:cNvPr>
          <p:cNvSpPr>
            <a:spLocks noChangeArrowheads="1"/>
          </p:cNvSpPr>
          <p:nvPr/>
        </p:nvSpPr>
        <p:spPr bwMode="auto">
          <a:xfrm>
            <a:off x="8170922" y="4214797"/>
            <a:ext cx="2392575" cy="2569934"/>
          </a:xfrm>
          <a:prstGeom prst="rect">
            <a:avLst/>
          </a:prstGeom>
          <a:solidFill>
            <a:srgbClr val="FEEFC8"/>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Life on the Open Range </a:t>
            </a:r>
            <a:endParaRPr lang="en-GB" altLang="en-US" sz="1000" dirty="0">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lang="en-GB" altLang="en-US" sz="1000" dirty="0">
                <a:latin typeface="Calibri" panose="020F0502020204030204" pitchFamily="34" charset="0"/>
                <a:ea typeface="Calibri" panose="020F0502020204030204" pitchFamily="34" charset="0"/>
                <a:cs typeface="Times New Roman" panose="02020603050405020304" pitchFamily="18" charset="0"/>
              </a:rPr>
              <a:t>There were fewer dangers on the Open Plains and it was now possible for the cowboys to be on the look out for cattle rustlers and Indian attacks. Like the days back in Texas, most ranch owners were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very strict </a:t>
            </a:r>
            <a:r>
              <a:rPr lang="en-GB" altLang="en-US" sz="1000" dirty="0">
                <a:latin typeface="Calibri" panose="020F0502020204030204" pitchFamily="34" charset="0"/>
                <a:ea typeface="Calibri" panose="020F0502020204030204" pitchFamily="34" charset="0"/>
                <a:cs typeface="Times New Roman" panose="02020603050405020304" pitchFamily="18" charset="0"/>
              </a:rPr>
              <a:t>with the cowboys about their behaviour and insisted on discipline.  They were banned from drinking, gambling, using guns and knives were banned.  Compared to the cow towns like Abilene, the life of a cowboy on an Open Range ranch would be boring. Many cowboys found it difficult to change from their old lifestyle where they had freedom on the cattle trails.</a:t>
            </a:r>
          </a:p>
        </p:txBody>
      </p:sp>
      <p:pic>
        <p:nvPicPr>
          <p:cNvPr id="3080" name="Picture 8" descr="Cowboy by Andrzej Dybowski">
            <a:extLst>
              <a:ext uri="{FF2B5EF4-FFF2-40B4-BE49-F238E27FC236}">
                <a16:creationId xmlns:a16="http://schemas.microsoft.com/office/drawing/2014/main" id="{B64AEA1C-5845-4181-B3B1-6A3080F7F7EA}"/>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0064" t="6318" r="27270" b="15936"/>
          <a:stretch/>
        </p:blipFill>
        <p:spPr bwMode="auto">
          <a:xfrm>
            <a:off x="10609321" y="4204208"/>
            <a:ext cx="1493033" cy="2580524"/>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Alcohol in the Old West – True West Magazine">
            <a:extLst>
              <a:ext uri="{FF2B5EF4-FFF2-40B4-BE49-F238E27FC236}">
                <a16:creationId xmlns:a16="http://schemas.microsoft.com/office/drawing/2014/main" id="{53B2C1FB-DDD3-46F5-9A9B-5452D52DD9FF}"/>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5580"/>
          <a:stretch/>
        </p:blipFill>
        <p:spPr bwMode="auto">
          <a:xfrm>
            <a:off x="6063447" y="5305796"/>
            <a:ext cx="2061650" cy="1492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715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11982588"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15: Rivalry </a:t>
            </a:r>
            <a:r>
              <a:rPr lang="en-GB" dirty="0">
                <a:latin typeface="Berlin Sans FB Demi" panose="020E0802020502020306" pitchFamily="34" charset="0"/>
              </a:rPr>
              <a:t>between the Homesteaders and the Cattle Ranchers</a:t>
            </a:r>
          </a:p>
        </p:txBody>
      </p:sp>
      <p:sp>
        <p:nvSpPr>
          <p:cNvPr id="2" name="TextBox 1"/>
          <p:cNvSpPr txBox="1"/>
          <p:nvPr/>
        </p:nvSpPr>
        <p:spPr>
          <a:xfrm>
            <a:off x="81498" y="1483025"/>
            <a:ext cx="7042114" cy="3831818"/>
          </a:xfrm>
          <a:prstGeom prst="rect">
            <a:avLst/>
          </a:prstGeom>
          <a:solidFill>
            <a:schemeClr val="accent4">
              <a:lumMod val="20000"/>
              <a:lumOff val="80000"/>
            </a:schemeClr>
          </a:solidFill>
          <a:ln w="19050">
            <a:solidFill>
              <a:schemeClr val="tx1"/>
            </a:solidFill>
          </a:ln>
        </p:spPr>
        <p:txBody>
          <a:bodyPr wrap="square" rtlCol="0">
            <a:spAutoFit/>
          </a:bodyPr>
          <a:lstStyle/>
          <a:p>
            <a:r>
              <a:rPr lang="en-GB" sz="1200" b="1" dirty="0"/>
              <a:t>The Complaints of the Homesteaders</a:t>
            </a:r>
            <a:endParaRPr lang="en-GB" sz="1200" dirty="0"/>
          </a:p>
          <a:p>
            <a:pPr marL="171450" lvl="0" indent="-171450">
              <a:buFont typeface="Wingdings" panose="05000000000000000000" pitchFamily="2" charset="2"/>
              <a:buChar char="q"/>
            </a:pPr>
            <a:r>
              <a:rPr lang="en-GB" sz="1100" dirty="0"/>
              <a:t>The homesteaders did not like the amount of </a:t>
            </a:r>
            <a:r>
              <a:rPr lang="en-GB" sz="1100" b="1" dirty="0"/>
              <a:t>public land </a:t>
            </a:r>
            <a:r>
              <a:rPr lang="en-GB" sz="1100" dirty="0"/>
              <a:t>that the ranchers were buying up and using for their cattle. The Ranchers were legally allowed to use this ‘public’ land but the homesteaders believed they were being too greedy and not leaving enough land to share with others. </a:t>
            </a:r>
          </a:p>
          <a:p>
            <a:pPr marL="171450" lvl="0" indent="-171450">
              <a:buFont typeface="Wingdings" panose="05000000000000000000" pitchFamily="2" charset="2"/>
              <a:buChar char="q"/>
            </a:pPr>
            <a:r>
              <a:rPr lang="en-GB" sz="1100" dirty="0"/>
              <a:t>As a way of protecting their land, the homesteaders would start to fence off the best land they had bought.  For example, land with access to water, woodland and natural springs would be fenced off and protected.  It was a complaint by the homesteaders that cattlemen were illegally using the </a:t>
            </a:r>
            <a:r>
              <a:rPr lang="en-GB" sz="1100" b="1" dirty="0"/>
              <a:t>water</a:t>
            </a:r>
            <a:r>
              <a:rPr lang="en-GB" sz="1100" dirty="0"/>
              <a:t> on homestead land for their cattle. </a:t>
            </a:r>
          </a:p>
          <a:p>
            <a:pPr marL="171450" lvl="0" indent="-171450">
              <a:buFont typeface="Wingdings" panose="05000000000000000000" pitchFamily="2" charset="2"/>
              <a:buChar char="q"/>
            </a:pPr>
            <a:r>
              <a:rPr lang="en-GB" sz="1100" dirty="0"/>
              <a:t>The Homesteaders did not like how rich and powerful the cattle ranchers were becoming.  If ever a case went to </a:t>
            </a:r>
            <a:r>
              <a:rPr lang="en-GB" sz="1100" b="1" dirty="0"/>
              <a:t>court </a:t>
            </a:r>
            <a:r>
              <a:rPr lang="en-GB" sz="1100" dirty="0"/>
              <a:t>about an argument over land, the cattle ranchers, especially the more powerful cattle barons would always win.  The cattle ranchers had more money to pay for the best lawyers but also more influence on the judges in their state. The wealth of the ranchers also meant that they could buy the best land with access to natural resources such as water and timber.</a:t>
            </a:r>
          </a:p>
          <a:p>
            <a:pPr marL="171450" lvl="0" indent="-171450">
              <a:buFont typeface="Wingdings" panose="05000000000000000000" pitchFamily="2" charset="2"/>
              <a:buChar char="q"/>
            </a:pPr>
            <a:r>
              <a:rPr lang="en-GB" sz="1100" dirty="0"/>
              <a:t>The homesteaders believed that they were being unfairly accused of </a:t>
            </a:r>
            <a:r>
              <a:rPr lang="en-GB" sz="1100" b="1" dirty="0"/>
              <a:t>cattle rustling </a:t>
            </a:r>
            <a:r>
              <a:rPr lang="en-GB" sz="1100" dirty="0"/>
              <a:t>(steeling cattle).  Quite often, this would result in cattle ranchers using violence against the homesteaders.  For example, they would cut down homestead fences, use violence against them or take them to court. </a:t>
            </a:r>
          </a:p>
          <a:p>
            <a:pPr marL="171450" indent="-171450">
              <a:buFont typeface="Wingdings" panose="05000000000000000000" pitchFamily="2" charset="2"/>
              <a:buChar char="q"/>
            </a:pPr>
            <a:r>
              <a:rPr lang="en-GB" sz="1100" dirty="0"/>
              <a:t>The homesteaders were annoyed that the ranchers were not fencing off their cattle (remember that cattle ranching was ‘open’ at this time.  Homesteaders complained that the cattle entered their land, ate their crops and damaged buildings and equipment. </a:t>
            </a:r>
          </a:p>
          <a:p>
            <a:pPr marL="171450" indent="-171450">
              <a:buFont typeface="Wingdings" panose="05000000000000000000" pitchFamily="2" charset="2"/>
              <a:buChar char="q"/>
            </a:pPr>
            <a:r>
              <a:rPr lang="en-GB" sz="1100" dirty="0"/>
              <a:t>The homesteaders knew that the workers on the ranch, called ranch hands were asked to buy land through the </a:t>
            </a:r>
            <a:r>
              <a:rPr lang="en-GB" sz="1100" b="1" dirty="0"/>
              <a:t>Homestead Act </a:t>
            </a:r>
            <a:r>
              <a:rPr lang="en-GB" sz="1100" dirty="0"/>
              <a:t>pretending that this was for their own family’s use.  However, homesteaders knew that once this land had been bought, the land would be given over the ranch owner to give the ranch owner more land. This was not illegal but went against the spirit of the Homestead Act and annoyed the original Homesteaders.</a:t>
            </a:r>
          </a:p>
        </p:txBody>
      </p:sp>
      <p:sp>
        <p:nvSpPr>
          <p:cNvPr id="5" name="TextBox 4"/>
          <p:cNvSpPr txBox="1"/>
          <p:nvPr/>
        </p:nvSpPr>
        <p:spPr>
          <a:xfrm>
            <a:off x="81498" y="474899"/>
            <a:ext cx="11248354" cy="954107"/>
          </a:xfrm>
          <a:prstGeom prst="rect">
            <a:avLst/>
          </a:prstGeom>
          <a:solidFill>
            <a:schemeClr val="bg1">
              <a:lumMod val="95000"/>
            </a:schemeClr>
          </a:solidFill>
          <a:ln>
            <a:solidFill>
              <a:schemeClr val="tx1"/>
            </a:solidFill>
          </a:ln>
        </p:spPr>
        <p:txBody>
          <a:bodyPr wrap="square" rtlCol="0">
            <a:spAutoFit/>
          </a:bodyPr>
          <a:lstStyle/>
          <a:p>
            <a:r>
              <a:rPr lang="en-GB" sz="1200" b="1" dirty="0"/>
              <a:t>Background information:</a:t>
            </a:r>
          </a:p>
          <a:p>
            <a:r>
              <a:rPr lang="en-GB" sz="1100" dirty="0"/>
              <a:t>Now that ‘Open Range’ cattle ranching had been introduced to the American West in the 1870s, it brought with it another new group of settlers – the cowboys and the cattle ranchers.  Now there was much more competition for land.  One the one hand, since the Homestead Act of 1862, thousands of </a:t>
            </a:r>
            <a:r>
              <a:rPr lang="en-GB" sz="1100" b="1" dirty="0"/>
              <a:t>homesteaders</a:t>
            </a:r>
            <a:r>
              <a:rPr lang="en-GB" sz="1100" dirty="0"/>
              <a:t> had bought up small areas land for their families to farm on the Great Plains.  However, now that cattle ranching became profitable, the wealthy cattle ranchers and cattle barons began to buy up huge amounts of public land for their cattle to set up ranches.  This led to increased tension and rivalry between then two groups.  Let’s find out what the cattle ranchers and the homesteaders argued over and what the eventual consequences of this would be.</a:t>
            </a:r>
          </a:p>
        </p:txBody>
      </p:sp>
      <p:pic>
        <p:nvPicPr>
          <p:cNvPr id="1026" name="Picture 2" descr="Related image"/>
          <p:cNvPicPr>
            <a:picLocks noChangeAspect="1" noChangeArrowheads="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646" y="5254808"/>
            <a:ext cx="3135364" cy="155488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210697" y="1483025"/>
            <a:ext cx="4861537" cy="3831818"/>
          </a:xfrm>
          <a:prstGeom prst="rect">
            <a:avLst/>
          </a:prstGeom>
          <a:solidFill>
            <a:schemeClr val="accent6">
              <a:lumMod val="20000"/>
              <a:lumOff val="80000"/>
            </a:schemeClr>
          </a:solidFill>
          <a:ln w="19050">
            <a:solidFill>
              <a:schemeClr val="tx1"/>
            </a:solidFill>
          </a:ln>
        </p:spPr>
        <p:txBody>
          <a:bodyPr wrap="square" rtlCol="0">
            <a:spAutoFit/>
          </a:bodyPr>
          <a:lstStyle/>
          <a:p>
            <a:r>
              <a:rPr lang="en-GB" sz="1200" b="1" dirty="0"/>
              <a:t>The Complaints of the Cattle Ranchers</a:t>
            </a:r>
            <a:endParaRPr lang="en-GB" sz="1200" dirty="0"/>
          </a:p>
          <a:p>
            <a:pPr marL="171450" indent="-171450">
              <a:buFont typeface="Wingdings" panose="05000000000000000000" pitchFamily="2" charset="2"/>
              <a:buChar char="q"/>
            </a:pPr>
            <a:r>
              <a:rPr lang="en-GB" sz="1100" dirty="0"/>
              <a:t>Ranchers needed a </a:t>
            </a:r>
            <a:r>
              <a:rPr lang="en-GB" sz="1100" b="1" dirty="0"/>
              <a:t>lot of land </a:t>
            </a:r>
            <a:r>
              <a:rPr lang="en-GB" sz="1100" dirty="0"/>
              <a:t>so their herds could feed on the open range where </a:t>
            </a:r>
            <a:r>
              <a:rPr lang="en-GB" sz="1100" b="1" dirty="0"/>
              <a:t>grass</a:t>
            </a:r>
            <a:r>
              <a:rPr lang="en-GB" sz="1100" dirty="0"/>
              <a:t> was available. They became frustrated with the homesteaders who they accused of deliberately trying to </a:t>
            </a:r>
            <a:r>
              <a:rPr lang="en-GB" sz="1100" b="1" dirty="0"/>
              <a:t>block </a:t>
            </a:r>
            <a:r>
              <a:rPr lang="en-GB" sz="1100" dirty="0"/>
              <a:t>them by buying up more land around a ranch.  </a:t>
            </a:r>
          </a:p>
          <a:p>
            <a:pPr marL="171450" lvl="0" indent="-171450">
              <a:buFont typeface="Wingdings" panose="05000000000000000000" pitchFamily="2" charset="2"/>
              <a:buChar char="q"/>
            </a:pPr>
            <a:r>
              <a:rPr lang="en-GB" sz="1100" dirty="0"/>
              <a:t>The ranchers argued that their cattle had a </a:t>
            </a:r>
            <a:r>
              <a:rPr lang="en-GB" sz="1100" b="1" dirty="0"/>
              <a:t>right to roam </a:t>
            </a:r>
            <a:r>
              <a:rPr lang="en-GB" sz="1100" dirty="0"/>
              <a:t>freely on the open plains, after all, this is what was bringing vast amounts of money to the area.  For this reason they believed it was the responsibility of all homesteaders to </a:t>
            </a:r>
            <a:r>
              <a:rPr lang="en-GB" sz="1100" b="1" dirty="0"/>
              <a:t>fence off </a:t>
            </a:r>
            <a:r>
              <a:rPr lang="en-GB" sz="1100" dirty="0"/>
              <a:t>their own land and not the responsibility of the ranch owners to fence off their cattle. Simply, they believed that if cattle ate the crops from the land of a homesteader, that was the fault of the homesteader for not protecting their crops.</a:t>
            </a:r>
          </a:p>
          <a:p>
            <a:pPr marL="171450" lvl="0" indent="-171450">
              <a:buFont typeface="Wingdings" panose="05000000000000000000" pitchFamily="2" charset="2"/>
              <a:buChar char="q"/>
            </a:pPr>
            <a:r>
              <a:rPr lang="en-GB" sz="1100" dirty="0"/>
              <a:t>Cattlemen also argued with many homesteaders who were also sheep herders.  Both groups were in competition over the use of land for their animals to graze. Cattle ranchers claimed that the sheep brought in diseases such as ‘</a:t>
            </a:r>
            <a:r>
              <a:rPr lang="en-GB" sz="1100" b="1" dirty="0"/>
              <a:t>sheep scalp</a:t>
            </a:r>
            <a:r>
              <a:rPr lang="en-GB" sz="1100" dirty="0"/>
              <a:t>’.  They also argued that the sheep ate too much of the grass, leaving nothing left for the cattle. Both sheep herders and cattle ranchers began to fence off their land to stop the other using it.  However, both groups also began to cut down these fences in protest.  There were </a:t>
            </a:r>
            <a:r>
              <a:rPr lang="en-GB" sz="1100" b="1" dirty="0"/>
              <a:t>violent clashes </a:t>
            </a:r>
            <a:r>
              <a:rPr lang="en-GB" sz="1100" dirty="0"/>
              <a:t>between the ranchers and sheepherder and some resulted in several deaths in the 1870s. Some sheep farmers fenced off their herds but these were taken down by the cattle ranchers who had more power and influence.</a:t>
            </a:r>
          </a:p>
        </p:txBody>
      </p:sp>
      <p:sp>
        <p:nvSpPr>
          <p:cNvPr id="9" name="TextBox 8"/>
          <p:cNvSpPr txBox="1"/>
          <p:nvPr/>
        </p:nvSpPr>
        <p:spPr>
          <a:xfrm>
            <a:off x="4212193" y="5363146"/>
            <a:ext cx="3767614" cy="1446550"/>
          </a:xfrm>
          <a:prstGeom prst="rect">
            <a:avLst/>
          </a:prstGeom>
          <a:solidFill>
            <a:schemeClr val="accent2">
              <a:lumMod val="60000"/>
              <a:lumOff val="40000"/>
            </a:schemeClr>
          </a:solidFill>
          <a:ln w="19050">
            <a:solidFill>
              <a:schemeClr val="tx1"/>
            </a:solidFill>
          </a:ln>
        </p:spPr>
        <p:txBody>
          <a:bodyPr wrap="square" rtlCol="0">
            <a:spAutoFit/>
          </a:bodyPr>
          <a:lstStyle/>
          <a:p>
            <a:pPr algn="just"/>
            <a:r>
              <a:rPr lang="en-GB" sz="1100" dirty="0"/>
              <a:t>These ongoing arguments also put a strain on local law enforcement. While the cattle ranchers with all of their money and influence tended to win any cases against the homesteaders in court, many issues were not dealt with and led to further tension and violence between the two groups.  Eventually, this consequence of this was conflict.  For example, later on we will examine the Range Wars  and one famous range war known as the Johnson County War in 1892</a:t>
            </a:r>
          </a:p>
        </p:txBody>
      </p:sp>
      <p:pic>
        <p:nvPicPr>
          <p:cNvPr id="10" name="Picture 2" descr="Related image"/>
          <p:cNvPicPr>
            <a:picLocks noChangeAspect="1" noChangeArrowheads="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flipH="1">
            <a:off x="9170126" y="5281765"/>
            <a:ext cx="2940376" cy="152793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attle rancher clipart"/>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7256"/>
          <a:stretch/>
        </p:blipFill>
        <p:spPr bwMode="auto">
          <a:xfrm>
            <a:off x="7979807" y="5413854"/>
            <a:ext cx="1639946" cy="134513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Image result for arro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3414323" flipV="1">
            <a:off x="3810588" y="5347564"/>
            <a:ext cx="579545" cy="3246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homesteader clipart"/>
          <p:cNvPicPr>
            <a:picLocks noChangeAspect="1" noChangeArrowheads="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r="49741"/>
          <a:stretch/>
        </p:blipFill>
        <p:spPr bwMode="auto">
          <a:xfrm>
            <a:off x="2846625" y="4998720"/>
            <a:ext cx="1245950" cy="185928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 result for arrow">
            <a:extLst>
              <a:ext uri="{FF2B5EF4-FFF2-40B4-BE49-F238E27FC236}">
                <a16:creationId xmlns:a16="http://schemas.microsoft.com/office/drawing/2014/main" id="{6884FA56-C183-4670-9FE8-78CA05031CC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8185677" flipH="1" flipV="1">
            <a:off x="7804311" y="5347562"/>
            <a:ext cx="579545" cy="32460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Image result for homesteader clipart">
            <a:extLst>
              <a:ext uri="{FF2B5EF4-FFF2-40B4-BE49-F238E27FC236}">
                <a16:creationId xmlns:a16="http://schemas.microsoft.com/office/drawing/2014/main" id="{24C565A8-3DC1-43DA-BB15-202E28237815}"/>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r="49741"/>
          <a:stretch/>
        </p:blipFill>
        <p:spPr bwMode="auto">
          <a:xfrm>
            <a:off x="11086597" y="15226"/>
            <a:ext cx="1023905" cy="1527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0593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2923" y="48682"/>
            <a:ext cx="12030316" cy="338554"/>
          </a:xfrm>
          <a:prstGeom prst="rect">
            <a:avLst/>
          </a:prstGeom>
          <a:solidFill>
            <a:schemeClr val="accent4">
              <a:lumMod val="60000"/>
              <a:lumOff val="40000"/>
            </a:schemeClr>
          </a:solidFill>
        </p:spPr>
        <p:txBody>
          <a:bodyPr wrap="square" rtlCol="0">
            <a:spAutoFit/>
          </a:bodyPr>
          <a:lstStyle/>
          <a:p>
            <a:r>
              <a:rPr lang="en-GB" sz="1600" b="1" dirty="0">
                <a:latin typeface="Berlin Sans FB" panose="020E0602020502020306" pitchFamily="34" charset="0"/>
              </a:rPr>
              <a:t>LESSON 16: </a:t>
            </a:r>
            <a:r>
              <a:rPr lang="en-GB" sz="1600" dirty="0">
                <a:latin typeface="Berlin Sans FB" panose="020E0602020502020306" pitchFamily="34" charset="0"/>
              </a:rPr>
              <a:t>The impact of the railroads, the gold rush and the growing cattle industry on the Plains Indians.</a:t>
            </a:r>
          </a:p>
        </p:txBody>
      </p:sp>
      <p:sp>
        <p:nvSpPr>
          <p:cNvPr id="8" name="TextBox 7"/>
          <p:cNvSpPr txBox="1"/>
          <p:nvPr/>
        </p:nvSpPr>
        <p:spPr>
          <a:xfrm>
            <a:off x="62923" y="418039"/>
            <a:ext cx="9420711" cy="769441"/>
          </a:xfrm>
          <a:prstGeom prst="rect">
            <a:avLst/>
          </a:prstGeom>
          <a:solidFill>
            <a:schemeClr val="bg1">
              <a:lumMod val="95000"/>
            </a:schemeClr>
          </a:solidFill>
          <a:ln>
            <a:solidFill>
              <a:schemeClr val="tx1"/>
            </a:solidFill>
          </a:ln>
        </p:spPr>
        <p:txBody>
          <a:bodyPr wrap="square" rtlCol="0">
            <a:spAutoFit/>
          </a:bodyPr>
          <a:lstStyle/>
          <a:p>
            <a:r>
              <a:rPr lang="en-GB" sz="1100" b="1" dirty="0"/>
              <a:t>Background information:</a:t>
            </a:r>
          </a:p>
          <a:p>
            <a:r>
              <a:rPr lang="en-GB" sz="1100" dirty="0"/>
              <a:t>While the building of the railroads, the Californian ‘Gold Rush’ and the development of the cattle industry were all good news for the settlers in the American West as well as the American Government, each had a dramatic impact on the traditional lives of the Plains Indians.  The impact of these developments was often forgotten or ignored.  Consequently, further tension and conflicts were triggered between the tribes of the Plains Indians and the settlers in the American West.</a:t>
            </a:r>
          </a:p>
        </p:txBody>
      </p:sp>
      <p:sp>
        <p:nvSpPr>
          <p:cNvPr id="9" name="TextBox 8"/>
          <p:cNvSpPr txBox="1"/>
          <p:nvPr/>
        </p:nvSpPr>
        <p:spPr>
          <a:xfrm>
            <a:off x="62923" y="1491481"/>
            <a:ext cx="5514235" cy="1061829"/>
          </a:xfrm>
          <a:prstGeom prst="rect">
            <a:avLst/>
          </a:prstGeom>
          <a:noFill/>
          <a:ln>
            <a:solidFill>
              <a:schemeClr val="tx1"/>
            </a:solidFill>
          </a:ln>
        </p:spPr>
        <p:txBody>
          <a:bodyPr wrap="square" rtlCol="0">
            <a:spAutoFit/>
          </a:bodyPr>
          <a:lstStyle/>
          <a:p>
            <a:r>
              <a:rPr lang="en-GB" sz="1050" dirty="0"/>
              <a:t>The Plains Indian tribes had agreed to the terms of the </a:t>
            </a:r>
            <a:r>
              <a:rPr lang="en-GB" sz="1050" b="1" dirty="0"/>
              <a:t>Fort Laramie Treaty </a:t>
            </a:r>
            <a:r>
              <a:rPr lang="en-GB" sz="1050" dirty="0"/>
              <a:t>in 1851.  This meant that they had agreed to allow </a:t>
            </a:r>
            <a:r>
              <a:rPr lang="en-GB" sz="1050" b="1" dirty="0"/>
              <a:t>railroad </a:t>
            </a:r>
            <a:r>
              <a:rPr lang="en-GB" sz="1050" dirty="0"/>
              <a:t>surveyors and construction teams to enter their land.  Remember however, that the Plains Indians were not made aware of the impact this would have. Furthermore, the American government, unknown to the Plains Indians, were giving huge ‘grants’ (money) to the railroad companies to buy vast areas of land around the railroad lines which would also be developed. </a:t>
            </a:r>
          </a:p>
        </p:txBody>
      </p:sp>
      <p:sp>
        <p:nvSpPr>
          <p:cNvPr id="11" name="TextBox 10"/>
          <p:cNvSpPr txBox="1"/>
          <p:nvPr/>
        </p:nvSpPr>
        <p:spPr>
          <a:xfrm>
            <a:off x="5621154" y="2804076"/>
            <a:ext cx="3722188" cy="738664"/>
          </a:xfrm>
          <a:prstGeom prst="rect">
            <a:avLst/>
          </a:prstGeom>
          <a:solidFill>
            <a:schemeClr val="accent4">
              <a:lumMod val="20000"/>
              <a:lumOff val="80000"/>
            </a:schemeClr>
          </a:solidFill>
          <a:ln>
            <a:solidFill>
              <a:schemeClr val="tx1"/>
            </a:solidFill>
          </a:ln>
        </p:spPr>
        <p:txBody>
          <a:bodyPr wrap="square" rtlCol="0">
            <a:spAutoFit/>
          </a:bodyPr>
          <a:lstStyle/>
          <a:p>
            <a:r>
              <a:rPr lang="en-GB" sz="1050" dirty="0"/>
              <a:t>The cattle industry led to even more settlers moving into the American West such as the ranchers and cowboys.  It also led to millions of cattle being bred and ranched on the plains of states such as Kansas, Nebraska, Colorado, Montana and Dakota. </a:t>
            </a:r>
          </a:p>
        </p:txBody>
      </p:sp>
      <p:sp>
        <p:nvSpPr>
          <p:cNvPr id="12" name="TextBox 11"/>
          <p:cNvSpPr txBox="1"/>
          <p:nvPr/>
        </p:nvSpPr>
        <p:spPr>
          <a:xfrm>
            <a:off x="9382853" y="1491481"/>
            <a:ext cx="2749176" cy="1223412"/>
          </a:xfrm>
          <a:prstGeom prst="rect">
            <a:avLst/>
          </a:prstGeom>
          <a:noFill/>
          <a:ln>
            <a:solidFill>
              <a:schemeClr val="tx1"/>
            </a:solidFill>
          </a:ln>
        </p:spPr>
        <p:txBody>
          <a:bodyPr wrap="square" rtlCol="0">
            <a:spAutoFit/>
          </a:bodyPr>
          <a:lstStyle/>
          <a:p>
            <a:r>
              <a:rPr lang="en-GB" sz="1050" dirty="0"/>
              <a:t>The </a:t>
            </a:r>
            <a:r>
              <a:rPr lang="en-GB" sz="1050" b="1" dirty="0"/>
              <a:t>1849 Californian Gold </a:t>
            </a:r>
            <a:r>
              <a:rPr lang="en-GB" sz="1050" dirty="0"/>
              <a:t>attracted thousands of prospectors wanting to get rich.  The attitude of these men meant that they had </a:t>
            </a:r>
            <a:r>
              <a:rPr lang="en-GB" sz="1050" b="1" dirty="0"/>
              <a:t>no respect</a:t>
            </a:r>
            <a:r>
              <a:rPr lang="en-GB" sz="1050" dirty="0"/>
              <a:t> for the Indian lands or people. Mining towns developed quickly with thousands of  prospectors arriving overnight once they heard of gold.</a:t>
            </a:r>
          </a:p>
        </p:txBody>
      </p:sp>
      <p:pic>
        <p:nvPicPr>
          <p:cNvPr id="2055" name="Picture 7" descr="Image result for cattle clipart"/>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21156" y="1187480"/>
            <a:ext cx="3722188" cy="1365829"/>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Image result for gold miner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05654" y="5529944"/>
            <a:ext cx="1374729" cy="132805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12120F8-D211-4205-B2EA-E5292402044A}"/>
              </a:ext>
            </a:extLst>
          </p:cNvPr>
          <p:cNvSpPr txBox="1"/>
          <p:nvPr/>
        </p:nvSpPr>
        <p:spPr>
          <a:xfrm>
            <a:off x="62922" y="1218283"/>
            <a:ext cx="5517187" cy="276999"/>
          </a:xfrm>
          <a:custGeom>
            <a:avLst/>
            <a:gdLst>
              <a:gd name="connsiteX0" fmla="*/ 0 w 5517187"/>
              <a:gd name="connsiteY0" fmla="*/ 0 h 276999"/>
              <a:gd name="connsiteX1" fmla="*/ 579305 w 5517187"/>
              <a:gd name="connsiteY1" fmla="*/ 0 h 276999"/>
              <a:gd name="connsiteX2" fmla="*/ 1268953 w 5517187"/>
              <a:gd name="connsiteY2" fmla="*/ 0 h 276999"/>
              <a:gd name="connsiteX3" fmla="*/ 1958601 w 5517187"/>
              <a:gd name="connsiteY3" fmla="*/ 0 h 276999"/>
              <a:gd name="connsiteX4" fmla="*/ 2482734 w 5517187"/>
              <a:gd name="connsiteY4" fmla="*/ 0 h 276999"/>
              <a:gd name="connsiteX5" fmla="*/ 3172383 w 5517187"/>
              <a:gd name="connsiteY5" fmla="*/ 0 h 276999"/>
              <a:gd name="connsiteX6" fmla="*/ 3917203 w 5517187"/>
              <a:gd name="connsiteY6" fmla="*/ 0 h 276999"/>
              <a:gd name="connsiteX7" fmla="*/ 4717195 w 5517187"/>
              <a:gd name="connsiteY7" fmla="*/ 0 h 276999"/>
              <a:gd name="connsiteX8" fmla="*/ 5517187 w 5517187"/>
              <a:gd name="connsiteY8" fmla="*/ 0 h 276999"/>
              <a:gd name="connsiteX9" fmla="*/ 5517187 w 5517187"/>
              <a:gd name="connsiteY9" fmla="*/ 276999 h 276999"/>
              <a:gd name="connsiteX10" fmla="*/ 4827539 w 5517187"/>
              <a:gd name="connsiteY10" fmla="*/ 276999 h 276999"/>
              <a:gd name="connsiteX11" fmla="*/ 4193062 w 5517187"/>
              <a:gd name="connsiteY11" fmla="*/ 276999 h 276999"/>
              <a:gd name="connsiteX12" fmla="*/ 3558586 w 5517187"/>
              <a:gd name="connsiteY12" fmla="*/ 276999 h 276999"/>
              <a:gd name="connsiteX13" fmla="*/ 2758594 w 5517187"/>
              <a:gd name="connsiteY13" fmla="*/ 276999 h 276999"/>
              <a:gd name="connsiteX14" fmla="*/ 2124117 w 5517187"/>
              <a:gd name="connsiteY14" fmla="*/ 276999 h 276999"/>
              <a:gd name="connsiteX15" fmla="*/ 1544812 w 5517187"/>
              <a:gd name="connsiteY15" fmla="*/ 276999 h 276999"/>
              <a:gd name="connsiteX16" fmla="*/ 965508 w 5517187"/>
              <a:gd name="connsiteY16" fmla="*/ 276999 h 276999"/>
              <a:gd name="connsiteX17" fmla="*/ 0 w 5517187"/>
              <a:gd name="connsiteY17" fmla="*/ 276999 h 276999"/>
              <a:gd name="connsiteX18" fmla="*/ 0 w 5517187"/>
              <a:gd name="connsiteY18"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7187" h="276999" fill="none" extrusionOk="0">
                <a:moveTo>
                  <a:pt x="0" y="0"/>
                </a:moveTo>
                <a:cubicBezTo>
                  <a:pt x="147392" y="17610"/>
                  <a:pt x="423012" y="-23031"/>
                  <a:pt x="579305" y="0"/>
                </a:cubicBezTo>
                <a:cubicBezTo>
                  <a:pt x="735599" y="23031"/>
                  <a:pt x="974939" y="-7176"/>
                  <a:pt x="1268953" y="0"/>
                </a:cubicBezTo>
                <a:cubicBezTo>
                  <a:pt x="1562967" y="7176"/>
                  <a:pt x="1672504" y="13124"/>
                  <a:pt x="1958601" y="0"/>
                </a:cubicBezTo>
                <a:cubicBezTo>
                  <a:pt x="2244698" y="-13124"/>
                  <a:pt x="2359066" y="4968"/>
                  <a:pt x="2482734" y="0"/>
                </a:cubicBezTo>
                <a:cubicBezTo>
                  <a:pt x="2606402" y="-4968"/>
                  <a:pt x="3011289" y="26974"/>
                  <a:pt x="3172383" y="0"/>
                </a:cubicBezTo>
                <a:cubicBezTo>
                  <a:pt x="3333477" y="-26974"/>
                  <a:pt x="3696732" y="-23657"/>
                  <a:pt x="3917203" y="0"/>
                </a:cubicBezTo>
                <a:cubicBezTo>
                  <a:pt x="4137674" y="23657"/>
                  <a:pt x="4530548" y="-30255"/>
                  <a:pt x="4717195" y="0"/>
                </a:cubicBezTo>
                <a:cubicBezTo>
                  <a:pt x="4903842" y="30255"/>
                  <a:pt x="5159603" y="16216"/>
                  <a:pt x="5517187" y="0"/>
                </a:cubicBezTo>
                <a:cubicBezTo>
                  <a:pt x="5512742" y="110427"/>
                  <a:pt x="5509819" y="205575"/>
                  <a:pt x="5517187" y="276999"/>
                </a:cubicBezTo>
                <a:cubicBezTo>
                  <a:pt x="5316358" y="285973"/>
                  <a:pt x="5027828" y="246418"/>
                  <a:pt x="4827539" y="276999"/>
                </a:cubicBezTo>
                <a:cubicBezTo>
                  <a:pt x="4627250" y="307580"/>
                  <a:pt x="4368207" y="261731"/>
                  <a:pt x="4193062" y="276999"/>
                </a:cubicBezTo>
                <a:cubicBezTo>
                  <a:pt x="4017917" y="292267"/>
                  <a:pt x="3805678" y="298238"/>
                  <a:pt x="3558586" y="276999"/>
                </a:cubicBezTo>
                <a:cubicBezTo>
                  <a:pt x="3311494" y="255760"/>
                  <a:pt x="2961370" y="237113"/>
                  <a:pt x="2758594" y="276999"/>
                </a:cubicBezTo>
                <a:cubicBezTo>
                  <a:pt x="2555818" y="316885"/>
                  <a:pt x="2313372" y="250878"/>
                  <a:pt x="2124117" y="276999"/>
                </a:cubicBezTo>
                <a:cubicBezTo>
                  <a:pt x="1934862" y="303120"/>
                  <a:pt x="1674930" y="271387"/>
                  <a:pt x="1544812" y="276999"/>
                </a:cubicBezTo>
                <a:cubicBezTo>
                  <a:pt x="1414695" y="282611"/>
                  <a:pt x="1213232" y="250070"/>
                  <a:pt x="965508" y="276999"/>
                </a:cubicBezTo>
                <a:cubicBezTo>
                  <a:pt x="717784" y="303928"/>
                  <a:pt x="221212" y="311519"/>
                  <a:pt x="0" y="276999"/>
                </a:cubicBezTo>
                <a:cubicBezTo>
                  <a:pt x="-9057" y="166847"/>
                  <a:pt x="-6532" y="137511"/>
                  <a:pt x="0" y="0"/>
                </a:cubicBezTo>
                <a:close/>
              </a:path>
              <a:path w="5517187" h="276999" stroke="0" extrusionOk="0">
                <a:moveTo>
                  <a:pt x="0" y="0"/>
                </a:moveTo>
                <a:cubicBezTo>
                  <a:pt x="254555" y="-11069"/>
                  <a:pt x="384224" y="-12930"/>
                  <a:pt x="524133" y="0"/>
                </a:cubicBezTo>
                <a:cubicBezTo>
                  <a:pt x="664042" y="12930"/>
                  <a:pt x="967580" y="-20870"/>
                  <a:pt x="1268953" y="0"/>
                </a:cubicBezTo>
                <a:cubicBezTo>
                  <a:pt x="1570326" y="20870"/>
                  <a:pt x="1594217" y="-28657"/>
                  <a:pt x="1848258" y="0"/>
                </a:cubicBezTo>
                <a:cubicBezTo>
                  <a:pt x="2102299" y="28657"/>
                  <a:pt x="2301486" y="14339"/>
                  <a:pt x="2537906" y="0"/>
                </a:cubicBezTo>
                <a:cubicBezTo>
                  <a:pt x="2774326" y="-14339"/>
                  <a:pt x="2877287" y="-2495"/>
                  <a:pt x="3062039" y="0"/>
                </a:cubicBezTo>
                <a:cubicBezTo>
                  <a:pt x="3246791" y="2495"/>
                  <a:pt x="3547320" y="-5757"/>
                  <a:pt x="3806859" y="0"/>
                </a:cubicBezTo>
                <a:cubicBezTo>
                  <a:pt x="4066398" y="5757"/>
                  <a:pt x="4323697" y="16802"/>
                  <a:pt x="4606851" y="0"/>
                </a:cubicBezTo>
                <a:cubicBezTo>
                  <a:pt x="4890005" y="-16802"/>
                  <a:pt x="5291800" y="-39430"/>
                  <a:pt x="5517187" y="0"/>
                </a:cubicBezTo>
                <a:cubicBezTo>
                  <a:pt x="5508360" y="102726"/>
                  <a:pt x="5517999" y="200802"/>
                  <a:pt x="5517187" y="276999"/>
                </a:cubicBezTo>
                <a:cubicBezTo>
                  <a:pt x="5294032" y="284361"/>
                  <a:pt x="5142532" y="263510"/>
                  <a:pt x="4993054" y="276999"/>
                </a:cubicBezTo>
                <a:cubicBezTo>
                  <a:pt x="4843576" y="290488"/>
                  <a:pt x="4532661" y="255952"/>
                  <a:pt x="4248234" y="276999"/>
                </a:cubicBezTo>
                <a:cubicBezTo>
                  <a:pt x="3963807" y="298046"/>
                  <a:pt x="3845999" y="298288"/>
                  <a:pt x="3503414" y="276999"/>
                </a:cubicBezTo>
                <a:cubicBezTo>
                  <a:pt x="3160829" y="255710"/>
                  <a:pt x="2940620" y="298971"/>
                  <a:pt x="2703422" y="276999"/>
                </a:cubicBezTo>
                <a:cubicBezTo>
                  <a:pt x="2466224" y="255027"/>
                  <a:pt x="2437291" y="286715"/>
                  <a:pt x="2179289" y="276999"/>
                </a:cubicBezTo>
                <a:cubicBezTo>
                  <a:pt x="1921287" y="267283"/>
                  <a:pt x="1791228" y="300918"/>
                  <a:pt x="1434469" y="276999"/>
                </a:cubicBezTo>
                <a:cubicBezTo>
                  <a:pt x="1077710" y="253080"/>
                  <a:pt x="1081859" y="268289"/>
                  <a:pt x="855164" y="276999"/>
                </a:cubicBezTo>
                <a:cubicBezTo>
                  <a:pt x="628470" y="285709"/>
                  <a:pt x="264819" y="300007"/>
                  <a:pt x="0" y="276999"/>
                </a:cubicBezTo>
                <a:cubicBezTo>
                  <a:pt x="-7706" y="162726"/>
                  <a:pt x="-4489" y="82147"/>
                  <a:pt x="0" y="0"/>
                </a:cubicBezTo>
                <a:close/>
              </a:path>
            </a:pathLst>
          </a:custGeom>
          <a:solidFill>
            <a:schemeClr val="accent6">
              <a:lumMod val="40000"/>
              <a:lumOff val="60000"/>
            </a:schemeClr>
          </a:solidFill>
          <a:ln>
            <a:solidFill>
              <a:schemeClr val="tx1"/>
            </a:solidFill>
            <a:extLst>
              <a:ext uri="{C807C97D-BFC1-408E-A445-0C87EB9F89A2}">
                <ask:lineSketchStyleProps xmlns:ask="http://schemas.microsoft.com/office/drawing/2018/sketchyshapes" sd="2712549128">
                  <a:prstGeom prst="rect">
                    <a:avLst/>
                  </a:prstGeom>
                  <ask:type>
                    <ask:lineSketchFreehand/>
                  </ask:type>
                </ask:lineSketchStyleProps>
              </a:ext>
            </a:extLst>
          </a:ln>
        </p:spPr>
        <p:txBody>
          <a:bodyPr wrap="square" rtlCol="0">
            <a:spAutoFit/>
          </a:bodyPr>
          <a:lstStyle/>
          <a:p>
            <a:pPr algn="ctr"/>
            <a:r>
              <a:rPr lang="en-GB" sz="1200" b="1" dirty="0"/>
              <a:t>The Impact of the Railroads on the Plains Indians</a:t>
            </a:r>
          </a:p>
        </p:txBody>
      </p:sp>
      <p:pic>
        <p:nvPicPr>
          <p:cNvPr id="1026" name="Picture 2" descr="Teepee Dwellings Images, Stock Photos &amp;amp; Vectors | Shutterstock">
            <a:extLst>
              <a:ext uri="{FF2B5EF4-FFF2-40B4-BE49-F238E27FC236}">
                <a16:creationId xmlns:a16="http://schemas.microsoft.com/office/drawing/2014/main" id="{4920928D-EF4E-48AC-8E22-2C1279A93DFE}"/>
              </a:ext>
            </a:extLst>
          </p:cNvPr>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0730" r="10943" b="51532"/>
          <a:stretch/>
        </p:blipFill>
        <p:spPr bwMode="auto">
          <a:xfrm>
            <a:off x="9343344" y="140105"/>
            <a:ext cx="2785733" cy="105441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816962FF-2C99-4318-A351-595CDECEEFB5}"/>
              </a:ext>
            </a:extLst>
          </p:cNvPr>
          <p:cNvSpPr txBox="1"/>
          <p:nvPr/>
        </p:nvSpPr>
        <p:spPr>
          <a:xfrm>
            <a:off x="66399" y="2783367"/>
            <a:ext cx="5510759" cy="3323987"/>
          </a:xfrm>
          <a:prstGeom prst="rect">
            <a:avLst/>
          </a:prstGeom>
          <a:noFill/>
          <a:ln>
            <a:solidFill>
              <a:schemeClr val="tx1"/>
            </a:solidFill>
          </a:ln>
        </p:spPr>
        <p:txBody>
          <a:bodyPr wrap="square" rtlCol="0">
            <a:spAutoFit/>
          </a:bodyPr>
          <a:lstStyle/>
          <a:p>
            <a:pPr marL="171450" indent="-171450">
              <a:buFont typeface="Wingdings" panose="05000000000000000000" pitchFamily="2" charset="2"/>
              <a:buChar char="q"/>
            </a:pPr>
            <a:r>
              <a:rPr lang="en-GB" sz="1050" dirty="0"/>
              <a:t>The railroad created a </a:t>
            </a:r>
            <a:r>
              <a:rPr lang="en-GB" sz="1050" b="1" dirty="0"/>
              <a:t>natural border </a:t>
            </a:r>
            <a:r>
              <a:rPr lang="en-GB" sz="1050" dirty="0"/>
              <a:t>which stopped the natural migration of the </a:t>
            </a:r>
            <a:r>
              <a:rPr lang="en-GB" sz="1050" b="1" dirty="0"/>
              <a:t>buffalo</a:t>
            </a:r>
            <a:r>
              <a:rPr lang="en-GB" sz="1050" dirty="0"/>
              <a:t>.  This meant that buffalo herds were not able to access new grasslands for </a:t>
            </a:r>
            <a:r>
              <a:rPr lang="en-GB" sz="1050" b="1" dirty="0"/>
              <a:t>grazing</a:t>
            </a:r>
            <a:r>
              <a:rPr lang="en-GB" sz="1050" dirty="0"/>
              <a:t>.  With less grassland, the health of the buffalo suffered and the size of buffalo herds reduced. </a:t>
            </a:r>
          </a:p>
          <a:p>
            <a:pPr marL="171450" indent="-171450">
              <a:buFont typeface="Wingdings" panose="05000000000000000000" pitchFamily="2" charset="2"/>
              <a:buChar char="q"/>
            </a:pPr>
            <a:r>
              <a:rPr lang="en-GB" sz="1050" dirty="0"/>
              <a:t>The railroads also prevented tribes from </a:t>
            </a:r>
            <a:r>
              <a:rPr lang="en-GB" sz="1050" b="1" dirty="0"/>
              <a:t>hunting</a:t>
            </a:r>
            <a:r>
              <a:rPr lang="en-GB" sz="1050" dirty="0"/>
              <a:t> the buffalo they relied on so much.  As many buffalo had to find new grasslands, it was more difficult for the Plains Indians to access and locate the </a:t>
            </a:r>
            <a:r>
              <a:rPr lang="en-GB" sz="1050" b="1" dirty="0"/>
              <a:t>buffalo herds</a:t>
            </a:r>
            <a:r>
              <a:rPr lang="en-GB" sz="1050" dirty="0"/>
              <a:t>, especially with the barrier of the fenced off railroad.</a:t>
            </a:r>
          </a:p>
          <a:p>
            <a:pPr marL="171450" indent="-171450">
              <a:buFont typeface="Wingdings" panose="05000000000000000000" pitchFamily="2" charset="2"/>
              <a:buChar char="q"/>
            </a:pPr>
            <a:r>
              <a:rPr lang="en-GB" sz="1050" dirty="0"/>
              <a:t>Railroad companies also began to advertise and encourage </a:t>
            </a:r>
            <a:r>
              <a:rPr lang="en-GB" sz="1050" b="1" dirty="0"/>
              <a:t>buffalo hunting</a:t>
            </a:r>
            <a:r>
              <a:rPr lang="en-GB" sz="1050" dirty="0"/>
              <a:t>. Hunters would board trains with their guns and when they came across a buffalo herd, would get off and hunt.  Some hunters hunted from the train itself.  This led to a </a:t>
            </a:r>
            <a:r>
              <a:rPr lang="en-GB" sz="1050" b="1" dirty="0"/>
              <a:t>massive slaughter </a:t>
            </a:r>
            <a:r>
              <a:rPr lang="en-GB" sz="1050" dirty="0"/>
              <a:t>of the buffalo and would eventually result in their extermination.</a:t>
            </a:r>
          </a:p>
          <a:p>
            <a:pPr marL="171450" indent="-171450">
              <a:buFont typeface="Wingdings" panose="05000000000000000000" pitchFamily="2" charset="2"/>
              <a:buChar char="q"/>
            </a:pPr>
            <a:r>
              <a:rPr lang="en-GB" sz="1050" dirty="0"/>
              <a:t>As part of the Pacific Railroad Act, the American government began to gradually take away the Plains Indians </a:t>
            </a:r>
            <a:r>
              <a:rPr lang="en-GB" sz="1050" b="1" dirty="0"/>
              <a:t>rights to land </a:t>
            </a:r>
            <a:r>
              <a:rPr lang="en-GB" sz="1050" dirty="0"/>
              <a:t>along the railroad routes. As land was bought for the railroads, some tribes were forced off their land and forced into </a:t>
            </a:r>
            <a:r>
              <a:rPr lang="en-GB" sz="1050" b="1" dirty="0"/>
              <a:t>reservations</a:t>
            </a:r>
            <a:r>
              <a:rPr lang="en-GB" sz="1050" dirty="0"/>
              <a:t>. In 1870, the </a:t>
            </a:r>
            <a:r>
              <a:rPr lang="en-GB" sz="1050" b="1" dirty="0"/>
              <a:t>Pawnee Tribe, </a:t>
            </a:r>
            <a:r>
              <a:rPr lang="en-GB" sz="1050" dirty="0"/>
              <a:t>who had been friendly to the US Government, agreed to move onto a reservation which was not even part of their spiritual homeland. They agreed to do this as they were promised they would be protected by the government and also promised food and equipment. </a:t>
            </a:r>
          </a:p>
          <a:p>
            <a:pPr marL="171450" indent="-171450">
              <a:buFont typeface="Wingdings" panose="05000000000000000000" pitchFamily="2" charset="2"/>
              <a:buChar char="q"/>
            </a:pPr>
            <a:r>
              <a:rPr lang="en-GB" sz="1050" dirty="0"/>
              <a:t>The route of another railroad, the </a:t>
            </a:r>
            <a:r>
              <a:rPr lang="en-GB" sz="1050" b="1" dirty="0"/>
              <a:t>Northern Pacific Railroad </a:t>
            </a:r>
            <a:r>
              <a:rPr lang="en-GB" sz="1050" dirty="0"/>
              <a:t>ran through </a:t>
            </a:r>
            <a:r>
              <a:rPr lang="en-GB" sz="1050" b="1" dirty="0"/>
              <a:t>Dakota</a:t>
            </a:r>
            <a:r>
              <a:rPr lang="en-GB" sz="1050" dirty="0"/>
              <a:t> and </a:t>
            </a:r>
            <a:r>
              <a:rPr lang="en-GB" sz="1050" b="1" dirty="0"/>
              <a:t>Montana</a:t>
            </a:r>
            <a:r>
              <a:rPr lang="en-GB" sz="1050" dirty="0"/>
              <a:t> territories where thousands of Plains Indians still lived.  However, the railroad was given </a:t>
            </a:r>
            <a:r>
              <a:rPr lang="en-GB" sz="1050" b="1" dirty="0"/>
              <a:t>40 million </a:t>
            </a:r>
            <a:r>
              <a:rPr lang="en-GB" sz="1050" dirty="0"/>
              <a:t>acres of land which it could sell to settlers.  Therefore, even more Plains Indians were forced off their lands. </a:t>
            </a:r>
          </a:p>
        </p:txBody>
      </p:sp>
      <p:sp>
        <p:nvSpPr>
          <p:cNvPr id="13" name="TextBox 12">
            <a:extLst>
              <a:ext uri="{FF2B5EF4-FFF2-40B4-BE49-F238E27FC236}">
                <a16:creationId xmlns:a16="http://schemas.microsoft.com/office/drawing/2014/main" id="{30AF3D71-440F-4B07-A8A0-9BF5D7FBA7FF}"/>
              </a:ext>
            </a:extLst>
          </p:cNvPr>
          <p:cNvSpPr txBox="1"/>
          <p:nvPr/>
        </p:nvSpPr>
        <p:spPr>
          <a:xfrm>
            <a:off x="59971" y="2517965"/>
            <a:ext cx="5517187" cy="276999"/>
          </a:xfrm>
          <a:custGeom>
            <a:avLst/>
            <a:gdLst>
              <a:gd name="connsiteX0" fmla="*/ 0 w 5517187"/>
              <a:gd name="connsiteY0" fmla="*/ 0 h 276999"/>
              <a:gd name="connsiteX1" fmla="*/ 579305 w 5517187"/>
              <a:gd name="connsiteY1" fmla="*/ 0 h 276999"/>
              <a:gd name="connsiteX2" fmla="*/ 1268953 w 5517187"/>
              <a:gd name="connsiteY2" fmla="*/ 0 h 276999"/>
              <a:gd name="connsiteX3" fmla="*/ 1958601 w 5517187"/>
              <a:gd name="connsiteY3" fmla="*/ 0 h 276999"/>
              <a:gd name="connsiteX4" fmla="*/ 2482734 w 5517187"/>
              <a:gd name="connsiteY4" fmla="*/ 0 h 276999"/>
              <a:gd name="connsiteX5" fmla="*/ 3172383 w 5517187"/>
              <a:gd name="connsiteY5" fmla="*/ 0 h 276999"/>
              <a:gd name="connsiteX6" fmla="*/ 3917203 w 5517187"/>
              <a:gd name="connsiteY6" fmla="*/ 0 h 276999"/>
              <a:gd name="connsiteX7" fmla="*/ 4717195 w 5517187"/>
              <a:gd name="connsiteY7" fmla="*/ 0 h 276999"/>
              <a:gd name="connsiteX8" fmla="*/ 5517187 w 5517187"/>
              <a:gd name="connsiteY8" fmla="*/ 0 h 276999"/>
              <a:gd name="connsiteX9" fmla="*/ 5517187 w 5517187"/>
              <a:gd name="connsiteY9" fmla="*/ 276999 h 276999"/>
              <a:gd name="connsiteX10" fmla="*/ 4827539 w 5517187"/>
              <a:gd name="connsiteY10" fmla="*/ 276999 h 276999"/>
              <a:gd name="connsiteX11" fmla="*/ 4193062 w 5517187"/>
              <a:gd name="connsiteY11" fmla="*/ 276999 h 276999"/>
              <a:gd name="connsiteX12" fmla="*/ 3558586 w 5517187"/>
              <a:gd name="connsiteY12" fmla="*/ 276999 h 276999"/>
              <a:gd name="connsiteX13" fmla="*/ 2758594 w 5517187"/>
              <a:gd name="connsiteY13" fmla="*/ 276999 h 276999"/>
              <a:gd name="connsiteX14" fmla="*/ 2124117 w 5517187"/>
              <a:gd name="connsiteY14" fmla="*/ 276999 h 276999"/>
              <a:gd name="connsiteX15" fmla="*/ 1544812 w 5517187"/>
              <a:gd name="connsiteY15" fmla="*/ 276999 h 276999"/>
              <a:gd name="connsiteX16" fmla="*/ 965508 w 5517187"/>
              <a:gd name="connsiteY16" fmla="*/ 276999 h 276999"/>
              <a:gd name="connsiteX17" fmla="*/ 0 w 5517187"/>
              <a:gd name="connsiteY17" fmla="*/ 276999 h 276999"/>
              <a:gd name="connsiteX18" fmla="*/ 0 w 5517187"/>
              <a:gd name="connsiteY18"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7187" h="276999" fill="none" extrusionOk="0">
                <a:moveTo>
                  <a:pt x="0" y="0"/>
                </a:moveTo>
                <a:cubicBezTo>
                  <a:pt x="147392" y="17610"/>
                  <a:pt x="423012" y="-23031"/>
                  <a:pt x="579305" y="0"/>
                </a:cubicBezTo>
                <a:cubicBezTo>
                  <a:pt x="735599" y="23031"/>
                  <a:pt x="974939" y="-7176"/>
                  <a:pt x="1268953" y="0"/>
                </a:cubicBezTo>
                <a:cubicBezTo>
                  <a:pt x="1562967" y="7176"/>
                  <a:pt x="1672504" y="13124"/>
                  <a:pt x="1958601" y="0"/>
                </a:cubicBezTo>
                <a:cubicBezTo>
                  <a:pt x="2244698" y="-13124"/>
                  <a:pt x="2359066" y="4968"/>
                  <a:pt x="2482734" y="0"/>
                </a:cubicBezTo>
                <a:cubicBezTo>
                  <a:pt x="2606402" y="-4968"/>
                  <a:pt x="3011289" y="26974"/>
                  <a:pt x="3172383" y="0"/>
                </a:cubicBezTo>
                <a:cubicBezTo>
                  <a:pt x="3333477" y="-26974"/>
                  <a:pt x="3696732" y="-23657"/>
                  <a:pt x="3917203" y="0"/>
                </a:cubicBezTo>
                <a:cubicBezTo>
                  <a:pt x="4137674" y="23657"/>
                  <a:pt x="4530548" y="-30255"/>
                  <a:pt x="4717195" y="0"/>
                </a:cubicBezTo>
                <a:cubicBezTo>
                  <a:pt x="4903842" y="30255"/>
                  <a:pt x="5159603" y="16216"/>
                  <a:pt x="5517187" y="0"/>
                </a:cubicBezTo>
                <a:cubicBezTo>
                  <a:pt x="5512742" y="110427"/>
                  <a:pt x="5509819" y="205575"/>
                  <a:pt x="5517187" y="276999"/>
                </a:cubicBezTo>
                <a:cubicBezTo>
                  <a:pt x="5316358" y="285973"/>
                  <a:pt x="5027828" y="246418"/>
                  <a:pt x="4827539" y="276999"/>
                </a:cubicBezTo>
                <a:cubicBezTo>
                  <a:pt x="4627250" y="307580"/>
                  <a:pt x="4368207" y="261731"/>
                  <a:pt x="4193062" y="276999"/>
                </a:cubicBezTo>
                <a:cubicBezTo>
                  <a:pt x="4017917" y="292267"/>
                  <a:pt x="3805678" y="298238"/>
                  <a:pt x="3558586" y="276999"/>
                </a:cubicBezTo>
                <a:cubicBezTo>
                  <a:pt x="3311494" y="255760"/>
                  <a:pt x="2961370" y="237113"/>
                  <a:pt x="2758594" y="276999"/>
                </a:cubicBezTo>
                <a:cubicBezTo>
                  <a:pt x="2555818" y="316885"/>
                  <a:pt x="2313372" y="250878"/>
                  <a:pt x="2124117" y="276999"/>
                </a:cubicBezTo>
                <a:cubicBezTo>
                  <a:pt x="1934862" y="303120"/>
                  <a:pt x="1674930" y="271387"/>
                  <a:pt x="1544812" y="276999"/>
                </a:cubicBezTo>
                <a:cubicBezTo>
                  <a:pt x="1414695" y="282611"/>
                  <a:pt x="1213232" y="250070"/>
                  <a:pt x="965508" y="276999"/>
                </a:cubicBezTo>
                <a:cubicBezTo>
                  <a:pt x="717784" y="303928"/>
                  <a:pt x="221212" y="311519"/>
                  <a:pt x="0" y="276999"/>
                </a:cubicBezTo>
                <a:cubicBezTo>
                  <a:pt x="-9057" y="166847"/>
                  <a:pt x="-6532" y="137511"/>
                  <a:pt x="0" y="0"/>
                </a:cubicBezTo>
                <a:close/>
              </a:path>
              <a:path w="5517187" h="276999" stroke="0" extrusionOk="0">
                <a:moveTo>
                  <a:pt x="0" y="0"/>
                </a:moveTo>
                <a:cubicBezTo>
                  <a:pt x="254555" y="-11069"/>
                  <a:pt x="384224" y="-12930"/>
                  <a:pt x="524133" y="0"/>
                </a:cubicBezTo>
                <a:cubicBezTo>
                  <a:pt x="664042" y="12930"/>
                  <a:pt x="967580" y="-20870"/>
                  <a:pt x="1268953" y="0"/>
                </a:cubicBezTo>
                <a:cubicBezTo>
                  <a:pt x="1570326" y="20870"/>
                  <a:pt x="1594217" y="-28657"/>
                  <a:pt x="1848258" y="0"/>
                </a:cubicBezTo>
                <a:cubicBezTo>
                  <a:pt x="2102299" y="28657"/>
                  <a:pt x="2301486" y="14339"/>
                  <a:pt x="2537906" y="0"/>
                </a:cubicBezTo>
                <a:cubicBezTo>
                  <a:pt x="2774326" y="-14339"/>
                  <a:pt x="2877287" y="-2495"/>
                  <a:pt x="3062039" y="0"/>
                </a:cubicBezTo>
                <a:cubicBezTo>
                  <a:pt x="3246791" y="2495"/>
                  <a:pt x="3547320" y="-5757"/>
                  <a:pt x="3806859" y="0"/>
                </a:cubicBezTo>
                <a:cubicBezTo>
                  <a:pt x="4066398" y="5757"/>
                  <a:pt x="4323697" y="16802"/>
                  <a:pt x="4606851" y="0"/>
                </a:cubicBezTo>
                <a:cubicBezTo>
                  <a:pt x="4890005" y="-16802"/>
                  <a:pt x="5291800" y="-39430"/>
                  <a:pt x="5517187" y="0"/>
                </a:cubicBezTo>
                <a:cubicBezTo>
                  <a:pt x="5508360" y="102726"/>
                  <a:pt x="5517999" y="200802"/>
                  <a:pt x="5517187" y="276999"/>
                </a:cubicBezTo>
                <a:cubicBezTo>
                  <a:pt x="5294032" y="284361"/>
                  <a:pt x="5142532" y="263510"/>
                  <a:pt x="4993054" y="276999"/>
                </a:cubicBezTo>
                <a:cubicBezTo>
                  <a:pt x="4843576" y="290488"/>
                  <a:pt x="4532661" y="255952"/>
                  <a:pt x="4248234" y="276999"/>
                </a:cubicBezTo>
                <a:cubicBezTo>
                  <a:pt x="3963807" y="298046"/>
                  <a:pt x="3845999" y="298288"/>
                  <a:pt x="3503414" y="276999"/>
                </a:cubicBezTo>
                <a:cubicBezTo>
                  <a:pt x="3160829" y="255710"/>
                  <a:pt x="2940620" y="298971"/>
                  <a:pt x="2703422" y="276999"/>
                </a:cubicBezTo>
                <a:cubicBezTo>
                  <a:pt x="2466224" y="255027"/>
                  <a:pt x="2437291" y="286715"/>
                  <a:pt x="2179289" y="276999"/>
                </a:cubicBezTo>
                <a:cubicBezTo>
                  <a:pt x="1921287" y="267283"/>
                  <a:pt x="1791228" y="300918"/>
                  <a:pt x="1434469" y="276999"/>
                </a:cubicBezTo>
                <a:cubicBezTo>
                  <a:pt x="1077710" y="253080"/>
                  <a:pt x="1081859" y="268289"/>
                  <a:pt x="855164" y="276999"/>
                </a:cubicBezTo>
                <a:cubicBezTo>
                  <a:pt x="628470" y="285709"/>
                  <a:pt x="264819" y="300007"/>
                  <a:pt x="0" y="276999"/>
                </a:cubicBezTo>
                <a:cubicBezTo>
                  <a:pt x="-7706" y="162726"/>
                  <a:pt x="-4489" y="82147"/>
                  <a:pt x="0" y="0"/>
                </a:cubicBezTo>
                <a:close/>
              </a:path>
            </a:pathLst>
          </a:custGeom>
          <a:solidFill>
            <a:schemeClr val="accent6">
              <a:lumMod val="40000"/>
              <a:lumOff val="60000"/>
            </a:schemeClr>
          </a:solidFill>
          <a:ln>
            <a:solidFill>
              <a:schemeClr val="tx1"/>
            </a:solidFill>
            <a:extLst>
              <a:ext uri="{C807C97D-BFC1-408E-A445-0C87EB9F89A2}">
                <ask:lineSketchStyleProps xmlns:ask="http://schemas.microsoft.com/office/drawing/2018/sketchyshapes" sd="2712549128">
                  <a:prstGeom prst="rect">
                    <a:avLst/>
                  </a:prstGeom>
                  <ask:type>
                    <ask:lineSketchFreehand/>
                  </ask:type>
                </ask:lineSketchStyleProps>
              </a:ext>
            </a:extLst>
          </a:ln>
        </p:spPr>
        <p:txBody>
          <a:bodyPr wrap="square" rtlCol="0">
            <a:spAutoFit/>
          </a:bodyPr>
          <a:lstStyle/>
          <a:p>
            <a:pPr algn="ctr"/>
            <a:r>
              <a:rPr lang="en-GB" sz="1200" b="1" dirty="0"/>
              <a:t>The Consequences:</a:t>
            </a:r>
          </a:p>
        </p:txBody>
      </p:sp>
      <p:pic>
        <p:nvPicPr>
          <p:cNvPr id="1032" name="Picture 8" descr="14,453,136 BEST Grass IMAGES, STOCK PHOTOS &amp;amp; VECTORS | Adobe Stock">
            <a:extLst>
              <a:ext uri="{FF2B5EF4-FFF2-40B4-BE49-F238E27FC236}">
                <a16:creationId xmlns:a16="http://schemas.microsoft.com/office/drawing/2014/main" id="{140A04D7-86F6-49D3-8928-2AF85B5DB91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971" y="6504346"/>
            <a:ext cx="2295696" cy="33155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70 Cape Buffalo Illustrations &amp;amp; Clip Art - iStock">
            <a:extLst>
              <a:ext uri="{FF2B5EF4-FFF2-40B4-BE49-F238E27FC236}">
                <a16:creationId xmlns:a16="http://schemas.microsoft.com/office/drawing/2014/main" id="{F444FE1B-E06C-4BCF-8E33-9AB3CC87E71A}"/>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4561" b="98142" l="2778" r="96569">
                        <a14:foregroundMark x1="36928" y1="4561" x2="48856" y2="10980"/>
                        <a14:foregroundMark x1="86928" y1="28547" x2="94444" y2="21115"/>
                        <a14:foregroundMark x1="94444" y1="21115" x2="93954" y2="17061"/>
                        <a14:foregroundMark x1="96242" y1="35642" x2="90523" y2="36655"/>
                        <a14:foregroundMark x1="96242" y1="19764" x2="96569" y2="26182"/>
                        <a14:foregroundMark x1="68791" y1="98142" x2="68627" y2="90541"/>
                        <a14:foregroundMark x1="2778" y1="46284" x2="10458" y2="50169"/>
                      </a14:backgroundRemoval>
                    </a14:imgEffect>
                  </a14:imgLayer>
                </a14:imgProps>
              </a:ext>
              <a:ext uri="{28A0092B-C50C-407E-A947-70E740481C1C}">
                <a14:useLocalDpi xmlns:a14="http://schemas.microsoft.com/office/drawing/2010/main" val="0"/>
              </a:ext>
            </a:extLst>
          </a:blip>
          <a:srcRect/>
          <a:stretch>
            <a:fillRect/>
          </a:stretch>
        </p:blipFill>
        <p:spPr bwMode="auto">
          <a:xfrm>
            <a:off x="1352488" y="5823898"/>
            <a:ext cx="1003179" cy="97039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14,453,136 BEST Grass IMAGES, STOCK PHOTOS &amp;amp; VECTORS | Adobe Stock">
            <a:extLst>
              <a:ext uri="{FF2B5EF4-FFF2-40B4-BE49-F238E27FC236}">
                <a16:creationId xmlns:a16="http://schemas.microsoft.com/office/drawing/2014/main" id="{8536CD35-FF7D-44B1-BA7E-52AB25BF88F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81462" y="6513384"/>
            <a:ext cx="2295696" cy="33155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70 Cape Buffalo Illustrations &amp;amp; Clip Art - iStock">
            <a:extLst>
              <a:ext uri="{FF2B5EF4-FFF2-40B4-BE49-F238E27FC236}">
                <a16:creationId xmlns:a16="http://schemas.microsoft.com/office/drawing/2014/main" id="{5C18123D-8192-4208-ACA3-DBA71E4479A9}"/>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4561" b="98142" l="2778" r="96569">
                        <a14:foregroundMark x1="36928" y1="4561" x2="48856" y2="10980"/>
                        <a14:foregroundMark x1="86928" y1="28547" x2="94444" y2="21115"/>
                        <a14:foregroundMark x1="94444" y1="21115" x2="93954" y2="17061"/>
                        <a14:foregroundMark x1="96242" y1="35642" x2="90523" y2="36655"/>
                        <a14:foregroundMark x1="96242" y1="19764" x2="96569" y2="26182"/>
                        <a14:foregroundMark x1="68791" y1="98142" x2="68627" y2="90541"/>
                        <a14:foregroundMark x1="2778" y1="46284" x2="10458" y2="50169"/>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3351105" y="5865504"/>
            <a:ext cx="1003179" cy="97039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ailway Tracks Big Image Png - Railroad Tracks Clipart PNG Image |  Transparent PNG Free Download on SeekPNG">
            <a:extLst>
              <a:ext uri="{FF2B5EF4-FFF2-40B4-BE49-F238E27FC236}">
                <a16:creationId xmlns:a16="http://schemas.microsoft.com/office/drawing/2014/main" id="{C351D2D4-0242-4442-BFEA-D54D93CF0919}"/>
              </a:ext>
            </a:extLst>
          </p:cNvPr>
          <p:cNvPicPr>
            <a:picLocks noChangeAspect="1" noChangeArrowheads="1"/>
          </p:cNvPicPr>
          <p:nvPr/>
        </p:nvPicPr>
        <p:blipFill>
          <a:blip r:embed="rId8"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2184070" y="5830526"/>
            <a:ext cx="1271593" cy="100537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10+ Rifle Clipart - Preview : Winchester Rifle | HDClipartAll">
            <a:extLst>
              <a:ext uri="{FF2B5EF4-FFF2-40B4-BE49-F238E27FC236}">
                <a16:creationId xmlns:a16="http://schemas.microsoft.com/office/drawing/2014/main" id="{E924F82C-AE8B-406B-BEFB-51DF49793DF4}"/>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3509" b="89474" l="2000" r="98333">
                        <a14:foregroundMark x1="2000" y1="56725" x2="9000" y2="72515"/>
                        <a14:foregroundMark x1="98333" y1="3509" x2="85333" y2="9357"/>
                        <a14:foregroundMark x1="41333" y1="67836" x2="43000" y2="60819"/>
                        <a14:foregroundMark x1="49000" y1="60819" x2="52333" y2="54971"/>
                        <a14:foregroundMark x1="17333" y1="26316" x2="22000" y2="26316"/>
                      </a14:backgroundRemoval>
                    </a14:imgEffect>
                  </a14:imgLayer>
                </a14:imgProps>
              </a:ext>
              <a:ext uri="{28A0092B-C50C-407E-A947-70E740481C1C}">
                <a14:useLocalDpi xmlns:a14="http://schemas.microsoft.com/office/drawing/2010/main" val="0"/>
              </a:ext>
            </a:extLst>
          </a:blip>
          <a:srcRect/>
          <a:stretch>
            <a:fillRect/>
          </a:stretch>
        </p:blipFill>
        <p:spPr bwMode="auto">
          <a:xfrm>
            <a:off x="235365" y="6096134"/>
            <a:ext cx="1206411" cy="68765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0" descr="10+ Rifle Clipart - Preview : Winchester Rifle | HDClipartAll">
            <a:extLst>
              <a:ext uri="{FF2B5EF4-FFF2-40B4-BE49-F238E27FC236}">
                <a16:creationId xmlns:a16="http://schemas.microsoft.com/office/drawing/2014/main" id="{7BC9739E-5148-4ACF-9EB6-DC8C6434BD56}"/>
              </a:ext>
            </a:extLst>
          </p:cNvP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3509" b="89474" l="2000" r="98333">
                        <a14:foregroundMark x1="2000" y1="56725" x2="9000" y2="72515"/>
                        <a14:foregroundMark x1="98333" y1="3509" x2="85333" y2="9357"/>
                        <a14:foregroundMark x1="41333" y1="67836" x2="43000" y2="60819"/>
                        <a14:foregroundMark x1="49000" y1="60819" x2="52333" y2="54971"/>
                        <a14:foregroundMark x1="17333" y1="26316" x2="22000" y2="26316"/>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4231945" y="6096134"/>
            <a:ext cx="1206411" cy="687654"/>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659A3043-5376-444E-91E1-7B81266D1E70}"/>
              </a:ext>
            </a:extLst>
          </p:cNvPr>
          <p:cNvSpPr txBox="1"/>
          <p:nvPr/>
        </p:nvSpPr>
        <p:spPr>
          <a:xfrm>
            <a:off x="5621155" y="2527077"/>
            <a:ext cx="3722189" cy="276999"/>
          </a:xfrm>
          <a:custGeom>
            <a:avLst/>
            <a:gdLst>
              <a:gd name="connsiteX0" fmla="*/ 0 w 3722189"/>
              <a:gd name="connsiteY0" fmla="*/ 0 h 276999"/>
              <a:gd name="connsiteX1" fmla="*/ 657587 w 3722189"/>
              <a:gd name="connsiteY1" fmla="*/ 0 h 276999"/>
              <a:gd name="connsiteX2" fmla="*/ 1166286 w 3722189"/>
              <a:gd name="connsiteY2" fmla="*/ 0 h 276999"/>
              <a:gd name="connsiteX3" fmla="*/ 1861095 w 3722189"/>
              <a:gd name="connsiteY3" fmla="*/ 0 h 276999"/>
              <a:gd name="connsiteX4" fmla="*/ 2481459 w 3722189"/>
              <a:gd name="connsiteY4" fmla="*/ 0 h 276999"/>
              <a:gd name="connsiteX5" fmla="*/ 2990158 w 3722189"/>
              <a:gd name="connsiteY5" fmla="*/ 0 h 276999"/>
              <a:gd name="connsiteX6" fmla="*/ 3722189 w 3722189"/>
              <a:gd name="connsiteY6" fmla="*/ 0 h 276999"/>
              <a:gd name="connsiteX7" fmla="*/ 3722189 w 3722189"/>
              <a:gd name="connsiteY7" fmla="*/ 276999 h 276999"/>
              <a:gd name="connsiteX8" fmla="*/ 3213490 w 3722189"/>
              <a:gd name="connsiteY8" fmla="*/ 276999 h 276999"/>
              <a:gd name="connsiteX9" fmla="*/ 2667569 w 3722189"/>
              <a:gd name="connsiteY9" fmla="*/ 276999 h 276999"/>
              <a:gd name="connsiteX10" fmla="*/ 2009982 w 3722189"/>
              <a:gd name="connsiteY10" fmla="*/ 276999 h 276999"/>
              <a:gd name="connsiteX11" fmla="*/ 1464061 w 3722189"/>
              <a:gd name="connsiteY11" fmla="*/ 276999 h 276999"/>
              <a:gd name="connsiteX12" fmla="*/ 880918 w 3722189"/>
              <a:gd name="connsiteY12" fmla="*/ 276999 h 276999"/>
              <a:gd name="connsiteX13" fmla="*/ 0 w 3722189"/>
              <a:gd name="connsiteY13" fmla="*/ 276999 h 276999"/>
              <a:gd name="connsiteX14" fmla="*/ 0 w 3722189"/>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2189" h="276999" fill="none" extrusionOk="0">
                <a:moveTo>
                  <a:pt x="0" y="0"/>
                </a:moveTo>
                <a:cubicBezTo>
                  <a:pt x="275708" y="11258"/>
                  <a:pt x="479114" y="14967"/>
                  <a:pt x="657587" y="0"/>
                </a:cubicBezTo>
                <a:cubicBezTo>
                  <a:pt x="836060" y="-14967"/>
                  <a:pt x="973642" y="-2876"/>
                  <a:pt x="1166286" y="0"/>
                </a:cubicBezTo>
                <a:cubicBezTo>
                  <a:pt x="1358930" y="2876"/>
                  <a:pt x="1718710" y="23826"/>
                  <a:pt x="1861095" y="0"/>
                </a:cubicBezTo>
                <a:cubicBezTo>
                  <a:pt x="2003480" y="-23826"/>
                  <a:pt x="2192873" y="12140"/>
                  <a:pt x="2481459" y="0"/>
                </a:cubicBezTo>
                <a:cubicBezTo>
                  <a:pt x="2770045" y="-12140"/>
                  <a:pt x="2867925" y="-15920"/>
                  <a:pt x="2990158" y="0"/>
                </a:cubicBezTo>
                <a:cubicBezTo>
                  <a:pt x="3112391" y="15920"/>
                  <a:pt x="3454601" y="-29803"/>
                  <a:pt x="3722189" y="0"/>
                </a:cubicBezTo>
                <a:cubicBezTo>
                  <a:pt x="3727992" y="100361"/>
                  <a:pt x="3713668" y="198461"/>
                  <a:pt x="3722189" y="276999"/>
                </a:cubicBezTo>
                <a:cubicBezTo>
                  <a:pt x="3564562" y="257055"/>
                  <a:pt x="3341415" y="252227"/>
                  <a:pt x="3213490" y="276999"/>
                </a:cubicBezTo>
                <a:cubicBezTo>
                  <a:pt x="3085565" y="301771"/>
                  <a:pt x="2803842" y="287742"/>
                  <a:pt x="2667569" y="276999"/>
                </a:cubicBezTo>
                <a:cubicBezTo>
                  <a:pt x="2531296" y="266256"/>
                  <a:pt x="2174811" y="273242"/>
                  <a:pt x="2009982" y="276999"/>
                </a:cubicBezTo>
                <a:cubicBezTo>
                  <a:pt x="1845153" y="280756"/>
                  <a:pt x="1599726" y="279475"/>
                  <a:pt x="1464061" y="276999"/>
                </a:cubicBezTo>
                <a:cubicBezTo>
                  <a:pt x="1328396" y="274523"/>
                  <a:pt x="1072375" y="257519"/>
                  <a:pt x="880918" y="276999"/>
                </a:cubicBezTo>
                <a:cubicBezTo>
                  <a:pt x="689461" y="296479"/>
                  <a:pt x="300454" y="262895"/>
                  <a:pt x="0" y="276999"/>
                </a:cubicBezTo>
                <a:cubicBezTo>
                  <a:pt x="-189" y="177375"/>
                  <a:pt x="9669" y="56138"/>
                  <a:pt x="0" y="0"/>
                </a:cubicBezTo>
                <a:close/>
              </a:path>
              <a:path w="3722189" h="276999" stroke="0" extrusionOk="0">
                <a:moveTo>
                  <a:pt x="0" y="0"/>
                </a:moveTo>
                <a:cubicBezTo>
                  <a:pt x="204933" y="-8706"/>
                  <a:pt x="274518" y="22383"/>
                  <a:pt x="508699" y="0"/>
                </a:cubicBezTo>
                <a:cubicBezTo>
                  <a:pt x="742880" y="-22383"/>
                  <a:pt x="934280" y="1149"/>
                  <a:pt x="1166286" y="0"/>
                </a:cubicBezTo>
                <a:cubicBezTo>
                  <a:pt x="1398292" y="-1149"/>
                  <a:pt x="1509174" y="-13639"/>
                  <a:pt x="1712207" y="0"/>
                </a:cubicBezTo>
                <a:cubicBezTo>
                  <a:pt x="1915240" y="13639"/>
                  <a:pt x="2107184" y="17302"/>
                  <a:pt x="2332572" y="0"/>
                </a:cubicBezTo>
                <a:cubicBezTo>
                  <a:pt x="2557960" y="-17302"/>
                  <a:pt x="2708268" y="23419"/>
                  <a:pt x="2841271" y="0"/>
                </a:cubicBezTo>
                <a:cubicBezTo>
                  <a:pt x="2974274" y="-23419"/>
                  <a:pt x="3534337" y="-19885"/>
                  <a:pt x="3722189" y="0"/>
                </a:cubicBezTo>
                <a:cubicBezTo>
                  <a:pt x="3718549" y="93040"/>
                  <a:pt x="3732843" y="197985"/>
                  <a:pt x="3722189" y="276999"/>
                </a:cubicBezTo>
                <a:cubicBezTo>
                  <a:pt x="3436786" y="269986"/>
                  <a:pt x="3407034" y="256081"/>
                  <a:pt x="3101824" y="276999"/>
                </a:cubicBezTo>
                <a:cubicBezTo>
                  <a:pt x="2796614" y="297917"/>
                  <a:pt x="2681193" y="289175"/>
                  <a:pt x="2518681" y="276999"/>
                </a:cubicBezTo>
                <a:cubicBezTo>
                  <a:pt x="2356169" y="264823"/>
                  <a:pt x="2118432" y="273353"/>
                  <a:pt x="2009982" y="276999"/>
                </a:cubicBezTo>
                <a:cubicBezTo>
                  <a:pt x="1901532" y="280645"/>
                  <a:pt x="1533345" y="282684"/>
                  <a:pt x="1352395" y="276999"/>
                </a:cubicBezTo>
                <a:cubicBezTo>
                  <a:pt x="1171445" y="271314"/>
                  <a:pt x="916470" y="245090"/>
                  <a:pt x="694809" y="276999"/>
                </a:cubicBezTo>
                <a:cubicBezTo>
                  <a:pt x="473148" y="308908"/>
                  <a:pt x="258910" y="288710"/>
                  <a:pt x="0" y="276999"/>
                </a:cubicBezTo>
                <a:cubicBezTo>
                  <a:pt x="-1826" y="151085"/>
                  <a:pt x="-391" y="56801"/>
                  <a:pt x="0" y="0"/>
                </a:cubicBezTo>
                <a:close/>
              </a:path>
            </a:pathLst>
          </a:custGeom>
          <a:solidFill>
            <a:schemeClr val="accent4">
              <a:lumMod val="60000"/>
              <a:lumOff val="40000"/>
            </a:schemeClr>
          </a:solidFill>
          <a:ln>
            <a:solidFill>
              <a:schemeClr val="tx1"/>
            </a:solidFill>
            <a:extLst>
              <a:ext uri="{C807C97D-BFC1-408E-A445-0C87EB9F89A2}">
                <ask:lineSketchStyleProps xmlns:ask="http://schemas.microsoft.com/office/drawing/2018/sketchyshapes" sd="2712549128">
                  <a:prstGeom prst="rect">
                    <a:avLst/>
                  </a:prstGeom>
                  <ask:type>
                    <ask:lineSketchFreehand/>
                  </ask:type>
                </ask:lineSketchStyleProps>
              </a:ext>
            </a:extLst>
          </a:ln>
        </p:spPr>
        <p:txBody>
          <a:bodyPr wrap="square" rtlCol="0">
            <a:spAutoFit/>
          </a:bodyPr>
          <a:lstStyle/>
          <a:p>
            <a:pPr algn="ctr"/>
            <a:r>
              <a:rPr lang="en-GB" sz="1200" b="1" dirty="0"/>
              <a:t>The Impact of the Cattle Industry</a:t>
            </a:r>
          </a:p>
        </p:txBody>
      </p:sp>
      <p:sp>
        <p:nvSpPr>
          <p:cNvPr id="25" name="TextBox 24">
            <a:extLst>
              <a:ext uri="{FF2B5EF4-FFF2-40B4-BE49-F238E27FC236}">
                <a16:creationId xmlns:a16="http://schemas.microsoft.com/office/drawing/2014/main" id="{4F80764C-FF80-40B5-96A9-1F5FC2B34FB8}"/>
              </a:ext>
            </a:extLst>
          </p:cNvPr>
          <p:cNvSpPr txBox="1"/>
          <p:nvPr/>
        </p:nvSpPr>
        <p:spPr>
          <a:xfrm>
            <a:off x="5619619" y="3793472"/>
            <a:ext cx="3722187" cy="3000821"/>
          </a:xfrm>
          <a:prstGeom prst="rect">
            <a:avLst/>
          </a:prstGeom>
          <a:solidFill>
            <a:schemeClr val="accent4">
              <a:lumMod val="20000"/>
              <a:lumOff val="80000"/>
            </a:schemeClr>
          </a:solidFill>
          <a:ln>
            <a:solidFill>
              <a:schemeClr val="tx1"/>
            </a:solidFill>
          </a:ln>
        </p:spPr>
        <p:txBody>
          <a:bodyPr wrap="square" rtlCol="0">
            <a:spAutoFit/>
          </a:bodyPr>
          <a:lstStyle/>
          <a:p>
            <a:pPr marL="171450" indent="-171450">
              <a:buFont typeface="Wingdings" panose="05000000000000000000" pitchFamily="2" charset="2"/>
              <a:buChar char="q"/>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Cattle and buffalo ate the same diet;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grass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Therefore, as the number of cattle increased on the Plains, the number of buffalo decreased.  From just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130,000</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cattle in the West in 1860, by 1880 there were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4.5 million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cattle across a number of states.</a:t>
            </a:r>
          </a:p>
          <a:p>
            <a:pPr marL="171450" indent="-171450">
              <a:buFont typeface="Wingdings" panose="05000000000000000000" pitchFamily="2" charset="2"/>
              <a:buChar char="q"/>
            </a:pPr>
            <a:r>
              <a:rPr lang="en-GB" altLang="en-US" sz="1050" b="1" dirty="0">
                <a:latin typeface="Calibri" panose="020F0502020204030204" pitchFamily="34" charset="0"/>
                <a:cs typeface="Times New Roman" panose="02020603050405020304" pitchFamily="18" charset="0"/>
              </a:rPr>
              <a:t>Cattle trails </a:t>
            </a:r>
            <a:r>
              <a:rPr lang="en-GB" altLang="en-US" sz="1050" dirty="0">
                <a:latin typeface="Calibri" panose="020F0502020204030204" pitchFamily="34" charset="0"/>
                <a:cs typeface="Times New Roman" panose="02020603050405020304" pitchFamily="18" charset="0"/>
              </a:rPr>
              <a:t>from Texas also impacted the life of the Plains Indians.  Plains Indians organised patrols to watch out for who was using the trails.  Some tribes such as the </a:t>
            </a:r>
            <a:r>
              <a:rPr lang="en-GB" altLang="en-US" sz="1050" b="1" dirty="0">
                <a:latin typeface="Calibri" panose="020F0502020204030204" pitchFamily="34" charset="0"/>
                <a:cs typeface="Times New Roman" panose="02020603050405020304" pitchFamily="18" charset="0"/>
              </a:rPr>
              <a:t>Comanche</a:t>
            </a:r>
            <a:r>
              <a:rPr lang="en-GB" altLang="en-US" sz="1050" dirty="0">
                <a:latin typeface="Calibri" panose="020F0502020204030204" pitchFamily="34" charset="0"/>
                <a:cs typeface="Times New Roman" panose="02020603050405020304" pitchFamily="18" charset="0"/>
              </a:rPr>
              <a:t> disliked trespassers on their land, attacked the cowboys and stole horses and cattle.  This resulted in the </a:t>
            </a:r>
            <a:r>
              <a:rPr lang="en-GB" altLang="en-US" sz="1050" b="1" dirty="0">
                <a:latin typeface="Calibri" panose="020F0502020204030204" pitchFamily="34" charset="0"/>
                <a:cs typeface="Times New Roman" panose="02020603050405020304" pitchFamily="18" charset="0"/>
              </a:rPr>
              <a:t>US army </a:t>
            </a:r>
            <a:r>
              <a:rPr lang="en-GB" altLang="en-US" sz="1050" dirty="0">
                <a:latin typeface="Calibri" panose="020F0502020204030204" pitchFamily="34" charset="0"/>
                <a:cs typeface="Times New Roman" panose="02020603050405020304" pitchFamily="18" charset="0"/>
              </a:rPr>
              <a:t>being brought in to protect the cowboys.  The army would sometimes ride out to attack the tribes which made </a:t>
            </a:r>
            <a:r>
              <a:rPr lang="en-GB" altLang="en-US" sz="1050" b="1" dirty="0">
                <a:latin typeface="Calibri" panose="020F0502020204030204" pitchFamily="34" charset="0"/>
                <a:cs typeface="Times New Roman" panose="02020603050405020304" pitchFamily="18" charset="0"/>
              </a:rPr>
              <a:t>tensions</a:t>
            </a:r>
            <a:r>
              <a:rPr lang="en-GB" altLang="en-US" sz="1050" dirty="0">
                <a:latin typeface="Calibri" panose="020F0502020204030204" pitchFamily="34" charset="0"/>
                <a:cs typeface="Times New Roman" panose="02020603050405020304" pitchFamily="18" charset="0"/>
              </a:rPr>
              <a:t> even worse.</a:t>
            </a:r>
          </a:p>
          <a:p>
            <a:pPr marL="171450" indent="-171450">
              <a:buFont typeface="Wingdings" panose="05000000000000000000" pitchFamily="2" charset="2"/>
              <a:buChar char="q"/>
            </a:pPr>
            <a:r>
              <a:rPr lang="en-GB" altLang="en-US" sz="1050" dirty="0">
                <a:latin typeface="Calibri" panose="020F0502020204030204" pitchFamily="34" charset="0"/>
                <a:cs typeface="Times New Roman" panose="02020603050405020304" pitchFamily="18" charset="0"/>
              </a:rPr>
              <a:t>Some Plains Indians who struggled to hunt buffalo went to work as </a:t>
            </a:r>
            <a:r>
              <a:rPr lang="en-GB" altLang="en-US" sz="1050" b="1" dirty="0">
                <a:latin typeface="Calibri" panose="020F0502020204030204" pitchFamily="34" charset="0"/>
                <a:cs typeface="Times New Roman" panose="02020603050405020304" pitchFamily="18" charset="0"/>
              </a:rPr>
              <a:t>cowboys</a:t>
            </a:r>
            <a:r>
              <a:rPr lang="en-GB" altLang="en-US" sz="1050" dirty="0">
                <a:latin typeface="Calibri" panose="020F0502020204030204" pitchFamily="34" charset="0"/>
                <a:cs typeface="Times New Roman" panose="02020603050405020304" pitchFamily="18" charset="0"/>
              </a:rPr>
              <a:t> or work on ranches.  This was a more settled life for the Plains Indians but it took them away from their </a:t>
            </a:r>
            <a:r>
              <a:rPr lang="en-GB" altLang="en-US" sz="1050" b="1" dirty="0">
                <a:latin typeface="Calibri" panose="020F0502020204030204" pitchFamily="34" charset="0"/>
                <a:cs typeface="Times New Roman" panose="02020603050405020304" pitchFamily="18" charset="0"/>
              </a:rPr>
              <a:t>traditional lifestyle</a:t>
            </a:r>
            <a:r>
              <a:rPr lang="en-GB" altLang="en-US" sz="1050" dirty="0">
                <a:latin typeface="Calibri" panose="020F0502020204030204" pitchFamily="34" charset="0"/>
                <a:cs typeface="Times New Roman" panose="02020603050405020304" pitchFamily="18" charset="0"/>
              </a:rPr>
              <a:t>.  It meant that they worked for money and had to rely on the ranch for employment.</a:t>
            </a:r>
            <a:endParaRPr kumimoji="0" lang="en-GB" altLang="en-US" sz="1050" b="0" i="0" u="none" strike="noStrike" cap="none" normalizeH="0" baseline="0" dirty="0">
              <a:ln>
                <a:noFill/>
              </a:ln>
              <a:solidFill>
                <a:schemeClr val="tx1"/>
              </a:solidFill>
              <a:effectLst/>
            </a:endParaRPr>
          </a:p>
        </p:txBody>
      </p:sp>
      <p:sp>
        <p:nvSpPr>
          <p:cNvPr id="24" name="TextBox 23">
            <a:extLst>
              <a:ext uri="{FF2B5EF4-FFF2-40B4-BE49-F238E27FC236}">
                <a16:creationId xmlns:a16="http://schemas.microsoft.com/office/drawing/2014/main" id="{A1DA318D-F048-4533-B25F-F5213A9545D1}"/>
              </a:ext>
            </a:extLst>
          </p:cNvPr>
          <p:cNvSpPr txBox="1"/>
          <p:nvPr/>
        </p:nvSpPr>
        <p:spPr>
          <a:xfrm>
            <a:off x="5624430" y="3516508"/>
            <a:ext cx="3730509" cy="276999"/>
          </a:xfrm>
          <a:custGeom>
            <a:avLst/>
            <a:gdLst>
              <a:gd name="connsiteX0" fmla="*/ 0 w 3730509"/>
              <a:gd name="connsiteY0" fmla="*/ 0 h 276999"/>
              <a:gd name="connsiteX1" fmla="*/ 659057 w 3730509"/>
              <a:gd name="connsiteY1" fmla="*/ 0 h 276999"/>
              <a:gd name="connsiteX2" fmla="*/ 1168893 w 3730509"/>
              <a:gd name="connsiteY2" fmla="*/ 0 h 276999"/>
              <a:gd name="connsiteX3" fmla="*/ 1865255 w 3730509"/>
              <a:gd name="connsiteY3" fmla="*/ 0 h 276999"/>
              <a:gd name="connsiteX4" fmla="*/ 2487006 w 3730509"/>
              <a:gd name="connsiteY4" fmla="*/ 0 h 276999"/>
              <a:gd name="connsiteX5" fmla="*/ 2996842 w 3730509"/>
              <a:gd name="connsiteY5" fmla="*/ 0 h 276999"/>
              <a:gd name="connsiteX6" fmla="*/ 3730509 w 3730509"/>
              <a:gd name="connsiteY6" fmla="*/ 0 h 276999"/>
              <a:gd name="connsiteX7" fmla="*/ 3730509 w 3730509"/>
              <a:gd name="connsiteY7" fmla="*/ 276999 h 276999"/>
              <a:gd name="connsiteX8" fmla="*/ 3220673 w 3730509"/>
              <a:gd name="connsiteY8" fmla="*/ 276999 h 276999"/>
              <a:gd name="connsiteX9" fmla="*/ 2673531 w 3730509"/>
              <a:gd name="connsiteY9" fmla="*/ 276999 h 276999"/>
              <a:gd name="connsiteX10" fmla="*/ 2014475 w 3730509"/>
              <a:gd name="connsiteY10" fmla="*/ 276999 h 276999"/>
              <a:gd name="connsiteX11" fmla="*/ 1467334 w 3730509"/>
              <a:gd name="connsiteY11" fmla="*/ 276999 h 276999"/>
              <a:gd name="connsiteX12" fmla="*/ 882887 w 3730509"/>
              <a:gd name="connsiteY12" fmla="*/ 276999 h 276999"/>
              <a:gd name="connsiteX13" fmla="*/ 0 w 3730509"/>
              <a:gd name="connsiteY13" fmla="*/ 276999 h 276999"/>
              <a:gd name="connsiteX14" fmla="*/ 0 w 3730509"/>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30509" h="276999" fill="none" extrusionOk="0">
                <a:moveTo>
                  <a:pt x="0" y="0"/>
                </a:moveTo>
                <a:cubicBezTo>
                  <a:pt x="261138" y="-18339"/>
                  <a:pt x="471807" y="91"/>
                  <a:pt x="659057" y="0"/>
                </a:cubicBezTo>
                <a:cubicBezTo>
                  <a:pt x="846307" y="-91"/>
                  <a:pt x="934016" y="5341"/>
                  <a:pt x="1168893" y="0"/>
                </a:cubicBezTo>
                <a:cubicBezTo>
                  <a:pt x="1403770" y="-5341"/>
                  <a:pt x="1722001" y="-3996"/>
                  <a:pt x="1865255" y="0"/>
                </a:cubicBezTo>
                <a:cubicBezTo>
                  <a:pt x="2008509" y="3996"/>
                  <a:pt x="2227876" y="-28091"/>
                  <a:pt x="2487006" y="0"/>
                </a:cubicBezTo>
                <a:cubicBezTo>
                  <a:pt x="2746136" y="28091"/>
                  <a:pt x="2890933" y="20547"/>
                  <a:pt x="2996842" y="0"/>
                </a:cubicBezTo>
                <a:cubicBezTo>
                  <a:pt x="3102751" y="-20547"/>
                  <a:pt x="3483113" y="19586"/>
                  <a:pt x="3730509" y="0"/>
                </a:cubicBezTo>
                <a:cubicBezTo>
                  <a:pt x="3736312" y="100361"/>
                  <a:pt x="3721988" y="198461"/>
                  <a:pt x="3730509" y="276999"/>
                </a:cubicBezTo>
                <a:cubicBezTo>
                  <a:pt x="3572198" y="258458"/>
                  <a:pt x="3372273" y="278217"/>
                  <a:pt x="3220673" y="276999"/>
                </a:cubicBezTo>
                <a:cubicBezTo>
                  <a:pt x="3069073" y="275781"/>
                  <a:pt x="2926481" y="287508"/>
                  <a:pt x="2673531" y="276999"/>
                </a:cubicBezTo>
                <a:cubicBezTo>
                  <a:pt x="2420581" y="266490"/>
                  <a:pt x="2232444" y="274595"/>
                  <a:pt x="2014475" y="276999"/>
                </a:cubicBezTo>
                <a:cubicBezTo>
                  <a:pt x="1796506" y="279403"/>
                  <a:pt x="1680150" y="283381"/>
                  <a:pt x="1467334" y="276999"/>
                </a:cubicBezTo>
                <a:cubicBezTo>
                  <a:pt x="1254518" y="270617"/>
                  <a:pt x="1139171" y="269075"/>
                  <a:pt x="882887" y="276999"/>
                </a:cubicBezTo>
                <a:cubicBezTo>
                  <a:pt x="626603" y="284923"/>
                  <a:pt x="357844" y="278264"/>
                  <a:pt x="0" y="276999"/>
                </a:cubicBezTo>
                <a:cubicBezTo>
                  <a:pt x="-189" y="177375"/>
                  <a:pt x="9669" y="56138"/>
                  <a:pt x="0" y="0"/>
                </a:cubicBezTo>
                <a:close/>
              </a:path>
              <a:path w="3730509" h="276999" stroke="0" extrusionOk="0">
                <a:moveTo>
                  <a:pt x="0" y="0"/>
                </a:moveTo>
                <a:cubicBezTo>
                  <a:pt x="209292" y="10412"/>
                  <a:pt x="266270" y="10463"/>
                  <a:pt x="509836" y="0"/>
                </a:cubicBezTo>
                <a:cubicBezTo>
                  <a:pt x="753402" y="-10463"/>
                  <a:pt x="1006036" y="-19529"/>
                  <a:pt x="1168893" y="0"/>
                </a:cubicBezTo>
                <a:cubicBezTo>
                  <a:pt x="1331750" y="19529"/>
                  <a:pt x="1501453" y="14669"/>
                  <a:pt x="1716034" y="0"/>
                </a:cubicBezTo>
                <a:cubicBezTo>
                  <a:pt x="1930615" y="-14669"/>
                  <a:pt x="2154300" y="4467"/>
                  <a:pt x="2337786" y="0"/>
                </a:cubicBezTo>
                <a:cubicBezTo>
                  <a:pt x="2521272" y="-4467"/>
                  <a:pt x="2609133" y="445"/>
                  <a:pt x="2847622" y="0"/>
                </a:cubicBezTo>
                <a:cubicBezTo>
                  <a:pt x="3086111" y="-445"/>
                  <a:pt x="3366316" y="2745"/>
                  <a:pt x="3730509" y="0"/>
                </a:cubicBezTo>
                <a:cubicBezTo>
                  <a:pt x="3726869" y="93040"/>
                  <a:pt x="3741163" y="197985"/>
                  <a:pt x="3730509" y="276999"/>
                </a:cubicBezTo>
                <a:cubicBezTo>
                  <a:pt x="3497035" y="306117"/>
                  <a:pt x="3241583" y="278759"/>
                  <a:pt x="3108758" y="276999"/>
                </a:cubicBezTo>
                <a:cubicBezTo>
                  <a:pt x="2975933" y="275239"/>
                  <a:pt x="2778643" y="281264"/>
                  <a:pt x="2524311" y="276999"/>
                </a:cubicBezTo>
                <a:cubicBezTo>
                  <a:pt x="2269979" y="272734"/>
                  <a:pt x="2178436" y="278540"/>
                  <a:pt x="2014475" y="276999"/>
                </a:cubicBezTo>
                <a:cubicBezTo>
                  <a:pt x="1850514" y="275458"/>
                  <a:pt x="1512287" y="252325"/>
                  <a:pt x="1355418" y="276999"/>
                </a:cubicBezTo>
                <a:cubicBezTo>
                  <a:pt x="1198549" y="301673"/>
                  <a:pt x="950859" y="302669"/>
                  <a:pt x="696362" y="276999"/>
                </a:cubicBezTo>
                <a:cubicBezTo>
                  <a:pt x="441865" y="251329"/>
                  <a:pt x="307114" y="309200"/>
                  <a:pt x="0" y="276999"/>
                </a:cubicBezTo>
                <a:cubicBezTo>
                  <a:pt x="-1826" y="151085"/>
                  <a:pt x="-391" y="56801"/>
                  <a:pt x="0" y="0"/>
                </a:cubicBezTo>
                <a:close/>
              </a:path>
            </a:pathLst>
          </a:custGeom>
          <a:solidFill>
            <a:schemeClr val="accent4">
              <a:lumMod val="60000"/>
              <a:lumOff val="40000"/>
            </a:schemeClr>
          </a:solidFill>
          <a:ln>
            <a:solidFill>
              <a:schemeClr val="tx1"/>
            </a:solidFill>
            <a:extLst>
              <a:ext uri="{C807C97D-BFC1-408E-A445-0C87EB9F89A2}">
                <ask:lineSketchStyleProps xmlns:ask="http://schemas.microsoft.com/office/drawing/2018/sketchyshapes" sd="2712549128">
                  <a:prstGeom prst="rect">
                    <a:avLst/>
                  </a:prstGeom>
                  <ask:type>
                    <ask:lineSketchFreehand/>
                  </ask:type>
                </ask:lineSketchStyleProps>
              </a:ext>
            </a:extLst>
          </a:ln>
        </p:spPr>
        <p:txBody>
          <a:bodyPr wrap="square" rtlCol="0">
            <a:spAutoFit/>
          </a:bodyPr>
          <a:lstStyle/>
          <a:p>
            <a:pPr algn="ctr"/>
            <a:r>
              <a:rPr lang="en-GB" sz="1200" b="1" dirty="0"/>
              <a:t>The Consequences</a:t>
            </a:r>
          </a:p>
        </p:txBody>
      </p:sp>
      <p:sp>
        <p:nvSpPr>
          <p:cNvPr id="26" name="TextBox 25">
            <a:extLst>
              <a:ext uri="{FF2B5EF4-FFF2-40B4-BE49-F238E27FC236}">
                <a16:creationId xmlns:a16="http://schemas.microsoft.com/office/drawing/2014/main" id="{FB9A2345-AE32-4797-9D25-9E4B39F54B59}"/>
              </a:ext>
            </a:extLst>
          </p:cNvPr>
          <p:cNvSpPr txBox="1"/>
          <p:nvPr/>
        </p:nvSpPr>
        <p:spPr>
          <a:xfrm>
            <a:off x="9384391" y="1214482"/>
            <a:ext cx="2744686" cy="276999"/>
          </a:xfrm>
          <a:custGeom>
            <a:avLst/>
            <a:gdLst>
              <a:gd name="connsiteX0" fmla="*/ 0 w 2744686"/>
              <a:gd name="connsiteY0" fmla="*/ 0 h 276999"/>
              <a:gd name="connsiteX1" fmla="*/ 603831 w 2744686"/>
              <a:gd name="connsiteY1" fmla="*/ 0 h 276999"/>
              <a:gd name="connsiteX2" fmla="*/ 1262556 w 2744686"/>
              <a:gd name="connsiteY2" fmla="*/ 0 h 276999"/>
              <a:gd name="connsiteX3" fmla="*/ 1893833 w 2744686"/>
              <a:gd name="connsiteY3" fmla="*/ 0 h 276999"/>
              <a:gd name="connsiteX4" fmla="*/ 2744686 w 2744686"/>
              <a:gd name="connsiteY4" fmla="*/ 0 h 276999"/>
              <a:gd name="connsiteX5" fmla="*/ 2744686 w 2744686"/>
              <a:gd name="connsiteY5" fmla="*/ 276999 h 276999"/>
              <a:gd name="connsiteX6" fmla="*/ 2085961 w 2744686"/>
              <a:gd name="connsiteY6" fmla="*/ 276999 h 276999"/>
              <a:gd name="connsiteX7" fmla="*/ 1454684 w 2744686"/>
              <a:gd name="connsiteY7" fmla="*/ 276999 h 276999"/>
              <a:gd name="connsiteX8" fmla="*/ 823406 w 2744686"/>
              <a:gd name="connsiteY8" fmla="*/ 276999 h 276999"/>
              <a:gd name="connsiteX9" fmla="*/ 0 w 2744686"/>
              <a:gd name="connsiteY9" fmla="*/ 276999 h 276999"/>
              <a:gd name="connsiteX10" fmla="*/ 0 w 2744686"/>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44686" h="276999" fill="none" extrusionOk="0">
                <a:moveTo>
                  <a:pt x="0" y="0"/>
                </a:moveTo>
                <a:cubicBezTo>
                  <a:pt x="281733" y="18937"/>
                  <a:pt x="406816" y="-685"/>
                  <a:pt x="603831" y="0"/>
                </a:cubicBezTo>
                <a:cubicBezTo>
                  <a:pt x="800846" y="685"/>
                  <a:pt x="1070994" y="-2531"/>
                  <a:pt x="1262556" y="0"/>
                </a:cubicBezTo>
                <a:cubicBezTo>
                  <a:pt x="1454118" y="2531"/>
                  <a:pt x="1628271" y="-7057"/>
                  <a:pt x="1893833" y="0"/>
                </a:cubicBezTo>
                <a:cubicBezTo>
                  <a:pt x="2159395" y="7057"/>
                  <a:pt x="2356732" y="-9074"/>
                  <a:pt x="2744686" y="0"/>
                </a:cubicBezTo>
                <a:cubicBezTo>
                  <a:pt x="2746755" y="125103"/>
                  <a:pt x="2745141" y="221231"/>
                  <a:pt x="2744686" y="276999"/>
                </a:cubicBezTo>
                <a:cubicBezTo>
                  <a:pt x="2473146" y="281393"/>
                  <a:pt x="2399541" y="271273"/>
                  <a:pt x="2085961" y="276999"/>
                </a:cubicBezTo>
                <a:cubicBezTo>
                  <a:pt x="1772382" y="282725"/>
                  <a:pt x="1613911" y="275657"/>
                  <a:pt x="1454684" y="276999"/>
                </a:cubicBezTo>
                <a:cubicBezTo>
                  <a:pt x="1295457" y="278341"/>
                  <a:pt x="1078556" y="290477"/>
                  <a:pt x="823406" y="276999"/>
                </a:cubicBezTo>
                <a:cubicBezTo>
                  <a:pt x="568256" y="263521"/>
                  <a:pt x="165092" y="288697"/>
                  <a:pt x="0" y="276999"/>
                </a:cubicBezTo>
                <a:cubicBezTo>
                  <a:pt x="2767" y="146985"/>
                  <a:pt x="9496" y="108738"/>
                  <a:pt x="0" y="0"/>
                </a:cubicBezTo>
                <a:close/>
              </a:path>
              <a:path w="2744686" h="276999" stroke="0" extrusionOk="0">
                <a:moveTo>
                  <a:pt x="0" y="0"/>
                </a:moveTo>
                <a:cubicBezTo>
                  <a:pt x="266102" y="8448"/>
                  <a:pt x="432732" y="20109"/>
                  <a:pt x="603831" y="0"/>
                </a:cubicBezTo>
                <a:cubicBezTo>
                  <a:pt x="774930" y="-20109"/>
                  <a:pt x="972358" y="-7214"/>
                  <a:pt x="1317449" y="0"/>
                </a:cubicBezTo>
                <a:cubicBezTo>
                  <a:pt x="1662540" y="7214"/>
                  <a:pt x="1719071" y="-4791"/>
                  <a:pt x="1948727" y="0"/>
                </a:cubicBezTo>
                <a:cubicBezTo>
                  <a:pt x="2178383" y="4791"/>
                  <a:pt x="2461098" y="14851"/>
                  <a:pt x="2744686" y="0"/>
                </a:cubicBezTo>
                <a:cubicBezTo>
                  <a:pt x="2755204" y="117126"/>
                  <a:pt x="2746357" y="163852"/>
                  <a:pt x="2744686" y="276999"/>
                </a:cubicBezTo>
                <a:cubicBezTo>
                  <a:pt x="2402097" y="276952"/>
                  <a:pt x="2180524" y="260668"/>
                  <a:pt x="2031068" y="276999"/>
                </a:cubicBezTo>
                <a:cubicBezTo>
                  <a:pt x="1881612" y="293330"/>
                  <a:pt x="1552913" y="260460"/>
                  <a:pt x="1344896" y="276999"/>
                </a:cubicBezTo>
                <a:cubicBezTo>
                  <a:pt x="1136879" y="293538"/>
                  <a:pt x="942666" y="292621"/>
                  <a:pt x="631278" y="276999"/>
                </a:cubicBezTo>
                <a:cubicBezTo>
                  <a:pt x="319890" y="261377"/>
                  <a:pt x="213821" y="258828"/>
                  <a:pt x="0" y="276999"/>
                </a:cubicBezTo>
                <a:cubicBezTo>
                  <a:pt x="-12068" y="161618"/>
                  <a:pt x="4882" y="107936"/>
                  <a:pt x="0" y="0"/>
                </a:cubicBezTo>
                <a:close/>
              </a:path>
            </a:pathLst>
          </a:custGeom>
          <a:solidFill>
            <a:schemeClr val="accent1">
              <a:lumMod val="60000"/>
              <a:lumOff val="40000"/>
            </a:schemeClr>
          </a:solidFill>
          <a:ln>
            <a:solidFill>
              <a:schemeClr val="tx1"/>
            </a:solidFill>
            <a:extLst>
              <a:ext uri="{C807C97D-BFC1-408E-A445-0C87EB9F89A2}">
                <ask:lineSketchStyleProps xmlns:ask="http://schemas.microsoft.com/office/drawing/2018/sketchyshapes" sd="2712549128">
                  <a:prstGeom prst="rect">
                    <a:avLst/>
                  </a:prstGeom>
                  <ask:type>
                    <ask:lineSketchFreehand/>
                  </ask:type>
                </ask:lineSketchStyleProps>
              </a:ext>
            </a:extLst>
          </a:ln>
        </p:spPr>
        <p:txBody>
          <a:bodyPr wrap="square" rtlCol="0">
            <a:spAutoFit/>
          </a:bodyPr>
          <a:lstStyle/>
          <a:p>
            <a:pPr algn="ctr"/>
            <a:r>
              <a:rPr lang="en-GB" sz="1200" b="1" dirty="0"/>
              <a:t>The Impact of Gold Prospecting</a:t>
            </a:r>
          </a:p>
        </p:txBody>
      </p:sp>
      <p:sp>
        <p:nvSpPr>
          <p:cNvPr id="27" name="TextBox 26">
            <a:extLst>
              <a:ext uri="{FF2B5EF4-FFF2-40B4-BE49-F238E27FC236}">
                <a16:creationId xmlns:a16="http://schemas.microsoft.com/office/drawing/2014/main" id="{2B068FE1-ABD8-4616-9838-1A83E1243072}"/>
              </a:ext>
            </a:extLst>
          </p:cNvPr>
          <p:cNvSpPr txBox="1"/>
          <p:nvPr/>
        </p:nvSpPr>
        <p:spPr>
          <a:xfrm>
            <a:off x="9382146" y="2966380"/>
            <a:ext cx="2749883" cy="3808735"/>
          </a:xfrm>
          <a:prstGeom prst="rect">
            <a:avLst/>
          </a:prstGeom>
          <a:noFill/>
          <a:ln>
            <a:solidFill>
              <a:schemeClr val="tx1"/>
            </a:solidFill>
          </a:ln>
        </p:spPr>
        <p:txBody>
          <a:bodyPr wrap="square" rtlCol="0">
            <a:spAutoFit/>
          </a:bodyPr>
          <a:lstStyle/>
          <a:p>
            <a:pPr marL="171450" indent="-171450">
              <a:buFont typeface="Wingdings" panose="05000000000000000000" pitchFamily="2" charset="2"/>
              <a:buChar char="q"/>
            </a:pPr>
            <a:r>
              <a:rPr lang="en-GB" sz="1050" dirty="0"/>
              <a:t>Some Plains Indians were </a:t>
            </a:r>
            <a:r>
              <a:rPr lang="en-GB" sz="1050" b="1" dirty="0"/>
              <a:t>murdered</a:t>
            </a:r>
            <a:r>
              <a:rPr lang="en-GB" sz="1050" dirty="0"/>
              <a:t> by greedy Californian prospectors or forcibly </a:t>
            </a:r>
            <a:r>
              <a:rPr lang="en-GB" sz="1050" b="1" dirty="0"/>
              <a:t>moved away </a:t>
            </a:r>
            <a:r>
              <a:rPr lang="en-GB" sz="1050" dirty="0"/>
              <a:t>by prospectors who believed they were getting in the way of their gold. In migration of men from all over the world brought in new diseases that devastated the Plains Indian populations.</a:t>
            </a:r>
          </a:p>
          <a:p>
            <a:pPr marL="171450" indent="-171450">
              <a:buFont typeface="Wingdings" panose="05000000000000000000" pitchFamily="2" charset="2"/>
              <a:buChar char="q"/>
            </a:pPr>
            <a:r>
              <a:rPr lang="en-GB" sz="1050" dirty="0"/>
              <a:t>Mining towns grew quickly with permanent buildings such as Churches, schools and shops.  These were all alien to the life of the Indians. </a:t>
            </a:r>
          </a:p>
          <a:p>
            <a:pPr marL="171450" indent="-171450">
              <a:buFont typeface="Wingdings" panose="05000000000000000000" pitchFamily="2" charset="2"/>
              <a:buChar char="q"/>
            </a:pPr>
            <a:r>
              <a:rPr lang="en-GB" sz="1050" dirty="0"/>
              <a:t>Treaties such as the Fort Laramie Treaty were soon broken with any hint of gold in an area. In 1862, gold was found in Montana Territory.  The quickest way for prospectors to get there was through protected Lakota Sioux                                              Land using a trail called                                                                the  </a:t>
            </a:r>
            <a:r>
              <a:rPr lang="en-GB" sz="1050" b="1" dirty="0"/>
              <a:t>Bozeman Trail</a:t>
            </a:r>
            <a:r>
              <a:rPr lang="en-GB" sz="1050" dirty="0"/>
              <a:t>.  So                                             many settlers used                                                       this trail, that                                                   eventually it led to                                                                </a:t>
            </a:r>
            <a:r>
              <a:rPr lang="en-GB" sz="1050" b="1" dirty="0"/>
              <a:t>Red Cloud’s War </a:t>
            </a:r>
            <a:r>
              <a:rPr lang="en-GB" sz="1050" dirty="0"/>
              <a:t>in 1866.</a:t>
            </a:r>
          </a:p>
        </p:txBody>
      </p:sp>
      <p:sp>
        <p:nvSpPr>
          <p:cNvPr id="28" name="TextBox 27">
            <a:extLst>
              <a:ext uri="{FF2B5EF4-FFF2-40B4-BE49-F238E27FC236}">
                <a16:creationId xmlns:a16="http://schemas.microsoft.com/office/drawing/2014/main" id="{42CE9353-E995-49DB-8095-DF5D0F9C967E}"/>
              </a:ext>
            </a:extLst>
          </p:cNvPr>
          <p:cNvSpPr txBox="1"/>
          <p:nvPr/>
        </p:nvSpPr>
        <p:spPr>
          <a:xfrm>
            <a:off x="9382853" y="2702137"/>
            <a:ext cx="2749176" cy="276999"/>
          </a:xfrm>
          <a:custGeom>
            <a:avLst/>
            <a:gdLst>
              <a:gd name="connsiteX0" fmla="*/ 0 w 2749176"/>
              <a:gd name="connsiteY0" fmla="*/ 0 h 276999"/>
              <a:gd name="connsiteX1" fmla="*/ 604819 w 2749176"/>
              <a:gd name="connsiteY1" fmla="*/ 0 h 276999"/>
              <a:gd name="connsiteX2" fmla="*/ 1264621 w 2749176"/>
              <a:gd name="connsiteY2" fmla="*/ 0 h 276999"/>
              <a:gd name="connsiteX3" fmla="*/ 1896931 w 2749176"/>
              <a:gd name="connsiteY3" fmla="*/ 0 h 276999"/>
              <a:gd name="connsiteX4" fmla="*/ 2749176 w 2749176"/>
              <a:gd name="connsiteY4" fmla="*/ 0 h 276999"/>
              <a:gd name="connsiteX5" fmla="*/ 2749176 w 2749176"/>
              <a:gd name="connsiteY5" fmla="*/ 276999 h 276999"/>
              <a:gd name="connsiteX6" fmla="*/ 2089374 w 2749176"/>
              <a:gd name="connsiteY6" fmla="*/ 276999 h 276999"/>
              <a:gd name="connsiteX7" fmla="*/ 1457063 w 2749176"/>
              <a:gd name="connsiteY7" fmla="*/ 276999 h 276999"/>
              <a:gd name="connsiteX8" fmla="*/ 824753 w 2749176"/>
              <a:gd name="connsiteY8" fmla="*/ 276999 h 276999"/>
              <a:gd name="connsiteX9" fmla="*/ 0 w 2749176"/>
              <a:gd name="connsiteY9" fmla="*/ 276999 h 276999"/>
              <a:gd name="connsiteX10" fmla="*/ 0 w 2749176"/>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49176" h="276999" fill="none" extrusionOk="0">
                <a:moveTo>
                  <a:pt x="0" y="0"/>
                </a:moveTo>
                <a:cubicBezTo>
                  <a:pt x="235399" y="-2351"/>
                  <a:pt x="309947" y="285"/>
                  <a:pt x="604819" y="0"/>
                </a:cubicBezTo>
                <a:cubicBezTo>
                  <a:pt x="899691" y="-285"/>
                  <a:pt x="1036326" y="9046"/>
                  <a:pt x="1264621" y="0"/>
                </a:cubicBezTo>
                <a:cubicBezTo>
                  <a:pt x="1492916" y="-9046"/>
                  <a:pt x="1762341" y="11091"/>
                  <a:pt x="1896931" y="0"/>
                </a:cubicBezTo>
                <a:cubicBezTo>
                  <a:pt x="2031521" y="-11091"/>
                  <a:pt x="2331798" y="38551"/>
                  <a:pt x="2749176" y="0"/>
                </a:cubicBezTo>
                <a:cubicBezTo>
                  <a:pt x="2751245" y="125103"/>
                  <a:pt x="2749631" y="221231"/>
                  <a:pt x="2749176" y="276999"/>
                </a:cubicBezTo>
                <a:cubicBezTo>
                  <a:pt x="2519721" y="278743"/>
                  <a:pt x="2362643" y="293179"/>
                  <a:pt x="2089374" y="276999"/>
                </a:cubicBezTo>
                <a:cubicBezTo>
                  <a:pt x="1816105" y="260819"/>
                  <a:pt x="1610865" y="286194"/>
                  <a:pt x="1457063" y="276999"/>
                </a:cubicBezTo>
                <a:cubicBezTo>
                  <a:pt x="1303261" y="267804"/>
                  <a:pt x="972550" y="278501"/>
                  <a:pt x="824753" y="276999"/>
                </a:cubicBezTo>
                <a:cubicBezTo>
                  <a:pt x="676956" y="275498"/>
                  <a:pt x="374618" y="274119"/>
                  <a:pt x="0" y="276999"/>
                </a:cubicBezTo>
                <a:cubicBezTo>
                  <a:pt x="2767" y="146985"/>
                  <a:pt x="9496" y="108738"/>
                  <a:pt x="0" y="0"/>
                </a:cubicBezTo>
                <a:close/>
              </a:path>
              <a:path w="2749176" h="276999" stroke="0" extrusionOk="0">
                <a:moveTo>
                  <a:pt x="0" y="0"/>
                </a:moveTo>
                <a:cubicBezTo>
                  <a:pt x="222882" y="-6234"/>
                  <a:pt x="426374" y="-17516"/>
                  <a:pt x="604819" y="0"/>
                </a:cubicBezTo>
                <a:cubicBezTo>
                  <a:pt x="783264" y="17516"/>
                  <a:pt x="1064434" y="5675"/>
                  <a:pt x="1319604" y="0"/>
                </a:cubicBezTo>
                <a:cubicBezTo>
                  <a:pt x="1574774" y="-5675"/>
                  <a:pt x="1787470" y="17356"/>
                  <a:pt x="1951915" y="0"/>
                </a:cubicBezTo>
                <a:cubicBezTo>
                  <a:pt x="2116360" y="-17356"/>
                  <a:pt x="2531344" y="-38593"/>
                  <a:pt x="2749176" y="0"/>
                </a:cubicBezTo>
                <a:cubicBezTo>
                  <a:pt x="2759694" y="117126"/>
                  <a:pt x="2750847" y="163852"/>
                  <a:pt x="2749176" y="276999"/>
                </a:cubicBezTo>
                <a:cubicBezTo>
                  <a:pt x="2397141" y="242324"/>
                  <a:pt x="2370596" y="306162"/>
                  <a:pt x="2034390" y="276999"/>
                </a:cubicBezTo>
                <a:cubicBezTo>
                  <a:pt x="1698184" y="247836"/>
                  <a:pt x="1586430" y="260287"/>
                  <a:pt x="1347096" y="276999"/>
                </a:cubicBezTo>
                <a:cubicBezTo>
                  <a:pt x="1107762" y="293711"/>
                  <a:pt x="785751" y="275555"/>
                  <a:pt x="632310" y="276999"/>
                </a:cubicBezTo>
                <a:cubicBezTo>
                  <a:pt x="478869" y="278443"/>
                  <a:pt x="260773" y="266988"/>
                  <a:pt x="0" y="276999"/>
                </a:cubicBezTo>
                <a:cubicBezTo>
                  <a:pt x="-12068" y="161618"/>
                  <a:pt x="4882" y="107936"/>
                  <a:pt x="0" y="0"/>
                </a:cubicBezTo>
                <a:close/>
              </a:path>
            </a:pathLst>
          </a:custGeom>
          <a:solidFill>
            <a:schemeClr val="accent1">
              <a:lumMod val="60000"/>
              <a:lumOff val="40000"/>
            </a:schemeClr>
          </a:solidFill>
          <a:ln>
            <a:solidFill>
              <a:schemeClr val="tx1"/>
            </a:solidFill>
            <a:extLst>
              <a:ext uri="{C807C97D-BFC1-408E-A445-0C87EB9F89A2}">
                <ask:lineSketchStyleProps xmlns:ask="http://schemas.microsoft.com/office/drawing/2018/sketchyshapes" sd="2712549128">
                  <a:prstGeom prst="rect">
                    <a:avLst/>
                  </a:prstGeom>
                  <ask:type>
                    <ask:lineSketchFreehand/>
                  </ask:type>
                </ask:lineSketchStyleProps>
              </a:ext>
            </a:extLst>
          </a:ln>
        </p:spPr>
        <p:txBody>
          <a:bodyPr wrap="square" rtlCol="0">
            <a:spAutoFit/>
          </a:bodyPr>
          <a:lstStyle/>
          <a:p>
            <a:pPr algn="ctr"/>
            <a:r>
              <a:rPr lang="en-GB" sz="1200" b="1" dirty="0"/>
              <a:t>The Consequences</a:t>
            </a:r>
          </a:p>
        </p:txBody>
      </p:sp>
    </p:spTree>
    <p:extLst>
      <p:ext uri="{BB962C8B-B14F-4D97-AF65-F5344CB8AC3E}">
        <p14:creationId xmlns:p14="http://schemas.microsoft.com/office/powerpoint/2010/main" val="3204797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 y="103031"/>
            <a:ext cx="12070076" cy="369332"/>
          </a:xfrm>
          <a:prstGeom prst="rect">
            <a:avLst/>
          </a:prstGeom>
          <a:solidFill>
            <a:schemeClr val="accent4">
              <a:lumMod val="60000"/>
              <a:lumOff val="40000"/>
            </a:schemeClr>
          </a:solidFill>
        </p:spPr>
        <p:txBody>
          <a:bodyPr wrap="square" rtlCol="0">
            <a:spAutoFit/>
          </a:bodyPr>
          <a:lstStyle/>
          <a:p>
            <a:r>
              <a:rPr lang="en-GB" b="1" dirty="0">
                <a:latin typeface="Berlin Sans FB" panose="020E0602020502020306" pitchFamily="34" charset="0"/>
              </a:rPr>
              <a:t>LESSON 17: </a:t>
            </a:r>
            <a:r>
              <a:rPr lang="en-GB" dirty="0">
                <a:latin typeface="Berlin Sans FB" panose="020E0602020502020306" pitchFamily="34" charset="0"/>
              </a:rPr>
              <a:t>US</a:t>
            </a:r>
            <a:r>
              <a:rPr lang="en-GB" b="1" dirty="0">
                <a:latin typeface="Berlin Sans FB" panose="020E0602020502020306" pitchFamily="34" charset="0"/>
              </a:rPr>
              <a:t> </a:t>
            </a:r>
            <a:r>
              <a:rPr lang="en-GB" dirty="0">
                <a:latin typeface="Berlin Sans FB" panose="020E0602020502020306" pitchFamily="34" charset="0"/>
              </a:rPr>
              <a:t>Government Policies towards the Plains Indians in the 1860s – The use of Reservations</a:t>
            </a:r>
          </a:p>
        </p:txBody>
      </p:sp>
      <p:sp>
        <p:nvSpPr>
          <p:cNvPr id="5" name="TextBox 4"/>
          <p:cNvSpPr txBox="1"/>
          <p:nvPr/>
        </p:nvSpPr>
        <p:spPr>
          <a:xfrm>
            <a:off x="6152496" y="3286959"/>
            <a:ext cx="5296553" cy="577081"/>
          </a:xfrm>
          <a:prstGeom prst="rect">
            <a:avLst/>
          </a:prstGeom>
          <a:solidFill>
            <a:schemeClr val="accent4">
              <a:lumMod val="20000"/>
              <a:lumOff val="80000"/>
            </a:schemeClr>
          </a:solidFill>
          <a:ln w="19050">
            <a:solidFill>
              <a:schemeClr val="tx1"/>
            </a:solidFill>
          </a:ln>
        </p:spPr>
        <p:txBody>
          <a:bodyPr wrap="square" rtlCol="0">
            <a:spAutoFit/>
          </a:bodyPr>
          <a:lstStyle/>
          <a:p>
            <a:pPr lvl="0"/>
            <a:r>
              <a:rPr lang="en-GB" sz="1050" dirty="0"/>
              <a:t>There was far more tension between the Plains Indians and the US army.  In 1868, </a:t>
            </a:r>
            <a:r>
              <a:rPr lang="en-GB" sz="1050" b="1" dirty="0"/>
              <a:t>President Grant</a:t>
            </a:r>
            <a:r>
              <a:rPr lang="en-GB" sz="1050" dirty="0"/>
              <a:t> put forward a ‘</a:t>
            </a:r>
            <a:r>
              <a:rPr lang="en-GB" sz="1050" b="1" dirty="0"/>
              <a:t>Peace Policy</a:t>
            </a:r>
            <a:r>
              <a:rPr lang="en-GB" sz="1050" dirty="0"/>
              <a:t>’ to try to calm these tensions.  His main aim was to improve the way the reservations were managed.</a:t>
            </a:r>
          </a:p>
        </p:txBody>
      </p:sp>
      <p:sp>
        <p:nvSpPr>
          <p:cNvPr id="7" name="TextBox 6"/>
          <p:cNvSpPr txBox="1"/>
          <p:nvPr/>
        </p:nvSpPr>
        <p:spPr>
          <a:xfrm>
            <a:off x="53653" y="3269298"/>
            <a:ext cx="6042347" cy="3485570"/>
          </a:xfrm>
          <a:prstGeom prst="rect">
            <a:avLst/>
          </a:prstGeom>
          <a:solidFill>
            <a:schemeClr val="bg1"/>
          </a:solidFill>
          <a:ln w="19050">
            <a:solidFill>
              <a:schemeClr val="tx1"/>
            </a:solidFill>
          </a:ln>
        </p:spPr>
        <p:txBody>
          <a:bodyPr wrap="square" rtlCol="0">
            <a:spAutoFit/>
          </a:bodyPr>
          <a:lstStyle/>
          <a:p>
            <a:r>
              <a:rPr lang="en-GB" sz="1050" dirty="0"/>
              <a:t>The government wanted reservations to control the Indians more easily.  They believed and hoped that reservation life would encourage Plains Indians to learn about farming, be taught about Christianity, and Plains Indian children could be taught to read and write English as well as be taught American traditions. The US Army again promised to protect the Plains Indians from attacks by other tribes and outlaws.  However, the reality of life on a reservation had a serious impact on the Plains Indian people.</a:t>
            </a:r>
          </a:p>
          <a:p>
            <a:pPr marL="171450" lvl="0" indent="-171450">
              <a:buFont typeface="Wingdings" panose="05000000000000000000" pitchFamily="2" charset="2"/>
              <a:buChar char="q"/>
            </a:pPr>
            <a:r>
              <a:rPr lang="en-GB" sz="1050" dirty="0"/>
              <a:t>The government showed no understanding of the nomadic or traditional lifestyle of the Plains Indians. </a:t>
            </a:r>
          </a:p>
          <a:p>
            <a:pPr marL="171450" lvl="0" indent="-171450">
              <a:buFont typeface="Wingdings" panose="05000000000000000000" pitchFamily="2" charset="2"/>
              <a:buChar char="q"/>
            </a:pPr>
            <a:r>
              <a:rPr lang="en-GB" sz="1050" b="1" dirty="0"/>
              <a:t>Indian chiefs</a:t>
            </a:r>
            <a:r>
              <a:rPr lang="en-GB" sz="1050" dirty="0"/>
              <a:t> agreed to reservations but could not force others in the tribe to staying on the reservation. Often young warriors would wander off hunting and have to be brought back by the US Army.  They would then be punished by the government who would withhold food or supplies to the tribe.</a:t>
            </a:r>
          </a:p>
          <a:p>
            <a:pPr marL="171450" lvl="0" indent="-171450">
              <a:buFont typeface="Wingdings" panose="05000000000000000000" pitchFamily="2" charset="2"/>
              <a:buChar char="q"/>
            </a:pPr>
            <a:r>
              <a:rPr lang="en-GB" sz="1050" dirty="0"/>
              <a:t>Reservations were sometimes a </a:t>
            </a:r>
            <a:r>
              <a:rPr lang="en-GB" sz="1050" b="1" dirty="0"/>
              <a:t>long distance</a:t>
            </a:r>
            <a:r>
              <a:rPr lang="en-GB" sz="1050" dirty="0"/>
              <a:t> from the tribe’s </a:t>
            </a:r>
            <a:r>
              <a:rPr lang="en-GB" sz="1050" b="1" dirty="0"/>
              <a:t>sacred</a:t>
            </a:r>
            <a:r>
              <a:rPr lang="en-GB" sz="1050" dirty="0"/>
              <a:t> places.</a:t>
            </a:r>
          </a:p>
          <a:p>
            <a:pPr marL="171450" lvl="0" indent="-171450">
              <a:buFont typeface="Wingdings" panose="05000000000000000000" pitchFamily="2" charset="2"/>
              <a:buChar char="q"/>
            </a:pPr>
            <a:r>
              <a:rPr lang="en-GB" sz="1050" dirty="0"/>
              <a:t>Sometimes traditional </a:t>
            </a:r>
            <a:r>
              <a:rPr lang="en-GB" sz="1050" b="1" dirty="0"/>
              <a:t>tribal </a:t>
            </a:r>
            <a:r>
              <a:rPr lang="en-GB" sz="1050" dirty="0"/>
              <a:t> enemies were placed on the </a:t>
            </a:r>
            <a:r>
              <a:rPr lang="en-GB" sz="1050" b="1" dirty="0"/>
              <a:t>same</a:t>
            </a:r>
            <a:r>
              <a:rPr lang="en-GB" sz="1050" dirty="0"/>
              <a:t> reservation.  For example the Apache and Navajo Indians were placed on the same reservation land.</a:t>
            </a:r>
          </a:p>
          <a:p>
            <a:pPr marL="171450" lvl="0" indent="-171450">
              <a:buFont typeface="Wingdings" panose="05000000000000000000" pitchFamily="2" charset="2"/>
              <a:buChar char="q"/>
            </a:pPr>
            <a:r>
              <a:rPr lang="en-GB" sz="1050" dirty="0"/>
              <a:t>Reservations often had very </a:t>
            </a:r>
            <a:r>
              <a:rPr lang="en-GB" sz="1050" b="1" dirty="0"/>
              <a:t>poor farmland</a:t>
            </a:r>
            <a:r>
              <a:rPr lang="en-GB" sz="1050" dirty="0"/>
              <a:t> so crops failed.  This made the Indians rely even more on the US Government for food.</a:t>
            </a:r>
          </a:p>
          <a:p>
            <a:pPr marL="171450" lvl="0" indent="-171450">
              <a:buFont typeface="Wingdings" panose="05000000000000000000" pitchFamily="2" charset="2"/>
              <a:buChar char="q"/>
            </a:pPr>
            <a:r>
              <a:rPr lang="en-GB" sz="1050" dirty="0"/>
              <a:t>Each reservation was run by a </a:t>
            </a:r>
            <a:r>
              <a:rPr lang="en-GB" sz="1050" b="1" dirty="0"/>
              <a:t>corrupt </a:t>
            </a:r>
            <a:r>
              <a:rPr lang="en-GB" sz="1050" dirty="0"/>
              <a:t>and </a:t>
            </a:r>
            <a:r>
              <a:rPr lang="en-GB" sz="1050" b="1" dirty="0"/>
              <a:t>cheating </a:t>
            </a:r>
            <a:r>
              <a:rPr lang="en-GB" sz="1050" dirty="0"/>
              <a:t>organisation called the </a:t>
            </a:r>
            <a:r>
              <a:rPr lang="en-GB" sz="1050" b="1" dirty="0">
                <a:solidFill>
                  <a:srgbClr val="0070C0"/>
                </a:solidFill>
              </a:rPr>
              <a:t>Bureau Of Indian Affairs</a:t>
            </a:r>
            <a:r>
              <a:rPr lang="en-GB" sz="1050" dirty="0"/>
              <a:t>. The </a:t>
            </a:r>
            <a:r>
              <a:rPr lang="en-GB" sz="1050" b="1" dirty="0"/>
              <a:t>agents</a:t>
            </a:r>
            <a:r>
              <a:rPr lang="en-GB" sz="1050" dirty="0"/>
              <a:t> who ran the reservations would be white Americans who would take advantage of their power in order to make themselves wealthy.  Their racist attitudes meant that Reservation Agents cared very little for the Plains Indians.</a:t>
            </a:r>
          </a:p>
          <a:p>
            <a:pPr marL="171450" lvl="0" indent="-171450">
              <a:buFont typeface="Wingdings" panose="05000000000000000000" pitchFamily="2" charset="2"/>
              <a:buChar char="q"/>
            </a:pPr>
            <a:r>
              <a:rPr lang="en-GB" sz="1050" dirty="0"/>
              <a:t>Reservation land was often </a:t>
            </a:r>
            <a:r>
              <a:rPr lang="en-GB" sz="1050" b="1" dirty="0"/>
              <a:t>reduced in size</a:t>
            </a:r>
            <a:r>
              <a:rPr lang="en-GB" sz="1050" dirty="0"/>
              <a:t> as white settlers complained that they needed more land in the American West.  The US Government gave in to this demand which made it more difficult for the Plains Indians to survive.</a:t>
            </a:r>
          </a:p>
        </p:txBody>
      </p:sp>
      <p:sp>
        <p:nvSpPr>
          <p:cNvPr id="8" name="TextBox 7"/>
          <p:cNvSpPr txBox="1"/>
          <p:nvPr/>
        </p:nvSpPr>
        <p:spPr>
          <a:xfrm>
            <a:off x="59425" y="1743859"/>
            <a:ext cx="2181953" cy="1223412"/>
          </a:xfrm>
          <a:prstGeom prst="rect">
            <a:avLst/>
          </a:prstGeom>
          <a:solidFill>
            <a:schemeClr val="bg1"/>
          </a:solidFill>
          <a:ln w="19050">
            <a:solidFill>
              <a:schemeClr val="tx1"/>
            </a:solidFill>
          </a:ln>
        </p:spPr>
        <p:txBody>
          <a:bodyPr wrap="square" rtlCol="0">
            <a:spAutoFit/>
          </a:bodyPr>
          <a:lstStyle/>
          <a:p>
            <a:r>
              <a:rPr lang="en-GB" sz="1050" dirty="0"/>
              <a:t>The US Government placed Indians </a:t>
            </a:r>
            <a:r>
              <a:rPr lang="en-GB" sz="1050" b="1" dirty="0"/>
              <a:t>in reservations</a:t>
            </a:r>
            <a:r>
              <a:rPr lang="en-GB" sz="1050" dirty="0"/>
              <a:t>. Reservations were large areas of </a:t>
            </a:r>
            <a:r>
              <a:rPr lang="en-GB" sz="1050" b="1" dirty="0"/>
              <a:t>enclosed land </a:t>
            </a:r>
            <a:r>
              <a:rPr lang="en-GB" sz="1050" dirty="0"/>
              <a:t>guarded by the US Army that the Indians were expected to live within the borders of under the supervision of the US government. </a:t>
            </a:r>
          </a:p>
        </p:txBody>
      </p:sp>
      <p:sp>
        <p:nvSpPr>
          <p:cNvPr id="9" name="TextBox 8"/>
          <p:cNvSpPr txBox="1"/>
          <p:nvPr/>
        </p:nvSpPr>
        <p:spPr>
          <a:xfrm>
            <a:off x="2358400" y="1746879"/>
            <a:ext cx="4442993" cy="1223412"/>
          </a:xfrm>
          <a:prstGeom prst="rect">
            <a:avLst/>
          </a:prstGeom>
          <a:solidFill>
            <a:schemeClr val="bg1"/>
          </a:solidFill>
          <a:ln w="19050">
            <a:solidFill>
              <a:schemeClr val="tx1"/>
            </a:solidFill>
          </a:ln>
        </p:spPr>
        <p:txBody>
          <a:bodyPr wrap="square" rtlCol="0">
            <a:spAutoFit/>
          </a:bodyPr>
          <a:lstStyle/>
          <a:p>
            <a:r>
              <a:rPr lang="en-GB" sz="1050" dirty="0"/>
              <a:t>What might be surprising is that Plains Indian councils and chiefs often agreed to move onto reservations rather than be forced there.  They agreed because the tribes’ councils believed there was no other way for the tribe to survive.  They were </a:t>
            </a:r>
            <a:r>
              <a:rPr lang="en-GB" sz="1050" b="1" dirty="0"/>
              <a:t>promised</a:t>
            </a:r>
            <a:r>
              <a:rPr lang="en-GB" sz="1050" dirty="0"/>
              <a:t> that they would be looked after by the American government with supplies of </a:t>
            </a:r>
            <a:r>
              <a:rPr lang="en-GB" sz="1050" b="1" dirty="0"/>
              <a:t>food</a:t>
            </a:r>
            <a:r>
              <a:rPr lang="en-GB" sz="1050" dirty="0"/>
              <a:t> and </a:t>
            </a:r>
            <a:r>
              <a:rPr lang="en-GB" sz="1050" b="1" dirty="0"/>
              <a:t>goods</a:t>
            </a:r>
            <a:r>
              <a:rPr lang="en-GB" sz="1050" dirty="0"/>
              <a:t>.  The American government also told the Plains Indians that they could continue to </a:t>
            </a:r>
            <a:r>
              <a:rPr lang="en-GB" sz="1050" b="1" dirty="0"/>
              <a:t>hunt</a:t>
            </a:r>
            <a:r>
              <a:rPr lang="en-GB" sz="1050" dirty="0"/>
              <a:t> on their hunting grounds before returning to the reservations.</a:t>
            </a:r>
          </a:p>
        </p:txBody>
      </p:sp>
      <p:sp>
        <p:nvSpPr>
          <p:cNvPr id="15" name="TextBox 14">
            <a:extLst>
              <a:ext uri="{FF2B5EF4-FFF2-40B4-BE49-F238E27FC236}">
                <a16:creationId xmlns:a16="http://schemas.microsoft.com/office/drawing/2014/main" id="{103AB251-875F-4DC4-862F-9918C264F690}"/>
              </a:ext>
            </a:extLst>
          </p:cNvPr>
          <p:cNvSpPr txBox="1"/>
          <p:nvPr/>
        </p:nvSpPr>
        <p:spPr>
          <a:xfrm>
            <a:off x="60960" y="1470749"/>
            <a:ext cx="2180418" cy="276999"/>
          </a:xfrm>
          <a:custGeom>
            <a:avLst/>
            <a:gdLst>
              <a:gd name="connsiteX0" fmla="*/ 0 w 2180418"/>
              <a:gd name="connsiteY0" fmla="*/ 0 h 276999"/>
              <a:gd name="connsiteX1" fmla="*/ 523300 w 2180418"/>
              <a:gd name="connsiteY1" fmla="*/ 0 h 276999"/>
              <a:gd name="connsiteX2" fmla="*/ 1024796 w 2180418"/>
              <a:gd name="connsiteY2" fmla="*/ 0 h 276999"/>
              <a:gd name="connsiteX3" fmla="*/ 1504488 w 2180418"/>
              <a:gd name="connsiteY3" fmla="*/ 0 h 276999"/>
              <a:gd name="connsiteX4" fmla="*/ 2180418 w 2180418"/>
              <a:gd name="connsiteY4" fmla="*/ 0 h 276999"/>
              <a:gd name="connsiteX5" fmla="*/ 2180418 w 2180418"/>
              <a:gd name="connsiteY5" fmla="*/ 276999 h 276999"/>
              <a:gd name="connsiteX6" fmla="*/ 1635314 w 2180418"/>
              <a:gd name="connsiteY6" fmla="*/ 276999 h 276999"/>
              <a:gd name="connsiteX7" fmla="*/ 1133817 w 2180418"/>
              <a:gd name="connsiteY7" fmla="*/ 276999 h 276999"/>
              <a:gd name="connsiteX8" fmla="*/ 545105 w 2180418"/>
              <a:gd name="connsiteY8" fmla="*/ 276999 h 276999"/>
              <a:gd name="connsiteX9" fmla="*/ 0 w 2180418"/>
              <a:gd name="connsiteY9" fmla="*/ 276999 h 276999"/>
              <a:gd name="connsiteX10" fmla="*/ 0 w 2180418"/>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80418" h="276999" fill="none" extrusionOk="0">
                <a:moveTo>
                  <a:pt x="0" y="0"/>
                </a:moveTo>
                <a:cubicBezTo>
                  <a:pt x="238996" y="6269"/>
                  <a:pt x="305085" y="18730"/>
                  <a:pt x="523300" y="0"/>
                </a:cubicBezTo>
                <a:cubicBezTo>
                  <a:pt x="741515" y="-18730"/>
                  <a:pt x="876597" y="5470"/>
                  <a:pt x="1024796" y="0"/>
                </a:cubicBezTo>
                <a:cubicBezTo>
                  <a:pt x="1172995" y="-5470"/>
                  <a:pt x="1265960" y="-14983"/>
                  <a:pt x="1504488" y="0"/>
                </a:cubicBezTo>
                <a:cubicBezTo>
                  <a:pt x="1743016" y="14983"/>
                  <a:pt x="1845474" y="-21801"/>
                  <a:pt x="2180418" y="0"/>
                </a:cubicBezTo>
                <a:cubicBezTo>
                  <a:pt x="2167443" y="83894"/>
                  <a:pt x="2189784" y="154378"/>
                  <a:pt x="2180418" y="276999"/>
                </a:cubicBezTo>
                <a:cubicBezTo>
                  <a:pt x="2007403" y="250105"/>
                  <a:pt x="1785451" y="291530"/>
                  <a:pt x="1635314" y="276999"/>
                </a:cubicBezTo>
                <a:cubicBezTo>
                  <a:pt x="1485177" y="262468"/>
                  <a:pt x="1244846" y="280849"/>
                  <a:pt x="1133817" y="276999"/>
                </a:cubicBezTo>
                <a:cubicBezTo>
                  <a:pt x="1022788" y="273149"/>
                  <a:pt x="702411" y="301318"/>
                  <a:pt x="545105" y="276999"/>
                </a:cubicBezTo>
                <a:cubicBezTo>
                  <a:pt x="387799" y="252680"/>
                  <a:pt x="125799" y="258544"/>
                  <a:pt x="0" y="276999"/>
                </a:cubicBezTo>
                <a:cubicBezTo>
                  <a:pt x="4517" y="192130"/>
                  <a:pt x="-4057" y="69398"/>
                  <a:pt x="0" y="0"/>
                </a:cubicBezTo>
                <a:close/>
              </a:path>
              <a:path w="2180418" h="276999" stroke="0" extrusionOk="0">
                <a:moveTo>
                  <a:pt x="0" y="0"/>
                </a:moveTo>
                <a:cubicBezTo>
                  <a:pt x="146246" y="10683"/>
                  <a:pt x="287958" y="9442"/>
                  <a:pt x="523300" y="0"/>
                </a:cubicBezTo>
                <a:cubicBezTo>
                  <a:pt x="758642" y="-9442"/>
                  <a:pt x="824795" y="18095"/>
                  <a:pt x="1024796" y="0"/>
                </a:cubicBezTo>
                <a:cubicBezTo>
                  <a:pt x="1224797" y="-18095"/>
                  <a:pt x="1345577" y="-12731"/>
                  <a:pt x="1569901" y="0"/>
                </a:cubicBezTo>
                <a:cubicBezTo>
                  <a:pt x="1794226" y="12731"/>
                  <a:pt x="1950393" y="17051"/>
                  <a:pt x="2180418" y="0"/>
                </a:cubicBezTo>
                <a:cubicBezTo>
                  <a:pt x="2182794" y="117407"/>
                  <a:pt x="2193137" y="164008"/>
                  <a:pt x="2180418" y="276999"/>
                </a:cubicBezTo>
                <a:cubicBezTo>
                  <a:pt x="1978039" y="276633"/>
                  <a:pt x="1756779" y="285694"/>
                  <a:pt x="1635314" y="276999"/>
                </a:cubicBezTo>
                <a:cubicBezTo>
                  <a:pt x="1513849" y="268304"/>
                  <a:pt x="1252867" y="284045"/>
                  <a:pt x="1155622" y="276999"/>
                </a:cubicBezTo>
                <a:cubicBezTo>
                  <a:pt x="1058377" y="269953"/>
                  <a:pt x="757163" y="285155"/>
                  <a:pt x="588713" y="276999"/>
                </a:cubicBezTo>
                <a:cubicBezTo>
                  <a:pt x="420263" y="268843"/>
                  <a:pt x="207775" y="270576"/>
                  <a:pt x="0" y="276999"/>
                </a:cubicBezTo>
                <a:cubicBezTo>
                  <a:pt x="3887" y="193613"/>
                  <a:pt x="13618" y="109270"/>
                  <a:pt x="0" y="0"/>
                </a:cubicBezTo>
                <a:close/>
              </a:path>
            </a:pathLst>
          </a:custGeom>
          <a:solidFill>
            <a:schemeClr val="accent1">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What were Reservations?</a:t>
            </a:r>
            <a:endParaRPr lang="en-GB" sz="1100" dirty="0"/>
          </a:p>
        </p:txBody>
      </p:sp>
      <p:sp>
        <p:nvSpPr>
          <p:cNvPr id="17" name="TextBox 16">
            <a:extLst>
              <a:ext uri="{FF2B5EF4-FFF2-40B4-BE49-F238E27FC236}">
                <a16:creationId xmlns:a16="http://schemas.microsoft.com/office/drawing/2014/main" id="{53439B1F-3AB2-4E69-8BC6-3F05167D3E24}"/>
              </a:ext>
            </a:extLst>
          </p:cNvPr>
          <p:cNvSpPr txBox="1"/>
          <p:nvPr/>
        </p:nvSpPr>
        <p:spPr>
          <a:xfrm>
            <a:off x="2359936" y="1466860"/>
            <a:ext cx="4441458" cy="276999"/>
          </a:xfrm>
          <a:custGeom>
            <a:avLst/>
            <a:gdLst>
              <a:gd name="connsiteX0" fmla="*/ 0 w 4441458"/>
              <a:gd name="connsiteY0" fmla="*/ 0 h 276999"/>
              <a:gd name="connsiteX1" fmla="*/ 590079 w 4441458"/>
              <a:gd name="connsiteY1" fmla="*/ 0 h 276999"/>
              <a:gd name="connsiteX2" fmla="*/ 1224573 w 4441458"/>
              <a:gd name="connsiteY2" fmla="*/ 0 h 276999"/>
              <a:gd name="connsiteX3" fmla="*/ 1947897 w 4441458"/>
              <a:gd name="connsiteY3" fmla="*/ 0 h 276999"/>
              <a:gd name="connsiteX4" fmla="*/ 2626805 w 4441458"/>
              <a:gd name="connsiteY4" fmla="*/ 0 h 276999"/>
              <a:gd name="connsiteX5" fmla="*/ 3172470 w 4441458"/>
              <a:gd name="connsiteY5" fmla="*/ 0 h 276999"/>
              <a:gd name="connsiteX6" fmla="*/ 3718135 w 4441458"/>
              <a:gd name="connsiteY6" fmla="*/ 0 h 276999"/>
              <a:gd name="connsiteX7" fmla="*/ 4441458 w 4441458"/>
              <a:gd name="connsiteY7" fmla="*/ 0 h 276999"/>
              <a:gd name="connsiteX8" fmla="*/ 4441458 w 4441458"/>
              <a:gd name="connsiteY8" fmla="*/ 276999 h 276999"/>
              <a:gd name="connsiteX9" fmla="*/ 3762549 w 4441458"/>
              <a:gd name="connsiteY9" fmla="*/ 276999 h 276999"/>
              <a:gd name="connsiteX10" fmla="*/ 3128055 w 4441458"/>
              <a:gd name="connsiteY10" fmla="*/ 276999 h 276999"/>
              <a:gd name="connsiteX11" fmla="*/ 2404732 w 4441458"/>
              <a:gd name="connsiteY11" fmla="*/ 276999 h 276999"/>
              <a:gd name="connsiteX12" fmla="*/ 1681409 w 4441458"/>
              <a:gd name="connsiteY12" fmla="*/ 276999 h 276999"/>
              <a:gd name="connsiteX13" fmla="*/ 1046915 w 4441458"/>
              <a:gd name="connsiteY13" fmla="*/ 276999 h 276999"/>
              <a:gd name="connsiteX14" fmla="*/ 0 w 4441458"/>
              <a:gd name="connsiteY14" fmla="*/ 276999 h 276999"/>
              <a:gd name="connsiteX15" fmla="*/ 0 w 4441458"/>
              <a:gd name="connsiteY15"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41458" h="276999" fill="none" extrusionOk="0">
                <a:moveTo>
                  <a:pt x="0" y="0"/>
                </a:moveTo>
                <a:cubicBezTo>
                  <a:pt x="194731" y="14685"/>
                  <a:pt x="444665" y="4222"/>
                  <a:pt x="590079" y="0"/>
                </a:cubicBezTo>
                <a:cubicBezTo>
                  <a:pt x="735493" y="-4222"/>
                  <a:pt x="1001488" y="-691"/>
                  <a:pt x="1224573" y="0"/>
                </a:cubicBezTo>
                <a:cubicBezTo>
                  <a:pt x="1447658" y="691"/>
                  <a:pt x="1635133" y="-35531"/>
                  <a:pt x="1947897" y="0"/>
                </a:cubicBezTo>
                <a:cubicBezTo>
                  <a:pt x="2260661" y="35531"/>
                  <a:pt x="2346223" y="24470"/>
                  <a:pt x="2626805" y="0"/>
                </a:cubicBezTo>
                <a:cubicBezTo>
                  <a:pt x="2907387" y="-24470"/>
                  <a:pt x="3011117" y="-25313"/>
                  <a:pt x="3172470" y="0"/>
                </a:cubicBezTo>
                <a:cubicBezTo>
                  <a:pt x="3333823" y="25313"/>
                  <a:pt x="3564123" y="-15816"/>
                  <a:pt x="3718135" y="0"/>
                </a:cubicBezTo>
                <a:cubicBezTo>
                  <a:pt x="3872148" y="15816"/>
                  <a:pt x="4179204" y="-31743"/>
                  <a:pt x="4441458" y="0"/>
                </a:cubicBezTo>
                <a:cubicBezTo>
                  <a:pt x="4443535" y="81286"/>
                  <a:pt x="4432788" y="154119"/>
                  <a:pt x="4441458" y="276999"/>
                </a:cubicBezTo>
                <a:cubicBezTo>
                  <a:pt x="4178174" y="280160"/>
                  <a:pt x="3981569" y="288328"/>
                  <a:pt x="3762549" y="276999"/>
                </a:cubicBezTo>
                <a:cubicBezTo>
                  <a:pt x="3543529" y="265670"/>
                  <a:pt x="3349115" y="274265"/>
                  <a:pt x="3128055" y="276999"/>
                </a:cubicBezTo>
                <a:cubicBezTo>
                  <a:pt x="2906995" y="279733"/>
                  <a:pt x="2600853" y="244978"/>
                  <a:pt x="2404732" y="276999"/>
                </a:cubicBezTo>
                <a:cubicBezTo>
                  <a:pt x="2208611" y="309020"/>
                  <a:pt x="2019980" y="304142"/>
                  <a:pt x="1681409" y="276999"/>
                </a:cubicBezTo>
                <a:cubicBezTo>
                  <a:pt x="1342838" y="249856"/>
                  <a:pt x="1334242" y="261504"/>
                  <a:pt x="1046915" y="276999"/>
                </a:cubicBezTo>
                <a:cubicBezTo>
                  <a:pt x="759588" y="292494"/>
                  <a:pt x="314542" y="251111"/>
                  <a:pt x="0" y="276999"/>
                </a:cubicBezTo>
                <a:cubicBezTo>
                  <a:pt x="7751" y="207342"/>
                  <a:pt x="89" y="68478"/>
                  <a:pt x="0" y="0"/>
                </a:cubicBezTo>
                <a:close/>
              </a:path>
              <a:path w="4441458" h="276999" stroke="0" extrusionOk="0">
                <a:moveTo>
                  <a:pt x="0" y="0"/>
                </a:moveTo>
                <a:cubicBezTo>
                  <a:pt x="121490" y="15163"/>
                  <a:pt x="371034" y="21805"/>
                  <a:pt x="590079" y="0"/>
                </a:cubicBezTo>
                <a:cubicBezTo>
                  <a:pt x="809124" y="-21805"/>
                  <a:pt x="876607" y="-20048"/>
                  <a:pt x="1135744" y="0"/>
                </a:cubicBezTo>
                <a:cubicBezTo>
                  <a:pt x="1394881" y="20048"/>
                  <a:pt x="1471228" y="26391"/>
                  <a:pt x="1770238" y="0"/>
                </a:cubicBezTo>
                <a:cubicBezTo>
                  <a:pt x="2069248" y="-26391"/>
                  <a:pt x="2227555" y="11681"/>
                  <a:pt x="2493561" y="0"/>
                </a:cubicBezTo>
                <a:cubicBezTo>
                  <a:pt x="2759567" y="-11681"/>
                  <a:pt x="2926999" y="12271"/>
                  <a:pt x="3039226" y="0"/>
                </a:cubicBezTo>
                <a:cubicBezTo>
                  <a:pt x="3151453" y="-12271"/>
                  <a:pt x="3397018" y="-1167"/>
                  <a:pt x="3629306" y="0"/>
                </a:cubicBezTo>
                <a:cubicBezTo>
                  <a:pt x="3861594" y="1167"/>
                  <a:pt x="4102923" y="-19771"/>
                  <a:pt x="4441458" y="0"/>
                </a:cubicBezTo>
                <a:cubicBezTo>
                  <a:pt x="4437120" y="101033"/>
                  <a:pt x="4451504" y="174511"/>
                  <a:pt x="4441458" y="276999"/>
                </a:cubicBezTo>
                <a:cubicBezTo>
                  <a:pt x="4221563" y="297527"/>
                  <a:pt x="4068450" y="284774"/>
                  <a:pt x="3762549" y="276999"/>
                </a:cubicBezTo>
                <a:cubicBezTo>
                  <a:pt x="3456648" y="269224"/>
                  <a:pt x="3317941" y="264697"/>
                  <a:pt x="3128055" y="276999"/>
                </a:cubicBezTo>
                <a:cubicBezTo>
                  <a:pt x="2938169" y="289301"/>
                  <a:pt x="2696007" y="267252"/>
                  <a:pt x="2582391" y="276999"/>
                </a:cubicBezTo>
                <a:cubicBezTo>
                  <a:pt x="2468775" y="286746"/>
                  <a:pt x="2120047" y="274904"/>
                  <a:pt x="1992311" y="276999"/>
                </a:cubicBezTo>
                <a:cubicBezTo>
                  <a:pt x="1864575" y="279094"/>
                  <a:pt x="1605546" y="260568"/>
                  <a:pt x="1446646" y="276999"/>
                </a:cubicBezTo>
                <a:cubicBezTo>
                  <a:pt x="1287747" y="293430"/>
                  <a:pt x="991895" y="274408"/>
                  <a:pt x="723323" y="276999"/>
                </a:cubicBezTo>
                <a:cubicBezTo>
                  <a:pt x="454751" y="279590"/>
                  <a:pt x="262858" y="281359"/>
                  <a:pt x="0" y="276999"/>
                </a:cubicBezTo>
                <a:cubicBezTo>
                  <a:pt x="1227" y="181857"/>
                  <a:pt x="-2120" y="130147"/>
                  <a:pt x="0" y="0"/>
                </a:cubicBezTo>
                <a:close/>
              </a:path>
            </a:pathLst>
          </a:custGeom>
          <a:solidFill>
            <a:schemeClr val="accent1">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Why did Plains Indians agree to move to reservations?</a:t>
            </a:r>
            <a:endParaRPr lang="en-GB" sz="1100" dirty="0"/>
          </a:p>
        </p:txBody>
      </p:sp>
      <p:sp>
        <p:nvSpPr>
          <p:cNvPr id="11" name="Right Arrow 10"/>
          <p:cNvSpPr/>
          <p:nvPr/>
        </p:nvSpPr>
        <p:spPr>
          <a:xfrm>
            <a:off x="2241377" y="1504886"/>
            <a:ext cx="318941" cy="20751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F63DA891-B124-4DC2-9712-36848EA677B4}"/>
              </a:ext>
            </a:extLst>
          </p:cNvPr>
          <p:cNvSpPr txBox="1"/>
          <p:nvPr/>
        </p:nvSpPr>
        <p:spPr>
          <a:xfrm>
            <a:off x="6916441" y="1466859"/>
            <a:ext cx="2465684" cy="276999"/>
          </a:xfrm>
          <a:custGeom>
            <a:avLst/>
            <a:gdLst>
              <a:gd name="connsiteX0" fmla="*/ 0 w 2465684"/>
              <a:gd name="connsiteY0" fmla="*/ 0 h 276999"/>
              <a:gd name="connsiteX1" fmla="*/ 591764 w 2465684"/>
              <a:gd name="connsiteY1" fmla="*/ 0 h 276999"/>
              <a:gd name="connsiteX2" fmla="*/ 1158871 w 2465684"/>
              <a:gd name="connsiteY2" fmla="*/ 0 h 276999"/>
              <a:gd name="connsiteX3" fmla="*/ 1701322 w 2465684"/>
              <a:gd name="connsiteY3" fmla="*/ 0 h 276999"/>
              <a:gd name="connsiteX4" fmla="*/ 2465684 w 2465684"/>
              <a:gd name="connsiteY4" fmla="*/ 0 h 276999"/>
              <a:gd name="connsiteX5" fmla="*/ 2465684 w 2465684"/>
              <a:gd name="connsiteY5" fmla="*/ 276999 h 276999"/>
              <a:gd name="connsiteX6" fmla="*/ 1849263 w 2465684"/>
              <a:gd name="connsiteY6" fmla="*/ 276999 h 276999"/>
              <a:gd name="connsiteX7" fmla="*/ 1282156 w 2465684"/>
              <a:gd name="connsiteY7" fmla="*/ 276999 h 276999"/>
              <a:gd name="connsiteX8" fmla="*/ 616421 w 2465684"/>
              <a:gd name="connsiteY8" fmla="*/ 276999 h 276999"/>
              <a:gd name="connsiteX9" fmla="*/ 0 w 2465684"/>
              <a:gd name="connsiteY9" fmla="*/ 276999 h 276999"/>
              <a:gd name="connsiteX10" fmla="*/ 0 w 2465684"/>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65684" h="276999" fill="none" extrusionOk="0">
                <a:moveTo>
                  <a:pt x="0" y="0"/>
                </a:moveTo>
                <a:cubicBezTo>
                  <a:pt x="239489" y="24224"/>
                  <a:pt x="362289" y="11282"/>
                  <a:pt x="591764" y="0"/>
                </a:cubicBezTo>
                <a:cubicBezTo>
                  <a:pt x="821239" y="-11282"/>
                  <a:pt x="993643" y="12398"/>
                  <a:pt x="1158871" y="0"/>
                </a:cubicBezTo>
                <a:cubicBezTo>
                  <a:pt x="1324099" y="-12398"/>
                  <a:pt x="1432090" y="-15557"/>
                  <a:pt x="1701322" y="0"/>
                </a:cubicBezTo>
                <a:cubicBezTo>
                  <a:pt x="1970554" y="15557"/>
                  <a:pt x="2146573" y="-18729"/>
                  <a:pt x="2465684" y="0"/>
                </a:cubicBezTo>
                <a:cubicBezTo>
                  <a:pt x="2452709" y="83894"/>
                  <a:pt x="2475050" y="154378"/>
                  <a:pt x="2465684" y="276999"/>
                </a:cubicBezTo>
                <a:cubicBezTo>
                  <a:pt x="2261691" y="248091"/>
                  <a:pt x="2005003" y="299399"/>
                  <a:pt x="1849263" y="276999"/>
                </a:cubicBezTo>
                <a:cubicBezTo>
                  <a:pt x="1693523" y="254599"/>
                  <a:pt x="1477582" y="267284"/>
                  <a:pt x="1282156" y="276999"/>
                </a:cubicBezTo>
                <a:cubicBezTo>
                  <a:pt x="1086730" y="286714"/>
                  <a:pt x="873329" y="256785"/>
                  <a:pt x="616421" y="276999"/>
                </a:cubicBezTo>
                <a:cubicBezTo>
                  <a:pt x="359514" y="297213"/>
                  <a:pt x="273753" y="302660"/>
                  <a:pt x="0" y="276999"/>
                </a:cubicBezTo>
                <a:cubicBezTo>
                  <a:pt x="4517" y="192130"/>
                  <a:pt x="-4057" y="69398"/>
                  <a:pt x="0" y="0"/>
                </a:cubicBezTo>
                <a:close/>
              </a:path>
              <a:path w="2465684" h="276999" stroke="0" extrusionOk="0">
                <a:moveTo>
                  <a:pt x="0" y="0"/>
                </a:moveTo>
                <a:cubicBezTo>
                  <a:pt x="244643" y="-14248"/>
                  <a:pt x="296337" y="-19838"/>
                  <a:pt x="591764" y="0"/>
                </a:cubicBezTo>
                <a:cubicBezTo>
                  <a:pt x="887191" y="19838"/>
                  <a:pt x="1011645" y="19857"/>
                  <a:pt x="1158871" y="0"/>
                </a:cubicBezTo>
                <a:cubicBezTo>
                  <a:pt x="1306097" y="-19857"/>
                  <a:pt x="1605251" y="1595"/>
                  <a:pt x="1775292" y="0"/>
                </a:cubicBezTo>
                <a:cubicBezTo>
                  <a:pt x="1945333" y="-1595"/>
                  <a:pt x="2143030" y="-19081"/>
                  <a:pt x="2465684" y="0"/>
                </a:cubicBezTo>
                <a:cubicBezTo>
                  <a:pt x="2468060" y="117407"/>
                  <a:pt x="2478403" y="164008"/>
                  <a:pt x="2465684" y="276999"/>
                </a:cubicBezTo>
                <a:cubicBezTo>
                  <a:pt x="2267044" y="306104"/>
                  <a:pt x="2008966" y="302809"/>
                  <a:pt x="1849263" y="276999"/>
                </a:cubicBezTo>
                <a:cubicBezTo>
                  <a:pt x="1689560" y="251189"/>
                  <a:pt x="1564713" y="278780"/>
                  <a:pt x="1306813" y="276999"/>
                </a:cubicBezTo>
                <a:cubicBezTo>
                  <a:pt x="1048913" y="275219"/>
                  <a:pt x="806312" y="294248"/>
                  <a:pt x="665735" y="276999"/>
                </a:cubicBezTo>
                <a:cubicBezTo>
                  <a:pt x="525158" y="259750"/>
                  <a:pt x="153691" y="266168"/>
                  <a:pt x="0" y="276999"/>
                </a:cubicBezTo>
                <a:cubicBezTo>
                  <a:pt x="3887" y="193613"/>
                  <a:pt x="13618" y="109270"/>
                  <a:pt x="0" y="0"/>
                </a:cubicBezTo>
                <a:close/>
              </a:path>
            </a:pathLst>
          </a:custGeom>
          <a:solidFill>
            <a:schemeClr val="accent1">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Broken Promises</a:t>
            </a:r>
            <a:endParaRPr lang="en-GB" sz="1100" dirty="0"/>
          </a:p>
        </p:txBody>
      </p:sp>
      <p:sp>
        <p:nvSpPr>
          <p:cNvPr id="20" name="TextBox 19">
            <a:extLst>
              <a:ext uri="{FF2B5EF4-FFF2-40B4-BE49-F238E27FC236}">
                <a16:creationId xmlns:a16="http://schemas.microsoft.com/office/drawing/2014/main" id="{3F926ED0-BA9F-483C-9EED-772F3FFE49BA}"/>
              </a:ext>
            </a:extLst>
          </p:cNvPr>
          <p:cNvSpPr txBox="1"/>
          <p:nvPr/>
        </p:nvSpPr>
        <p:spPr>
          <a:xfrm>
            <a:off x="6916442" y="1741634"/>
            <a:ext cx="2465684" cy="1223412"/>
          </a:xfrm>
          <a:prstGeom prst="rect">
            <a:avLst/>
          </a:prstGeom>
          <a:solidFill>
            <a:schemeClr val="bg1"/>
          </a:solidFill>
          <a:ln w="19050">
            <a:solidFill>
              <a:schemeClr val="tx1"/>
            </a:solidFill>
          </a:ln>
        </p:spPr>
        <p:txBody>
          <a:bodyPr wrap="square" rtlCol="0">
            <a:spAutoFit/>
          </a:bodyPr>
          <a:lstStyle/>
          <a:p>
            <a:r>
              <a:rPr lang="en-GB" sz="1050" dirty="0"/>
              <a:t>It soon became clear that the government rarely kept to these promises.  Eventually some tribes learnt of the </a:t>
            </a:r>
            <a:r>
              <a:rPr lang="en-GB" sz="1050" b="1" dirty="0"/>
              <a:t>broken promises </a:t>
            </a:r>
            <a:r>
              <a:rPr lang="en-GB" sz="1050" dirty="0"/>
              <a:t>and either refused to move onto reservation land or simply walking away from the reservation land they had been placed on.  </a:t>
            </a:r>
          </a:p>
        </p:txBody>
      </p:sp>
      <p:sp>
        <p:nvSpPr>
          <p:cNvPr id="23" name="TextBox 22">
            <a:extLst>
              <a:ext uri="{FF2B5EF4-FFF2-40B4-BE49-F238E27FC236}">
                <a16:creationId xmlns:a16="http://schemas.microsoft.com/office/drawing/2014/main" id="{D0B15BF2-CB3C-4EDF-B090-4D70282719D3}"/>
              </a:ext>
            </a:extLst>
          </p:cNvPr>
          <p:cNvSpPr txBox="1"/>
          <p:nvPr/>
        </p:nvSpPr>
        <p:spPr>
          <a:xfrm>
            <a:off x="9497172" y="1685203"/>
            <a:ext cx="2633861" cy="1277273"/>
          </a:xfrm>
          <a:prstGeom prst="rect">
            <a:avLst/>
          </a:prstGeom>
          <a:solidFill>
            <a:schemeClr val="bg1"/>
          </a:solidFill>
          <a:ln w="19050">
            <a:solidFill>
              <a:schemeClr val="tx1"/>
            </a:solidFill>
          </a:ln>
        </p:spPr>
        <p:txBody>
          <a:bodyPr wrap="square" rtlCol="0" anchor="ctr">
            <a:spAutoFit/>
          </a:bodyPr>
          <a:lstStyle/>
          <a:p>
            <a:r>
              <a:rPr lang="en-GB" sz="1050" dirty="0"/>
              <a:t>As a result, the </a:t>
            </a:r>
            <a:r>
              <a:rPr lang="en-GB" sz="1050" b="1" dirty="0"/>
              <a:t>US army </a:t>
            </a:r>
            <a:r>
              <a:rPr lang="en-GB" sz="1050" dirty="0"/>
              <a:t>was increasingly used to force Plains Indians to move to reservation land or return to them if they left. The tension and conflict between Plains Indians and the US army increased dramatically.  It also led to </a:t>
            </a:r>
            <a:r>
              <a:rPr lang="en-GB" sz="1050" b="1" dirty="0"/>
              <a:t>rising tensions </a:t>
            </a:r>
            <a:r>
              <a:rPr lang="en-GB" sz="1050" dirty="0"/>
              <a:t>within the reservations themselves</a:t>
            </a:r>
            <a:r>
              <a:rPr lang="en-GB" sz="1100" dirty="0"/>
              <a:t>.</a:t>
            </a:r>
          </a:p>
        </p:txBody>
      </p:sp>
      <p:sp>
        <p:nvSpPr>
          <p:cNvPr id="24" name="Right Arrow 10">
            <a:extLst>
              <a:ext uri="{FF2B5EF4-FFF2-40B4-BE49-F238E27FC236}">
                <a16:creationId xmlns:a16="http://schemas.microsoft.com/office/drawing/2014/main" id="{5BA36C68-A429-4695-8BF5-2B77D7576FE4}"/>
              </a:ext>
            </a:extLst>
          </p:cNvPr>
          <p:cNvSpPr/>
          <p:nvPr/>
        </p:nvSpPr>
        <p:spPr>
          <a:xfrm>
            <a:off x="6801393" y="1511738"/>
            <a:ext cx="318941" cy="20751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408734D2-B347-4E5E-848D-7BAE7C2AE989}"/>
              </a:ext>
            </a:extLst>
          </p:cNvPr>
          <p:cNvSpPr txBox="1"/>
          <p:nvPr/>
        </p:nvSpPr>
        <p:spPr>
          <a:xfrm>
            <a:off x="59425" y="3009961"/>
            <a:ext cx="6036575" cy="276999"/>
          </a:xfrm>
          <a:custGeom>
            <a:avLst/>
            <a:gdLst>
              <a:gd name="connsiteX0" fmla="*/ 0 w 6036575"/>
              <a:gd name="connsiteY0" fmla="*/ 0 h 276999"/>
              <a:gd name="connsiteX1" fmla="*/ 610365 w 6036575"/>
              <a:gd name="connsiteY1" fmla="*/ 0 h 276999"/>
              <a:gd name="connsiteX2" fmla="*/ 1160364 w 6036575"/>
              <a:gd name="connsiteY2" fmla="*/ 0 h 276999"/>
              <a:gd name="connsiteX3" fmla="*/ 1649997 w 6036575"/>
              <a:gd name="connsiteY3" fmla="*/ 0 h 276999"/>
              <a:gd name="connsiteX4" fmla="*/ 2441459 w 6036575"/>
              <a:gd name="connsiteY4" fmla="*/ 0 h 276999"/>
              <a:gd name="connsiteX5" fmla="*/ 2931093 w 6036575"/>
              <a:gd name="connsiteY5" fmla="*/ 0 h 276999"/>
              <a:gd name="connsiteX6" fmla="*/ 3722555 w 6036575"/>
              <a:gd name="connsiteY6" fmla="*/ 0 h 276999"/>
              <a:gd name="connsiteX7" fmla="*/ 4272554 w 6036575"/>
              <a:gd name="connsiteY7" fmla="*/ 0 h 276999"/>
              <a:gd name="connsiteX8" fmla="*/ 4822553 w 6036575"/>
              <a:gd name="connsiteY8" fmla="*/ 0 h 276999"/>
              <a:gd name="connsiteX9" fmla="*/ 6036575 w 6036575"/>
              <a:gd name="connsiteY9" fmla="*/ 0 h 276999"/>
              <a:gd name="connsiteX10" fmla="*/ 6036575 w 6036575"/>
              <a:gd name="connsiteY10" fmla="*/ 276999 h 276999"/>
              <a:gd name="connsiteX11" fmla="*/ 5426210 w 6036575"/>
              <a:gd name="connsiteY11" fmla="*/ 276999 h 276999"/>
              <a:gd name="connsiteX12" fmla="*/ 4695114 w 6036575"/>
              <a:gd name="connsiteY12" fmla="*/ 276999 h 276999"/>
              <a:gd name="connsiteX13" fmla="*/ 4084749 w 6036575"/>
              <a:gd name="connsiteY13" fmla="*/ 276999 h 276999"/>
              <a:gd name="connsiteX14" fmla="*/ 3353653 w 6036575"/>
              <a:gd name="connsiteY14" fmla="*/ 276999 h 276999"/>
              <a:gd name="connsiteX15" fmla="*/ 2803654 w 6036575"/>
              <a:gd name="connsiteY15" fmla="*/ 276999 h 276999"/>
              <a:gd name="connsiteX16" fmla="*/ 2193289 w 6036575"/>
              <a:gd name="connsiteY16" fmla="*/ 276999 h 276999"/>
              <a:gd name="connsiteX17" fmla="*/ 1582924 w 6036575"/>
              <a:gd name="connsiteY17" fmla="*/ 276999 h 276999"/>
              <a:gd name="connsiteX18" fmla="*/ 1093291 w 6036575"/>
              <a:gd name="connsiteY18" fmla="*/ 276999 h 276999"/>
              <a:gd name="connsiteX19" fmla="*/ 0 w 6036575"/>
              <a:gd name="connsiteY19" fmla="*/ 276999 h 276999"/>
              <a:gd name="connsiteX20" fmla="*/ 0 w 6036575"/>
              <a:gd name="connsiteY2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36575" h="276999" fill="none" extrusionOk="0">
                <a:moveTo>
                  <a:pt x="0" y="0"/>
                </a:moveTo>
                <a:cubicBezTo>
                  <a:pt x="234328" y="-29889"/>
                  <a:pt x="348694" y="-5185"/>
                  <a:pt x="610365" y="0"/>
                </a:cubicBezTo>
                <a:cubicBezTo>
                  <a:pt x="872036" y="5185"/>
                  <a:pt x="1006424" y="1082"/>
                  <a:pt x="1160364" y="0"/>
                </a:cubicBezTo>
                <a:cubicBezTo>
                  <a:pt x="1314304" y="-1082"/>
                  <a:pt x="1437503" y="-8393"/>
                  <a:pt x="1649997" y="0"/>
                </a:cubicBezTo>
                <a:cubicBezTo>
                  <a:pt x="1862491" y="8393"/>
                  <a:pt x="2205494" y="-6826"/>
                  <a:pt x="2441459" y="0"/>
                </a:cubicBezTo>
                <a:cubicBezTo>
                  <a:pt x="2677424" y="6826"/>
                  <a:pt x="2825731" y="-8948"/>
                  <a:pt x="2931093" y="0"/>
                </a:cubicBezTo>
                <a:cubicBezTo>
                  <a:pt x="3036455" y="8948"/>
                  <a:pt x="3415417" y="23123"/>
                  <a:pt x="3722555" y="0"/>
                </a:cubicBezTo>
                <a:cubicBezTo>
                  <a:pt x="4029693" y="-23123"/>
                  <a:pt x="4029071" y="-17562"/>
                  <a:pt x="4272554" y="0"/>
                </a:cubicBezTo>
                <a:cubicBezTo>
                  <a:pt x="4516037" y="17562"/>
                  <a:pt x="4586985" y="26197"/>
                  <a:pt x="4822553" y="0"/>
                </a:cubicBezTo>
                <a:cubicBezTo>
                  <a:pt x="5058121" y="-26197"/>
                  <a:pt x="5760277" y="-41875"/>
                  <a:pt x="6036575" y="0"/>
                </a:cubicBezTo>
                <a:cubicBezTo>
                  <a:pt x="6047545" y="124657"/>
                  <a:pt x="6026058" y="156552"/>
                  <a:pt x="6036575" y="276999"/>
                </a:cubicBezTo>
                <a:cubicBezTo>
                  <a:pt x="5849530" y="265930"/>
                  <a:pt x="5563043" y="248241"/>
                  <a:pt x="5426210" y="276999"/>
                </a:cubicBezTo>
                <a:cubicBezTo>
                  <a:pt x="5289378" y="305757"/>
                  <a:pt x="4990949" y="304151"/>
                  <a:pt x="4695114" y="276999"/>
                </a:cubicBezTo>
                <a:cubicBezTo>
                  <a:pt x="4399279" y="249847"/>
                  <a:pt x="4337754" y="294904"/>
                  <a:pt x="4084749" y="276999"/>
                </a:cubicBezTo>
                <a:cubicBezTo>
                  <a:pt x="3831745" y="259094"/>
                  <a:pt x="3534183" y="285449"/>
                  <a:pt x="3353653" y="276999"/>
                </a:cubicBezTo>
                <a:cubicBezTo>
                  <a:pt x="3173123" y="268549"/>
                  <a:pt x="2924867" y="286144"/>
                  <a:pt x="2803654" y="276999"/>
                </a:cubicBezTo>
                <a:cubicBezTo>
                  <a:pt x="2682441" y="267854"/>
                  <a:pt x="2438402" y="249673"/>
                  <a:pt x="2193289" y="276999"/>
                </a:cubicBezTo>
                <a:cubicBezTo>
                  <a:pt x="1948176" y="304325"/>
                  <a:pt x="1791954" y="251203"/>
                  <a:pt x="1582924" y="276999"/>
                </a:cubicBezTo>
                <a:cubicBezTo>
                  <a:pt x="1373894" y="302795"/>
                  <a:pt x="1191752" y="265881"/>
                  <a:pt x="1093291" y="276999"/>
                </a:cubicBezTo>
                <a:cubicBezTo>
                  <a:pt x="994830" y="288117"/>
                  <a:pt x="533213" y="266136"/>
                  <a:pt x="0" y="276999"/>
                </a:cubicBezTo>
                <a:cubicBezTo>
                  <a:pt x="4874" y="210620"/>
                  <a:pt x="3051" y="83600"/>
                  <a:pt x="0" y="0"/>
                </a:cubicBezTo>
                <a:close/>
              </a:path>
              <a:path w="6036575" h="276999" stroke="0" extrusionOk="0">
                <a:moveTo>
                  <a:pt x="0" y="0"/>
                </a:moveTo>
                <a:cubicBezTo>
                  <a:pt x="123856" y="9854"/>
                  <a:pt x="434979" y="23588"/>
                  <a:pt x="610365" y="0"/>
                </a:cubicBezTo>
                <a:cubicBezTo>
                  <a:pt x="785752" y="-23588"/>
                  <a:pt x="931670" y="4614"/>
                  <a:pt x="1160364" y="0"/>
                </a:cubicBezTo>
                <a:cubicBezTo>
                  <a:pt x="1389058" y="-4614"/>
                  <a:pt x="1567942" y="9389"/>
                  <a:pt x="1831094" y="0"/>
                </a:cubicBezTo>
                <a:cubicBezTo>
                  <a:pt x="2094246" y="-9389"/>
                  <a:pt x="2301654" y="5479"/>
                  <a:pt x="2622556" y="0"/>
                </a:cubicBezTo>
                <a:cubicBezTo>
                  <a:pt x="2943458" y="-5479"/>
                  <a:pt x="2999648" y="24930"/>
                  <a:pt x="3172556" y="0"/>
                </a:cubicBezTo>
                <a:cubicBezTo>
                  <a:pt x="3345464" y="-24930"/>
                  <a:pt x="3563384" y="19025"/>
                  <a:pt x="3782920" y="0"/>
                </a:cubicBezTo>
                <a:cubicBezTo>
                  <a:pt x="4002456" y="-19025"/>
                  <a:pt x="4152235" y="11292"/>
                  <a:pt x="4272554" y="0"/>
                </a:cubicBezTo>
                <a:cubicBezTo>
                  <a:pt x="4392873" y="-11292"/>
                  <a:pt x="4816179" y="-8315"/>
                  <a:pt x="5003650" y="0"/>
                </a:cubicBezTo>
                <a:cubicBezTo>
                  <a:pt x="5191121" y="8315"/>
                  <a:pt x="5828090" y="-8235"/>
                  <a:pt x="6036575" y="0"/>
                </a:cubicBezTo>
                <a:cubicBezTo>
                  <a:pt x="6044684" y="85353"/>
                  <a:pt x="6034253" y="217598"/>
                  <a:pt x="6036575" y="276999"/>
                </a:cubicBezTo>
                <a:cubicBezTo>
                  <a:pt x="5793675" y="287619"/>
                  <a:pt x="5727041" y="277384"/>
                  <a:pt x="5546942" y="276999"/>
                </a:cubicBezTo>
                <a:cubicBezTo>
                  <a:pt x="5366843" y="276614"/>
                  <a:pt x="5220267" y="255972"/>
                  <a:pt x="4936577" y="276999"/>
                </a:cubicBezTo>
                <a:cubicBezTo>
                  <a:pt x="4652888" y="298026"/>
                  <a:pt x="4513381" y="259059"/>
                  <a:pt x="4386578" y="276999"/>
                </a:cubicBezTo>
                <a:cubicBezTo>
                  <a:pt x="4259775" y="294939"/>
                  <a:pt x="3888105" y="283744"/>
                  <a:pt x="3595116" y="276999"/>
                </a:cubicBezTo>
                <a:cubicBezTo>
                  <a:pt x="3302127" y="270254"/>
                  <a:pt x="3256724" y="252372"/>
                  <a:pt x="2924385" y="276999"/>
                </a:cubicBezTo>
                <a:cubicBezTo>
                  <a:pt x="2592046" y="301626"/>
                  <a:pt x="2465619" y="247639"/>
                  <a:pt x="2314020" y="276999"/>
                </a:cubicBezTo>
                <a:cubicBezTo>
                  <a:pt x="2162422" y="306359"/>
                  <a:pt x="2027235" y="277706"/>
                  <a:pt x="1764021" y="276999"/>
                </a:cubicBezTo>
                <a:cubicBezTo>
                  <a:pt x="1500807" y="276292"/>
                  <a:pt x="1327850" y="253721"/>
                  <a:pt x="1093291" y="276999"/>
                </a:cubicBezTo>
                <a:cubicBezTo>
                  <a:pt x="858732" y="300278"/>
                  <a:pt x="357891" y="294057"/>
                  <a:pt x="0" y="276999"/>
                </a:cubicBezTo>
                <a:cubicBezTo>
                  <a:pt x="-3448" y="174551"/>
                  <a:pt x="-439" y="77055"/>
                  <a:pt x="0" y="0"/>
                </a:cubicBezTo>
                <a:close/>
              </a:path>
            </a:pathLst>
          </a:custGeom>
          <a:solidFill>
            <a:schemeClr val="accent1">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The increasing problems and tensions with the use of Reservations</a:t>
            </a:r>
            <a:endParaRPr lang="en-GB" sz="1100" dirty="0"/>
          </a:p>
        </p:txBody>
      </p:sp>
      <p:sp>
        <p:nvSpPr>
          <p:cNvPr id="27" name="TextBox 26">
            <a:extLst>
              <a:ext uri="{FF2B5EF4-FFF2-40B4-BE49-F238E27FC236}">
                <a16:creationId xmlns:a16="http://schemas.microsoft.com/office/drawing/2014/main" id="{BB3C2CA8-9B88-437C-9781-152210D71B72}"/>
              </a:ext>
            </a:extLst>
          </p:cNvPr>
          <p:cNvSpPr txBox="1"/>
          <p:nvPr/>
        </p:nvSpPr>
        <p:spPr>
          <a:xfrm>
            <a:off x="6152497" y="3009960"/>
            <a:ext cx="5985850" cy="276999"/>
          </a:xfrm>
          <a:custGeom>
            <a:avLst/>
            <a:gdLst>
              <a:gd name="connsiteX0" fmla="*/ 0 w 5985850"/>
              <a:gd name="connsiteY0" fmla="*/ 0 h 276999"/>
              <a:gd name="connsiteX1" fmla="*/ 605236 w 5985850"/>
              <a:gd name="connsiteY1" fmla="*/ 0 h 276999"/>
              <a:gd name="connsiteX2" fmla="*/ 1150613 w 5985850"/>
              <a:gd name="connsiteY2" fmla="*/ 0 h 276999"/>
              <a:gd name="connsiteX3" fmla="*/ 1636132 w 5985850"/>
              <a:gd name="connsiteY3" fmla="*/ 0 h 276999"/>
              <a:gd name="connsiteX4" fmla="*/ 2420944 w 5985850"/>
              <a:gd name="connsiteY4" fmla="*/ 0 h 276999"/>
              <a:gd name="connsiteX5" fmla="*/ 2906463 w 5985850"/>
              <a:gd name="connsiteY5" fmla="*/ 0 h 276999"/>
              <a:gd name="connsiteX6" fmla="*/ 3691274 w 5985850"/>
              <a:gd name="connsiteY6" fmla="*/ 0 h 276999"/>
              <a:gd name="connsiteX7" fmla="*/ 4236652 w 5985850"/>
              <a:gd name="connsiteY7" fmla="*/ 0 h 276999"/>
              <a:gd name="connsiteX8" fmla="*/ 4782029 w 5985850"/>
              <a:gd name="connsiteY8" fmla="*/ 0 h 276999"/>
              <a:gd name="connsiteX9" fmla="*/ 5985850 w 5985850"/>
              <a:gd name="connsiteY9" fmla="*/ 0 h 276999"/>
              <a:gd name="connsiteX10" fmla="*/ 5985850 w 5985850"/>
              <a:gd name="connsiteY10" fmla="*/ 276999 h 276999"/>
              <a:gd name="connsiteX11" fmla="*/ 5380614 w 5985850"/>
              <a:gd name="connsiteY11" fmla="*/ 276999 h 276999"/>
              <a:gd name="connsiteX12" fmla="*/ 4655661 w 5985850"/>
              <a:gd name="connsiteY12" fmla="*/ 276999 h 276999"/>
              <a:gd name="connsiteX13" fmla="*/ 4050425 w 5985850"/>
              <a:gd name="connsiteY13" fmla="*/ 276999 h 276999"/>
              <a:gd name="connsiteX14" fmla="*/ 3325472 w 5985850"/>
              <a:gd name="connsiteY14" fmla="*/ 276999 h 276999"/>
              <a:gd name="connsiteX15" fmla="*/ 2780095 w 5985850"/>
              <a:gd name="connsiteY15" fmla="*/ 276999 h 276999"/>
              <a:gd name="connsiteX16" fmla="*/ 2174859 w 5985850"/>
              <a:gd name="connsiteY16" fmla="*/ 276999 h 276999"/>
              <a:gd name="connsiteX17" fmla="*/ 1569623 w 5985850"/>
              <a:gd name="connsiteY17" fmla="*/ 276999 h 276999"/>
              <a:gd name="connsiteX18" fmla="*/ 1084104 w 5985850"/>
              <a:gd name="connsiteY18" fmla="*/ 276999 h 276999"/>
              <a:gd name="connsiteX19" fmla="*/ 0 w 5985850"/>
              <a:gd name="connsiteY19" fmla="*/ 276999 h 276999"/>
              <a:gd name="connsiteX20" fmla="*/ 0 w 5985850"/>
              <a:gd name="connsiteY2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985850" h="276999" fill="none" extrusionOk="0">
                <a:moveTo>
                  <a:pt x="0" y="0"/>
                </a:moveTo>
                <a:cubicBezTo>
                  <a:pt x="129912" y="15804"/>
                  <a:pt x="420694" y="10136"/>
                  <a:pt x="605236" y="0"/>
                </a:cubicBezTo>
                <a:cubicBezTo>
                  <a:pt x="789778" y="-10136"/>
                  <a:pt x="909866" y="-16850"/>
                  <a:pt x="1150613" y="0"/>
                </a:cubicBezTo>
                <a:cubicBezTo>
                  <a:pt x="1391360" y="16850"/>
                  <a:pt x="1443817" y="23408"/>
                  <a:pt x="1636132" y="0"/>
                </a:cubicBezTo>
                <a:cubicBezTo>
                  <a:pt x="1828447" y="-23408"/>
                  <a:pt x="2062457" y="35230"/>
                  <a:pt x="2420944" y="0"/>
                </a:cubicBezTo>
                <a:cubicBezTo>
                  <a:pt x="2779431" y="-35230"/>
                  <a:pt x="2718507" y="112"/>
                  <a:pt x="2906463" y="0"/>
                </a:cubicBezTo>
                <a:cubicBezTo>
                  <a:pt x="3094419" y="-112"/>
                  <a:pt x="3379487" y="-4952"/>
                  <a:pt x="3691274" y="0"/>
                </a:cubicBezTo>
                <a:cubicBezTo>
                  <a:pt x="4003061" y="4952"/>
                  <a:pt x="4034261" y="-20728"/>
                  <a:pt x="4236652" y="0"/>
                </a:cubicBezTo>
                <a:cubicBezTo>
                  <a:pt x="4439043" y="20728"/>
                  <a:pt x="4638051" y="23492"/>
                  <a:pt x="4782029" y="0"/>
                </a:cubicBezTo>
                <a:cubicBezTo>
                  <a:pt x="4926007" y="-23492"/>
                  <a:pt x="5693994" y="53886"/>
                  <a:pt x="5985850" y="0"/>
                </a:cubicBezTo>
                <a:cubicBezTo>
                  <a:pt x="5996820" y="124657"/>
                  <a:pt x="5975333" y="156552"/>
                  <a:pt x="5985850" y="276999"/>
                </a:cubicBezTo>
                <a:cubicBezTo>
                  <a:pt x="5803829" y="249779"/>
                  <a:pt x="5586421" y="286603"/>
                  <a:pt x="5380614" y="276999"/>
                </a:cubicBezTo>
                <a:cubicBezTo>
                  <a:pt x="5174807" y="267395"/>
                  <a:pt x="4822055" y="263766"/>
                  <a:pt x="4655661" y="276999"/>
                </a:cubicBezTo>
                <a:cubicBezTo>
                  <a:pt x="4489267" y="290232"/>
                  <a:pt x="4237160" y="265013"/>
                  <a:pt x="4050425" y="276999"/>
                </a:cubicBezTo>
                <a:cubicBezTo>
                  <a:pt x="3863690" y="288985"/>
                  <a:pt x="3491463" y="294123"/>
                  <a:pt x="3325472" y="276999"/>
                </a:cubicBezTo>
                <a:cubicBezTo>
                  <a:pt x="3159481" y="259875"/>
                  <a:pt x="2940435" y="251570"/>
                  <a:pt x="2780095" y="276999"/>
                </a:cubicBezTo>
                <a:cubicBezTo>
                  <a:pt x="2619755" y="302428"/>
                  <a:pt x="2385131" y="265044"/>
                  <a:pt x="2174859" y="276999"/>
                </a:cubicBezTo>
                <a:cubicBezTo>
                  <a:pt x="1964587" y="288954"/>
                  <a:pt x="1839560" y="256139"/>
                  <a:pt x="1569623" y="276999"/>
                </a:cubicBezTo>
                <a:cubicBezTo>
                  <a:pt x="1299686" y="297859"/>
                  <a:pt x="1199286" y="286480"/>
                  <a:pt x="1084104" y="276999"/>
                </a:cubicBezTo>
                <a:cubicBezTo>
                  <a:pt x="968922" y="267518"/>
                  <a:pt x="502224" y="317770"/>
                  <a:pt x="0" y="276999"/>
                </a:cubicBezTo>
                <a:cubicBezTo>
                  <a:pt x="4874" y="210620"/>
                  <a:pt x="3051" y="83600"/>
                  <a:pt x="0" y="0"/>
                </a:cubicBezTo>
                <a:close/>
              </a:path>
              <a:path w="5985850" h="276999" stroke="0" extrusionOk="0">
                <a:moveTo>
                  <a:pt x="0" y="0"/>
                </a:moveTo>
                <a:cubicBezTo>
                  <a:pt x="153391" y="20161"/>
                  <a:pt x="364508" y="-9529"/>
                  <a:pt x="605236" y="0"/>
                </a:cubicBezTo>
                <a:cubicBezTo>
                  <a:pt x="845964" y="9529"/>
                  <a:pt x="927468" y="-1048"/>
                  <a:pt x="1150613" y="0"/>
                </a:cubicBezTo>
                <a:cubicBezTo>
                  <a:pt x="1373758" y="1048"/>
                  <a:pt x="1504627" y="-19745"/>
                  <a:pt x="1815708" y="0"/>
                </a:cubicBezTo>
                <a:cubicBezTo>
                  <a:pt x="2126789" y="19745"/>
                  <a:pt x="2223169" y="-28605"/>
                  <a:pt x="2600519" y="0"/>
                </a:cubicBezTo>
                <a:cubicBezTo>
                  <a:pt x="2977869" y="28605"/>
                  <a:pt x="2974591" y="-20931"/>
                  <a:pt x="3145897" y="0"/>
                </a:cubicBezTo>
                <a:cubicBezTo>
                  <a:pt x="3317203" y="20931"/>
                  <a:pt x="3492643" y="25874"/>
                  <a:pt x="3751133" y="0"/>
                </a:cubicBezTo>
                <a:cubicBezTo>
                  <a:pt x="4009623" y="-25874"/>
                  <a:pt x="4041303" y="1900"/>
                  <a:pt x="4236652" y="0"/>
                </a:cubicBezTo>
                <a:cubicBezTo>
                  <a:pt x="4432001" y="-1900"/>
                  <a:pt x="4811085" y="15763"/>
                  <a:pt x="4961605" y="0"/>
                </a:cubicBezTo>
                <a:cubicBezTo>
                  <a:pt x="5112125" y="-15763"/>
                  <a:pt x="5716463" y="-5254"/>
                  <a:pt x="5985850" y="0"/>
                </a:cubicBezTo>
                <a:cubicBezTo>
                  <a:pt x="5993959" y="85353"/>
                  <a:pt x="5983528" y="217598"/>
                  <a:pt x="5985850" y="276999"/>
                </a:cubicBezTo>
                <a:cubicBezTo>
                  <a:pt x="5744406" y="273346"/>
                  <a:pt x="5691158" y="280734"/>
                  <a:pt x="5500331" y="276999"/>
                </a:cubicBezTo>
                <a:cubicBezTo>
                  <a:pt x="5309504" y="273264"/>
                  <a:pt x="5028645" y="300751"/>
                  <a:pt x="4895095" y="276999"/>
                </a:cubicBezTo>
                <a:cubicBezTo>
                  <a:pt x="4761545" y="253247"/>
                  <a:pt x="4620263" y="276097"/>
                  <a:pt x="4349718" y="276999"/>
                </a:cubicBezTo>
                <a:cubicBezTo>
                  <a:pt x="4079173" y="277901"/>
                  <a:pt x="3932398" y="255599"/>
                  <a:pt x="3564906" y="276999"/>
                </a:cubicBezTo>
                <a:cubicBezTo>
                  <a:pt x="3197414" y="298399"/>
                  <a:pt x="3165363" y="300149"/>
                  <a:pt x="2899812" y="276999"/>
                </a:cubicBezTo>
                <a:cubicBezTo>
                  <a:pt x="2634261" y="253849"/>
                  <a:pt x="2514889" y="284477"/>
                  <a:pt x="2294576" y="276999"/>
                </a:cubicBezTo>
                <a:cubicBezTo>
                  <a:pt x="2074263" y="269521"/>
                  <a:pt x="1894865" y="283443"/>
                  <a:pt x="1749198" y="276999"/>
                </a:cubicBezTo>
                <a:cubicBezTo>
                  <a:pt x="1603531" y="270555"/>
                  <a:pt x="1242945" y="305837"/>
                  <a:pt x="1084104" y="276999"/>
                </a:cubicBezTo>
                <a:cubicBezTo>
                  <a:pt x="925263" y="248161"/>
                  <a:pt x="290998" y="320426"/>
                  <a:pt x="0" y="276999"/>
                </a:cubicBezTo>
                <a:cubicBezTo>
                  <a:pt x="-3448" y="174551"/>
                  <a:pt x="-439" y="77055"/>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President Grant’s ‘Peace Policy’ 1868</a:t>
            </a:r>
            <a:endParaRPr lang="en-GB" sz="1100" dirty="0"/>
          </a:p>
        </p:txBody>
      </p:sp>
      <p:sp>
        <p:nvSpPr>
          <p:cNvPr id="28" name="TextBox 27">
            <a:extLst>
              <a:ext uri="{FF2B5EF4-FFF2-40B4-BE49-F238E27FC236}">
                <a16:creationId xmlns:a16="http://schemas.microsoft.com/office/drawing/2014/main" id="{9F743C64-9476-4C43-98E8-6418A0C1FE3C}"/>
              </a:ext>
            </a:extLst>
          </p:cNvPr>
          <p:cNvSpPr txBox="1"/>
          <p:nvPr/>
        </p:nvSpPr>
        <p:spPr>
          <a:xfrm>
            <a:off x="6152496" y="3920944"/>
            <a:ext cx="1996785" cy="738664"/>
          </a:xfrm>
          <a:prstGeom prst="rect">
            <a:avLst/>
          </a:prstGeom>
          <a:solidFill>
            <a:schemeClr val="accent4">
              <a:lumMod val="20000"/>
              <a:lumOff val="80000"/>
            </a:schemeClr>
          </a:solidFill>
          <a:ln w="19050">
            <a:solidFill>
              <a:schemeClr val="tx1"/>
            </a:solidFill>
          </a:ln>
        </p:spPr>
        <p:txBody>
          <a:bodyPr wrap="square" rtlCol="0">
            <a:spAutoFit/>
          </a:bodyPr>
          <a:lstStyle/>
          <a:p>
            <a:pPr lvl="0"/>
            <a:r>
              <a:rPr lang="en-GB" sz="1050" dirty="0"/>
              <a:t>He replaced corrupt reservation agents with </a:t>
            </a:r>
            <a:r>
              <a:rPr lang="en-GB" sz="1050" b="1" dirty="0"/>
              <a:t>religious men</a:t>
            </a:r>
            <a:r>
              <a:rPr lang="en-GB" sz="1050" dirty="0"/>
              <a:t>, specifically </a:t>
            </a:r>
            <a:r>
              <a:rPr lang="en-GB" sz="1050" b="1" dirty="0"/>
              <a:t>Quakers</a:t>
            </a:r>
            <a:r>
              <a:rPr lang="en-GB" sz="1050" dirty="0"/>
              <a:t> who had a reputation for fairness &amp; peace.</a:t>
            </a:r>
          </a:p>
        </p:txBody>
      </p:sp>
      <p:sp>
        <p:nvSpPr>
          <p:cNvPr id="29" name="TextBox 28">
            <a:extLst>
              <a:ext uri="{FF2B5EF4-FFF2-40B4-BE49-F238E27FC236}">
                <a16:creationId xmlns:a16="http://schemas.microsoft.com/office/drawing/2014/main" id="{C574D38F-955A-4D88-903D-DFD46BB346A3}"/>
              </a:ext>
            </a:extLst>
          </p:cNvPr>
          <p:cNvSpPr txBox="1"/>
          <p:nvPr/>
        </p:nvSpPr>
        <p:spPr>
          <a:xfrm>
            <a:off x="8198016" y="3928855"/>
            <a:ext cx="1673377" cy="738664"/>
          </a:xfrm>
          <a:prstGeom prst="rect">
            <a:avLst/>
          </a:prstGeom>
          <a:solidFill>
            <a:schemeClr val="accent4">
              <a:lumMod val="20000"/>
              <a:lumOff val="80000"/>
            </a:schemeClr>
          </a:solidFill>
          <a:ln w="19050">
            <a:solidFill>
              <a:schemeClr val="tx1"/>
            </a:solidFill>
          </a:ln>
        </p:spPr>
        <p:txBody>
          <a:bodyPr wrap="square" rtlCol="0">
            <a:spAutoFit/>
          </a:bodyPr>
          <a:lstStyle/>
          <a:p>
            <a:pPr lvl="0"/>
            <a:r>
              <a:rPr lang="en-GB" sz="1050" dirty="0"/>
              <a:t>He appointed an </a:t>
            </a:r>
            <a:r>
              <a:rPr lang="en-GB" sz="1050" b="1" dirty="0"/>
              <a:t>American Indian</a:t>
            </a:r>
            <a:r>
              <a:rPr lang="en-GB" sz="1050" dirty="0"/>
              <a:t>, named </a:t>
            </a:r>
            <a:r>
              <a:rPr lang="en-GB" sz="1050" b="1" dirty="0"/>
              <a:t>Ely Parker </a:t>
            </a:r>
            <a:r>
              <a:rPr lang="en-GB" sz="1050" dirty="0"/>
              <a:t>as the main Commissioner of Indian Affairs.</a:t>
            </a:r>
          </a:p>
        </p:txBody>
      </p:sp>
      <p:sp>
        <p:nvSpPr>
          <p:cNvPr id="30" name="TextBox 29">
            <a:extLst>
              <a:ext uri="{FF2B5EF4-FFF2-40B4-BE49-F238E27FC236}">
                <a16:creationId xmlns:a16="http://schemas.microsoft.com/office/drawing/2014/main" id="{82D37341-F018-4D5F-88EE-35A4908EED08}"/>
              </a:ext>
            </a:extLst>
          </p:cNvPr>
          <p:cNvSpPr txBox="1"/>
          <p:nvPr/>
        </p:nvSpPr>
        <p:spPr>
          <a:xfrm>
            <a:off x="9920129" y="3928855"/>
            <a:ext cx="1553229" cy="738664"/>
          </a:xfrm>
          <a:prstGeom prst="rect">
            <a:avLst/>
          </a:prstGeom>
          <a:solidFill>
            <a:schemeClr val="accent4">
              <a:lumMod val="20000"/>
              <a:lumOff val="80000"/>
            </a:schemeClr>
          </a:solidFill>
          <a:ln w="19050">
            <a:solidFill>
              <a:schemeClr val="tx1"/>
            </a:solidFill>
          </a:ln>
        </p:spPr>
        <p:txBody>
          <a:bodyPr wrap="square" rtlCol="0">
            <a:spAutoFit/>
          </a:bodyPr>
          <a:lstStyle/>
          <a:p>
            <a:pPr lvl="0"/>
            <a:r>
              <a:rPr lang="en-GB" sz="1050" dirty="0"/>
              <a:t>He gave </a:t>
            </a:r>
            <a:r>
              <a:rPr lang="en-GB" sz="1050" b="1" dirty="0"/>
              <a:t>$2 million </a:t>
            </a:r>
            <a:r>
              <a:rPr lang="en-GB" sz="1050" dirty="0"/>
              <a:t>to make sure Plains Indians on the reservations were well cared for.</a:t>
            </a:r>
          </a:p>
        </p:txBody>
      </p:sp>
      <p:sp>
        <p:nvSpPr>
          <p:cNvPr id="31" name="TextBox 30">
            <a:extLst>
              <a:ext uri="{FF2B5EF4-FFF2-40B4-BE49-F238E27FC236}">
                <a16:creationId xmlns:a16="http://schemas.microsoft.com/office/drawing/2014/main" id="{1CD9C751-8BAA-4F39-8A82-091DDF1BD191}"/>
              </a:ext>
            </a:extLst>
          </p:cNvPr>
          <p:cNvSpPr txBox="1"/>
          <p:nvPr/>
        </p:nvSpPr>
        <p:spPr>
          <a:xfrm>
            <a:off x="7448239" y="4969764"/>
            <a:ext cx="4682792" cy="1785104"/>
          </a:xfrm>
          <a:prstGeom prst="rect">
            <a:avLst/>
          </a:prstGeom>
          <a:solidFill>
            <a:schemeClr val="accent2">
              <a:lumMod val="20000"/>
              <a:lumOff val="80000"/>
            </a:schemeClr>
          </a:solidFill>
          <a:ln w="19050">
            <a:solidFill>
              <a:schemeClr val="tx1"/>
            </a:solidFill>
          </a:ln>
        </p:spPr>
        <p:txBody>
          <a:bodyPr wrap="square" rtlCol="0">
            <a:spAutoFit/>
          </a:bodyPr>
          <a:lstStyle/>
          <a:p>
            <a:pPr lvl="0"/>
            <a:r>
              <a:rPr lang="en-GB" sz="1100" dirty="0"/>
              <a:t>However, any Plains Indians who refused to go to reservation land were to be treated as hostile and would be attacked by the US army. Surprisingly, despite coming from American Indian descent, </a:t>
            </a:r>
            <a:r>
              <a:rPr lang="en-GB" sz="1100" b="1" dirty="0"/>
              <a:t>Ely Parker </a:t>
            </a:r>
            <a:r>
              <a:rPr lang="en-GB" sz="1100" dirty="0"/>
              <a:t>believed that the US Government should no longer try to negotiate with the Plains Indian tribes.  Instead he believed that they should be treated as ‘</a:t>
            </a:r>
            <a:r>
              <a:rPr lang="en-GB" sz="1100" b="1" dirty="0"/>
              <a:t>helpless and ignorant children</a:t>
            </a:r>
            <a:r>
              <a:rPr lang="en-GB" sz="1100" dirty="0"/>
              <a:t>’ and the government should decide for them what was best. As a result, a new law declared that the Plains Indian tribes would no longer be recognised as an independent nation or power.  This made it even easier for the US government to do what it wanted with the Plains Indians and take even more of their land.  It seemed that President Grant’s Peace Policy had failed.</a:t>
            </a:r>
          </a:p>
        </p:txBody>
      </p:sp>
      <p:sp>
        <p:nvSpPr>
          <p:cNvPr id="32" name="TextBox 31">
            <a:extLst>
              <a:ext uri="{FF2B5EF4-FFF2-40B4-BE49-F238E27FC236}">
                <a16:creationId xmlns:a16="http://schemas.microsoft.com/office/drawing/2014/main" id="{6428600B-4954-422E-9971-8CC32C9EEABE}"/>
              </a:ext>
            </a:extLst>
          </p:cNvPr>
          <p:cNvSpPr txBox="1"/>
          <p:nvPr/>
        </p:nvSpPr>
        <p:spPr>
          <a:xfrm>
            <a:off x="6152495" y="4739139"/>
            <a:ext cx="5985849" cy="276999"/>
          </a:xfrm>
          <a:custGeom>
            <a:avLst/>
            <a:gdLst>
              <a:gd name="connsiteX0" fmla="*/ 0 w 5985849"/>
              <a:gd name="connsiteY0" fmla="*/ 0 h 276999"/>
              <a:gd name="connsiteX1" fmla="*/ 605236 w 5985849"/>
              <a:gd name="connsiteY1" fmla="*/ 0 h 276999"/>
              <a:gd name="connsiteX2" fmla="*/ 1150613 w 5985849"/>
              <a:gd name="connsiteY2" fmla="*/ 0 h 276999"/>
              <a:gd name="connsiteX3" fmla="*/ 1636132 w 5985849"/>
              <a:gd name="connsiteY3" fmla="*/ 0 h 276999"/>
              <a:gd name="connsiteX4" fmla="*/ 2420943 w 5985849"/>
              <a:gd name="connsiteY4" fmla="*/ 0 h 276999"/>
              <a:gd name="connsiteX5" fmla="*/ 2906462 w 5985849"/>
              <a:gd name="connsiteY5" fmla="*/ 0 h 276999"/>
              <a:gd name="connsiteX6" fmla="*/ 3691274 w 5985849"/>
              <a:gd name="connsiteY6" fmla="*/ 0 h 276999"/>
              <a:gd name="connsiteX7" fmla="*/ 4236651 w 5985849"/>
              <a:gd name="connsiteY7" fmla="*/ 0 h 276999"/>
              <a:gd name="connsiteX8" fmla="*/ 4782028 w 5985849"/>
              <a:gd name="connsiteY8" fmla="*/ 0 h 276999"/>
              <a:gd name="connsiteX9" fmla="*/ 5985849 w 5985849"/>
              <a:gd name="connsiteY9" fmla="*/ 0 h 276999"/>
              <a:gd name="connsiteX10" fmla="*/ 5985849 w 5985849"/>
              <a:gd name="connsiteY10" fmla="*/ 276999 h 276999"/>
              <a:gd name="connsiteX11" fmla="*/ 5380613 w 5985849"/>
              <a:gd name="connsiteY11" fmla="*/ 276999 h 276999"/>
              <a:gd name="connsiteX12" fmla="*/ 4655660 w 5985849"/>
              <a:gd name="connsiteY12" fmla="*/ 276999 h 276999"/>
              <a:gd name="connsiteX13" fmla="*/ 4050424 w 5985849"/>
              <a:gd name="connsiteY13" fmla="*/ 276999 h 276999"/>
              <a:gd name="connsiteX14" fmla="*/ 3325472 w 5985849"/>
              <a:gd name="connsiteY14" fmla="*/ 276999 h 276999"/>
              <a:gd name="connsiteX15" fmla="*/ 2780094 w 5985849"/>
              <a:gd name="connsiteY15" fmla="*/ 276999 h 276999"/>
              <a:gd name="connsiteX16" fmla="*/ 2174858 w 5985849"/>
              <a:gd name="connsiteY16" fmla="*/ 276999 h 276999"/>
              <a:gd name="connsiteX17" fmla="*/ 1569623 w 5985849"/>
              <a:gd name="connsiteY17" fmla="*/ 276999 h 276999"/>
              <a:gd name="connsiteX18" fmla="*/ 1084104 w 5985849"/>
              <a:gd name="connsiteY18" fmla="*/ 276999 h 276999"/>
              <a:gd name="connsiteX19" fmla="*/ 0 w 5985849"/>
              <a:gd name="connsiteY19" fmla="*/ 276999 h 276999"/>
              <a:gd name="connsiteX20" fmla="*/ 0 w 5985849"/>
              <a:gd name="connsiteY2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985849" h="276999" fill="none" extrusionOk="0">
                <a:moveTo>
                  <a:pt x="0" y="0"/>
                </a:moveTo>
                <a:cubicBezTo>
                  <a:pt x="129912" y="15804"/>
                  <a:pt x="420694" y="10136"/>
                  <a:pt x="605236" y="0"/>
                </a:cubicBezTo>
                <a:cubicBezTo>
                  <a:pt x="789778" y="-10136"/>
                  <a:pt x="909866" y="-16850"/>
                  <a:pt x="1150613" y="0"/>
                </a:cubicBezTo>
                <a:cubicBezTo>
                  <a:pt x="1391360" y="16850"/>
                  <a:pt x="1443817" y="23408"/>
                  <a:pt x="1636132" y="0"/>
                </a:cubicBezTo>
                <a:cubicBezTo>
                  <a:pt x="1828447" y="-23408"/>
                  <a:pt x="2066722" y="-38116"/>
                  <a:pt x="2420943" y="0"/>
                </a:cubicBezTo>
                <a:cubicBezTo>
                  <a:pt x="2775164" y="38116"/>
                  <a:pt x="2718506" y="112"/>
                  <a:pt x="2906462" y="0"/>
                </a:cubicBezTo>
                <a:cubicBezTo>
                  <a:pt x="3094418" y="-112"/>
                  <a:pt x="3379273" y="-8208"/>
                  <a:pt x="3691274" y="0"/>
                </a:cubicBezTo>
                <a:cubicBezTo>
                  <a:pt x="4003275" y="8208"/>
                  <a:pt x="4040696" y="-13385"/>
                  <a:pt x="4236651" y="0"/>
                </a:cubicBezTo>
                <a:cubicBezTo>
                  <a:pt x="4432606" y="13385"/>
                  <a:pt x="4638050" y="23492"/>
                  <a:pt x="4782028" y="0"/>
                </a:cubicBezTo>
                <a:cubicBezTo>
                  <a:pt x="4926006" y="-23492"/>
                  <a:pt x="5693993" y="53886"/>
                  <a:pt x="5985849" y="0"/>
                </a:cubicBezTo>
                <a:cubicBezTo>
                  <a:pt x="5996819" y="124657"/>
                  <a:pt x="5975332" y="156552"/>
                  <a:pt x="5985849" y="276999"/>
                </a:cubicBezTo>
                <a:cubicBezTo>
                  <a:pt x="5803828" y="249779"/>
                  <a:pt x="5586420" y="286603"/>
                  <a:pt x="5380613" y="276999"/>
                </a:cubicBezTo>
                <a:cubicBezTo>
                  <a:pt x="5174806" y="267395"/>
                  <a:pt x="4822054" y="263766"/>
                  <a:pt x="4655660" y="276999"/>
                </a:cubicBezTo>
                <a:cubicBezTo>
                  <a:pt x="4489266" y="290232"/>
                  <a:pt x="4237159" y="265013"/>
                  <a:pt x="4050424" y="276999"/>
                </a:cubicBezTo>
                <a:cubicBezTo>
                  <a:pt x="3863689" y="288985"/>
                  <a:pt x="3489389" y="288923"/>
                  <a:pt x="3325472" y="276999"/>
                </a:cubicBezTo>
                <a:cubicBezTo>
                  <a:pt x="3161555" y="265075"/>
                  <a:pt x="2941639" y="258242"/>
                  <a:pt x="2780094" y="276999"/>
                </a:cubicBezTo>
                <a:cubicBezTo>
                  <a:pt x="2618549" y="295756"/>
                  <a:pt x="2385130" y="265044"/>
                  <a:pt x="2174858" y="276999"/>
                </a:cubicBezTo>
                <a:cubicBezTo>
                  <a:pt x="1964586" y="288954"/>
                  <a:pt x="1836930" y="255604"/>
                  <a:pt x="1569623" y="276999"/>
                </a:cubicBezTo>
                <a:cubicBezTo>
                  <a:pt x="1302316" y="298394"/>
                  <a:pt x="1199286" y="286480"/>
                  <a:pt x="1084104" y="276999"/>
                </a:cubicBezTo>
                <a:cubicBezTo>
                  <a:pt x="968922" y="267518"/>
                  <a:pt x="502224" y="317770"/>
                  <a:pt x="0" y="276999"/>
                </a:cubicBezTo>
                <a:cubicBezTo>
                  <a:pt x="4874" y="210620"/>
                  <a:pt x="3051" y="83600"/>
                  <a:pt x="0" y="0"/>
                </a:cubicBezTo>
                <a:close/>
              </a:path>
              <a:path w="5985849" h="276999" stroke="0" extrusionOk="0">
                <a:moveTo>
                  <a:pt x="0" y="0"/>
                </a:moveTo>
                <a:cubicBezTo>
                  <a:pt x="153391" y="20161"/>
                  <a:pt x="364508" y="-9529"/>
                  <a:pt x="605236" y="0"/>
                </a:cubicBezTo>
                <a:cubicBezTo>
                  <a:pt x="845964" y="9529"/>
                  <a:pt x="927468" y="-1048"/>
                  <a:pt x="1150613" y="0"/>
                </a:cubicBezTo>
                <a:cubicBezTo>
                  <a:pt x="1373758" y="1048"/>
                  <a:pt x="1504627" y="-19745"/>
                  <a:pt x="1815708" y="0"/>
                </a:cubicBezTo>
                <a:cubicBezTo>
                  <a:pt x="2126789" y="19745"/>
                  <a:pt x="2223169" y="-28605"/>
                  <a:pt x="2600519" y="0"/>
                </a:cubicBezTo>
                <a:cubicBezTo>
                  <a:pt x="2977869" y="28605"/>
                  <a:pt x="2980088" y="-20096"/>
                  <a:pt x="3145896" y="0"/>
                </a:cubicBezTo>
                <a:cubicBezTo>
                  <a:pt x="3311704" y="20096"/>
                  <a:pt x="3492642" y="25874"/>
                  <a:pt x="3751132" y="0"/>
                </a:cubicBezTo>
                <a:cubicBezTo>
                  <a:pt x="4009622" y="-25874"/>
                  <a:pt x="4041302" y="1900"/>
                  <a:pt x="4236651" y="0"/>
                </a:cubicBezTo>
                <a:cubicBezTo>
                  <a:pt x="4432000" y="-1900"/>
                  <a:pt x="4811084" y="15763"/>
                  <a:pt x="4961604" y="0"/>
                </a:cubicBezTo>
                <a:cubicBezTo>
                  <a:pt x="5112124" y="-15763"/>
                  <a:pt x="5716462" y="-5254"/>
                  <a:pt x="5985849" y="0"/>
                </a:cubicBezTo>
                <a:cubicBezTo>
                  <a:pt x="5993958" y="85353"/>
                  <a:pt x="5983527" y="217598"/>
                  <a:pt x="5985849" y="276999"/>
                </a:cubicBezTo>
                <a:cubicBezTo>
                  <a:pt x="5744405" y="273346"/>
                  <a:pt x="5691157" y="280734"/>
                  <a:pt x="5500330" y="276999"/>
                </a:cubicBezTo>
                <a:cubicBezTo>
                  <a:pt x="5309503" y="273264"/>
                  <a:pt x="5028644" y="300751"/>
                  <a:pt x="4895094" y="276999"/>
                </a:cubicBezTo>
                <a:cubicBezTo>
                  <a:pt x="4761544" y="253247"/>
                  <a:pt x="4620262" y="276097"/>
                  <a:pt x="4349717" y="276999"/>
                </a:cubicBezTo>
                <a:cubicBezTo>
                  <a:pt x="4079172" y="277901"/>
                  <a:pt x="3928268" y="252643"/>
                  <a:pt x="3564906" y="276999"/>
                </a:cubicBezTo>
                <a:cubicBezTo>
                  <a:pt x="3201544" y="301355"/>
                  <a:pt x="3170729" y="306423"/>
                  <a:pt x="2899811" y="276999"/>
                </a:cubicBezTo>
                <a:cubicBezTo>
                  <a:pt x="2628894" y="247575"/>
                  <a:pt x="2514888" y="284477"/>
                  <a:pt x="2294575" y="276999"/>
                </a:cubicBezTo>
                <a:cubicBezTo>
                  <a:pt x="2074262" y="269521"/>
                  <a:pt x="1887055" y="278541"/>
                  <a:pt x="1749198" y="276999"/>
                </a:cubicBezTo>
                <a:cubicBezTo>
                  <a:pt x="1611341" y="275457"/>
                  <a:pt x="1242945" y="305837"/>
                  <a:pt x="1084104" y="276999"/>
                </a:cubicBezTo>
                <a:cubicBezTo>
                  <a:pt x="925263" y="248161"/>
                  <a:pt x="290998" y="320426"/>
                  <a:pt x="0" y="276999"/>
                </a:cubicBezTo>
                <a:cubicBezTo>
                  <a:pt x="-3448" y="174551"/>
                  <a:pt x="-439" y="77055"/>
                  <a:pt x="0" y="0"/>
                </a:cubicBezTo>
                <a:close/>
              </a:path>
            </a:pathLst>
          </a:custGeom>
          <a:solidFill>
            <a:schemeClr val="accent2">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The Indian Appropriation Act 1871</a:t>
            </a:r>
            <a:endParaRPr lang="en-GB" sz="1100" dirty="0"/>
          </a:p>
        </p:txBody>
      </p:sp>
      <p:sp>
        <p:nvSpPr>
          <p:cNvPr id="21" name="TextBox 20">
            <a:extLst>
              <a:ext uri="{FF2B5EF4-FFF2-40B4-BE49-F238E27FC236}">
                <a16:creationId xmlns:a16="http://schemas.microsoft.com/office/drawing/2014/main" id="{CAA3E35F-6796-4EB8-80E0-7D2E12666758}"/>
              </a:ext>
            </a:extLst>
          </p:cNvPr>
          <p:cNvSpPr txBox="1"/>
          <p:nvPr/>
        </p:nvSpPr>
        <p:spPr>
          <a:xfrm>
            <a:off x="9497171" y="1464651"/>
            <a:ext cx="2633860" cy="276999"/>
          </a:xfrm>
          <a:custGeom>
            <a:avLst/>
            <a:gdLst>
              <a:gd name="connsiteX0" fmla="*/ 0 w 2633860"/>
              <a:gd name="connsiteY0" fmla="*/ 0 h 276999"/>
              <a:gd name="connsiteX1" fmla="*/ 632126 w 2633860"/>
              <a:gd name="connsiteY1" fmla="*/ 0 h 276999"/>
              <a:gd name="connsiteX2" fmla="*/ 1237914 w 2633860"/>
              <a:gd name="connsiteY2" fmla="*/ 0 h 276999"/>
              <a:gd name="connsiteX3" fmla="*/ 1817363 w 2633860"/>
              <a:gd name="connsiteY3" fmla="*/ 0 h 276999"/>
              <a:gd name="connsiteX4" fmla="*/ 2633860 w 2633860"/>
              <a:gd name="connsiteY4" fmla="*/ 0 h 276999"/>
              <a:gd name="connsiteX5" fmla="*/ 2633860 w 2633860"/>
              <a:gd name="connsiteY5" fmla="*/ 276999 h 276999"/>
              <a:gd name="connsiteX6" fmla="*/ 1975395 w 2633860"/>
              <a:gd name="connsiteY6" fmla="*/ 276999 h 276999"/>
              <a:gd name="connsiteX7" fmla="*/ 1369607 w 2633860"/>
              <a:gd name="connsiteY7" fmla="*/ 276999 h 276999"/>
              <a:gd name="connsiteX8" fmla="*/ 658465 w 2633860"/>
              <a:gd name="connsiteY8" fmla="*/ 276999 h 276999"/>
              <a:gd name="connsiteX9" fmla="*/ 0 w 2633860"/>
              <a:gd name="connsiteY9" fmla="*/ 276999 h 276999"/>
              <a:gd name="connsiteX10" fmla="*/ 0 w 2633860"/>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33860" h="276999" fill="none" extrusionOk="0">
                <a:moveTo>
                  <a:pt x="0" y="0"/>
                </a:moveTo>
                <a:cubicBezTo>
                  <a:pt x="284948" y="-3641"/>
                  <a:pt x="334769" y="-12455"/>
                  <a:pt x="632126" y="0"/>
                </a:cubicBezTo>
                <a:cubicBezTo>
                  <a:pt x="929483" y="12455"/>
                  <a:pt x="1102975" y="-5162"/>
                  <a:pt x="1237914" y="0"/>
                </a:cubicBezTo>
                <a:cubicBezTo>
                  <a:pt x="1372853" y="5162"/>
                  <a:pt x="1672008" y="13281"/>
                  <a:pt x="1817363" y="0"/>
                </a:cubicBezTo>
                <a:cubicBezTo>
                  <a:pt x="1962718" y="-13281"/>
                  <a:pt x="2310519" y="-21465"/>
                  <a:pt x="2633860" y="0"/>
                </a:cubicBezTo>
                <a:cubicBezTo>
                  <a:pt x="2620885" y="83894"/>
                  <a:pt x="2643226" y="154378"/>
                  <a:pt x="2633860" y="276999"/>
                </a:cubicBezTo>
                <a:cubicBezTo>
                  <a:pt x="2438714" y="263522"/>
                  <a:pt x="2299887" y="295336"/>
                  <a:pt x="1975395" y="276999"/>
                </a:cubicBezTo>
                <a:cubicBezTo>
                  <a:pt x="1650903" y="258662"/>
                  <a:pt x="1574704" y="273034"/>
                  <a:pt x="1369607" y="276999"/>
                </a:cubicBezTo>
                <a:cubicBezTo>
                  <a:pt x="1164510" y="280964"/>
                  <a:pt x="839313" y="283095"/>
                  <a:pt x="658465" y="276999"/>
                </a:cubicBezTo>
                <a:cubicBezTo>
                  <a:pt x="477617" y="270903"/>
                  <a:pt x="301665" y="248894"/>
                  <a:pt x="0" y="276999"/>
                </a:cubicBezTo>
                <a:cubicBezTo>
                  <a:pt x="4517" y="192130"/>
                  <a:pt x="-4057" y="69398"/>
                  <a:pt x="0" y="0"/>
                </a:cubicBezTo>
                <a:close/>
              </a:path>
              <a:path w="2633860" h="276999" stroke="0" extrusionOk="0">
                <a:moveTo>
                  <a:pt x="0" y="0"/>
                </a:moveTo>
                <a:cubicBezTo>
                  <a:pt x="273045" y="15818"/>
                  <a:pt x="463159" y="16052"/>
                  <a:pt x="632126" y="0"/>
                </a:cubicBezTo>
                <a:cubicBezTo>
                  <a:pt x="801093" y="-16052"/>
                  <a:pt x="979165" y="9637"/>
                  <a:pt x="1237914" y="0"/>
                </a:cubicBezTo>
                <a:cubicBezTo>
                  <a:pt x="1496663" y="-9637"/>
                  <a:pt x="1597336" y="29467"/>
                  <a:pt x="1896379" y="0"/>
                </a:cubicBezTo>
                <a:cubicBezTo>
                  <a:pt x="2195423" y="-29467"/>
                  <a:pt x="2309896" y="-9907"/>
                  <a:pt x="2633860" y="0"/>
                </a:cubicBezTo>
                <a:cubicBezTo>
                  <a:pt x="2636236" y="117407"/>
                  <a:pt x="2646579" y="164008"/>
                  <a:pt x="2633860" y="276999"/>
                </a:cubicBezTo>
                <a:cubicBezTo>
                  <a:pt x="2458553" y="265677"/>
                  <a:pt x="2183017" y="244187"/>
                  <a:pt x="1975395" y="276999"/>
                </a:cubicBezTo>
                <a:cubicBezTo>
                  <a:pt x="1767774" y="309811"/>
                  <a:pt x="1520822" y="254419"/>
                  <a:pt x="1395946" y="276999"/>
                </a:cubicBezTo>
                <a:cubicBezTo>
                  <a:pt x="1271070" y="299579"/>
                  <a:pt x="958603" y="266852"/>
                  <a:pt x="711142" y="276999"/>
                </a:cubicBezTo>
                <a:cubicBezTo>
                  <a:pt x="463681" y="287146"/>
                  <a:pt x="280742" y="292283"/>
                  <a:pt x="0" y="276999"/>
                </a:cubicBezTo>
                <a:cubicBezTo>
                  <a:pt x="3887" y="193613"/>
                  <a:pt x="13618" y="109270"/>
                  <a:pt x="0" y="0"/>
                </a:cubicBezTo>
                <a:close/>
              </a:path>
            </a:pathLst>
          </a:custGeom>
          <a:solidFill>
            <a:schemeClr val="accent1">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Forced onto Reservation Land</a:t>
            </a:r>
            <a:endParaRPr lang="en-GB" sz="1100" dirty="0"/>
          </a:p>
        </p:txBody>
      </p:sp>
      <p:sp>
        <p:nvSpPr>
          <p:cNvPr id="25" name="Right Arrow 10">
            <a:extLst>
              <a:ext uri="{FF2B5EF4-FFF2-40B4-BE49-F238E27FC236}">
                <a16:creationId xmlns:a16="http://schemas.microsoft.com/office/drawing/2014/main" id="{CFE93C4E-A643-4D00-8814-9548C9EEBFE5}"/>
              </a:ext>
            </a:extLst>
          </p:cNvPr>
          <p:cNvSpPr/>
          <p:nvPr/>
        </p:nvSpPr>
        <p:spPr>
          <a:xfrm>
            <a:off x="9382125" y="1499394"/>
            <a:ext cx="318941" cy="20751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2" name="Picture 4" descr="President Ulysses S. Grant&amp;quot; Greeting Card by MacKaycartoons | Redbubble">
            <a:extLst>
              <a:ext uri="{FF2B5EF4-FFF2-40B4-BE49-F238E27FC236}">
                <a16:creationId xmlns:a16="http://schemas.microsoft.com/office/drawing/2014/main" id="{7C65FBF8-3F62-4CF1-9D85-0ED484375848}"/>
              </a:ext>
            </a:extLst>
          </p:cNvPr>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7500" b="94600" l="10000" r="90000">
                        <a14:foregroundMark x1="40533" y1="7500" x2="59200" y2="8200"/>
                        <a14:foregroundMark x1="31467" y1="30300" x2="45600" y2="40000"/>
                        <a14:foregroundMark x1="45600" y1="40000" x2="45600" y2="40000"/>
                        <a14:foregroundMark x1="51333" y1="40800" x2="63467" y2="50300"/>
                        <a14:foregroundMark x1="32800" y1="94600" x2="44400" y2="87600"/>
                        <a14:foregroundMark x1="44400" y1="87600" x2="44667" y2="87600"/>
                      </a14:backgroundRemoval>
                    </a14:imgEffect>
                  </a14:imgLayer>
                </a14:imgProps>
              </a:ext>
              <a:ext uri="{28A0092B-C50C-407E-A947-70E740481C1C}">
                <a14:useLocalDpi xmlns:a14="http://schemas.microsoft.com/office/drawing/2010/main" val="0"/>
              </a:ext>
            </a:extLst>
          </a:blip>
          <a:srcRect l="30213" t="3889" r="18922" b="4167"/>
          <a:stretch/>
        </p:blipFill>
        <p:spPr bwMode="auto">
          <a:xfrm flipH="1">
            <a:off x="11306356" y="2733938"/>
            <a:ext cx="831989" cy="2282200"/>
          </a:xfrm>
          <a:prstGeom prst="rect">
            <a:avLst/>
          </a:prstGeom>
          <a:noFill/>
          <a:extLst>
            <a:ext uri="{909E8E84-426E-40DD-AFC4-6F175D3DCCD1}">
              <a14:hiddenFill xmlns:a14="http://schemas.microsoft.com/office/drawing/2010/main">
                <a:solidFill>
                  <a:srgbClr val="FFFFFF"/>
                </a:solidFill>
              </a14:hiddenFill>
            </a:ext>
          </a:extLst>
        </p:spPr>
      </p:pic>
      <p:sp>
        <p:nvSpPr>
          <p:cNvPr id="35" name="Right Arrow 10">
            <a:extLst>
              <a:ext uri="{FF2B5EF4-FFF2-40B4-BE49-F238E27FC236}">
                <a16:creationId xmlns:a16="http://schemas.microsoft.com/office/drawing/2014/main" id="{9DAB465A-D14A-4E52-9A8C-2C619717B352}"/>
              </a:ext>
            </a:extLst>
          </p:cNvPr>
          <p:cNvSpPr/>
          <p:nvPr/>
        </p:nvSpPr>
        <p:spPr>
          <a:xfrm rot="5400000">
            <a:off x="10653735" y="3830573"/>
            <a:ext cx="133703" cy="18702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ight Arrow 10">
            <a:extLst>
              <a:ext uri="{FF2B5EF4-FFF2-40B4-BE49-F238E27FC236}">
                <a16:creationId xmlns:a16="http://schemas.microsoft.com/office/drawing/2014/main" id="{216FC833-1CE9-4121-919C-145EAC34306D}"/>
              </a:ext>
            </a:extLst>
          </p:cNvPr>
          <p:cNvSpPr/>
          <p:nvPr/>
        </p:nvSpPr>
        <p:spPr>
          <a:xfrm rot="5400000">
            <a:off x="8967852" y="3838757"/>
            <a:ext cx="133703" cy="18702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ight Arrow 10">
            <a:extLst>
              <a:ext uri="{FF2B5EF4-FFF2-40B4-BE49-F238E27FC236}">
                <a16:creationId xmlns:a16="http://schemas.microsoft.com/office/drawing/2014/main" id="{E2645A70-8079-4927-995D-FC702BCB00CB}"/>
              </a:ext>
            </a:extLst>
          </p:cNvPr>
          <p:cNvSpPr/>
          <p:nvPr/>
        </p:nvSpPr>
        <p:spPr>
          <a:xfrm rot="5400000">
            <a:off x="7080156" y="3838758"/>
            <a:ext cx="133703" cy="18702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ight Arrow 10">
            <a:extLst>
              <a:ext uri="{FF2B5EF4-FFF2-40B4-BE49-F238E27FC236}">
                <a16:creationId xmlns:a16="http://schemas.microsoft.com/office/drawing/2014/main" id="{FE7E77AE-63A5-4121-BD21-5C4838AFAA40}"/>
              </a:ext>
            </a:extLst>
          </p:cNvPr>
          <p:cNvSpPr/>
          <p:nvPr/>
        </p:nvSpPr>
        <p:spPr>
          <a:xfrm rot="5400000">
            <a:off x="8968943" y="4550136"/>
            <a:ext cx="168815" cy="403581"/>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4" name="Picture 6" descr="Ely S. Parker - American Indians and the Civil War: An American Indian&amp;#39;s  Perspective">
            <a:extLst>
              <a:ext uri="{FF2B5EF4-FFF2-40B4-BE49-F238E27FC236}">
                <a16:creationId xmlns:a16="http://schemas.microsoft.com/office/drawing/2014/main" id="{7C1C75BF-17C5-4F04-B10D-C559D1EE87E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829" t="3486" r="3461" b="2552"/>
          <a:stretch/>
        </p:blipFill>
        <p:spPr bwMode="auto">
          <a:xfrm flipH="1">
            <a:off x="6152494" y="5055806"/>
            <a:ext cx="1271214" cy="169906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eepee | ClipArt ETC">
            <a:extLst>
              <a:ext uri="{FF2B5EF4-FFF2-40B4-BE49-F238E27FC236}">
                <a16:creationId xmlns:a16="http://schemas.microsoft.com/office/drawing/2014/main" id="{E7AF6ABD-C91A-45D8-BE09-410059A07669}"/>
              </a:ext>
            </a:extLst>
          </p:cNvPr>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ackgroundRemoval t="1171" b="90164" l="1953" r="94141">
                        <a14:foregroundMark x1="18262" y1="74590" x2="36426" y2="53279"/>
                        <a14:foregroundMark x1="55078" y1="1639" x2="55078" y2="1639"/>
                        <a14:foregroundMark x1="11523" y1="80679" x2="19629" y2="87822"/>
                        <a14:foregroundMark x1="19629" y1="87822" x2="20313" y2="87822"/>
                        <a14:foregroundMark x1="32520" y1="90749" x2="66113" y2="88642"/>
                        <a14:foregroundMark x1="66113" y1="88642" x2="75488" y2="90281"/>
                        <a14:foregroundMark x1="75488" y1="90281" x2="77539" y2="89813"/>
                        <a14:foregroundMark x1="75684" y1="42037" x2="81543" y2="30211"/>
                        <a14:foregroundMark x1="81543" y1="30211" x2="88770" y2="28806"/>
                        <a14:foregroundMark x1="88770" y1="28806" x2="88770" y2="28806"/>
                        <a14:foregroundMark x1="92969" y1="36768" x2="86230" y2="41569"/>
                        <a14:foregroundMark x1="94141" y1="44028" x2="88184" y2="42272"/>
                        <a14:foregroundMark x1="70703" y1="32787" x2="77441" y2="33021"/>
                        <a14:foregroundMark x1="17383" y1="18618" x2="24121" y2="29625"/>
                        <a14:foregroundMark x1="28223" y1="20375" x2="22461" y2="25995"/>
                        <a14:foregroundMark x1="13379" y1="26932" x2="19727" y2="33138"/>
                        <a14:foregroundMark x1="33887" y1="30445" x2="27441" y2="32084"/>
                        <a14:foregroundMark x1="6934" y1="37471" x2="8105" y2="44965"/>
                        <a14:foregroundMark x1="2051" y1="43208" x2="8887" y2="48361"/>
                        <a14:foregroundMark x1="1953" y1="55738" x2="11035" y2="61944"/>
                      </a14:backgroundRemoval>
                    </a14:imgEffect>
                  </a14:imgLayer>
                </a14:imgProps>
              </a:ext>
              <a:ext uri="{28A0092B-C50C-407E-A947-70E740481C1C}">
                <a14:useLocalDpi xmlns:a14="http://schemas.microsoft.com/office/drawing/2010/main" val="0"/>
              </a:ext>
            </a:extLst>
          </a:blip>
          <a:srcRect l="13932" r="23597"/>
          <a:stretch/>
        </p:blipFill>
        <p:spPr bwMode="auto">
          <a:xfrm>
            <a:off x="10920958" y="-1836"/>
            <a:ext cx="1210074" cy="161541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9426" y="523924"/>
            <a:ext cx="10932424" cy="900246"/>
          </a:xfrm>
          <a:prstGeom prst="rect">
            <a:avLst/>
          </a:prstGeom>
          <a:solidFill>
            <a:schemeClr val="bg1">
              <a:lumMod val="95000"/>
            </a:schemeClr>
          </a:solidFill>
          <a:ln w="19050">
            <a:solidFill>
              <a:schemeClr val="tx1"/>
            </a:solidFill>
          </a:ln>
        </p:spPr>
        <p:txBody>
          <a:bodyPr wrap="square" rtlCol="0">
            <a:spAutoFit/>
          </a:bodyPr>
          <a:lstStyle/>
          <a:p>
            <a:r>
              <a:rPr lang="en-GB" sz="1050" dirty="0"/>
              <a:t>By the 1860s, it was clear that the American government were encouraging more settlers West.  As a result, previous agreements such as the </a:t>
            </a:r>
            <a:r>
              <a:rPr lang="en-GB" sz="1050" b="1" dirty="0"/>
              <a:t>Fort Laramie Treaty (1851) </a:t>
            </a:r>
            <a:r>
              <a:rPr lang="en-GB" sz="1050" dirty="0"/>
              <a:t>were being broken. Remember that the Fort Laramie Treaty of 1851, </a:t>
            </a:r>
            <a:r>
              <a:rPr lang="en-GB" sz="1050" b="1" dirty="0"/>
              <a:t>promised</a:t>
            </a:r>
            <a:r>
              <a:rPr lang="en-GB" sz="1050" dirty="0"/>
              <a:t> yearly payments called </a:t>
            </a:r>
            <a:r>
              <a:rPr lang="en-GB" sz="1050" b="1" dirty="0"/>
              <a:t>annuities</a:t>
            </a:r>
            <a:r>
              <a:rPr lang="en-GB" sz="1050" dirty="0"/>
              <a:t>, </a:t>
            </a:r>
            <a:r>
              <a:rPr lang="en-GB" sz="1050" b="1" dirty="0"/>
              <a:t>food</a:t>
            </a:r>
            <a:r>
              <a:rPr lang="en-GB" sz="1050" dirty="0"/>
              <a:t>, and </a:t>
            </a:r>
            <a:r>
              <a:rPr lang="en-GB" sz="1050" b="1" dirty="0"/>
              <a:t>equipment to the Plains Indians</a:t>
            </a:r>
            <a:r>
              <a:rPr lang="en-GB" sz="1050" dirty="0"/>
              <a:t>.  It promised </a:t>
            </a:r>
            <a:r>
              <a:rPr lang="en-GB" sz="1050" b="1" dirty="0"/>
              <a:t>protection</a:t>
            </a:r>
            <a:r>
              <a:rPr lang="en-GB" sz="1050" dirty="0"/>
              <a:t> from attacks by white settlers as well as not having to lose any more land. However, the Plains Indians did not understand the idea of ‘borders’, especially as free movement was needed for hunting buffalo.  This meant that the American government used the fact that the Plains Indians often crossed ‘borders’ as proof that they were not following the terms of the treaty.  This gave the government a reason to punish the Plains Indians. As a result, many Plains Indian tribes were moved onto </a:t>
            </a:r>
            <a:r>
              <a:rPr lang="en-GB" sz="1050" b="1" dirty="0"/>
              <a:t>reservation</a:t>
            </a:r>
            <a:r>
              <a:rPr lang="en-GB" sz="1050" dirty="0"/>
              <a:t> land and forced to live with even more restrictions as well as follow a way of life that was very different from traditions. </a:t>
            </a:r>
          </a:p>
        </p:txBody>
      </p:sp>
    </p:spTree>
    <p:extLst>
      <p:ext uri="{BB962C8B-B14F-4D97-AF65-F5344CB8AC3E}">
        <p14:creationId xmlns:p14="http://schemas.microsoft.com/office/powerpoint/2010/main" val="3795504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0682" y="32334"/>
            <a:ext cx="8244161" cy="400110"/>
          </a:xfrm>
          <a:prstGeom prst="rect">
            <a:avLst/>
          </a:prstGeom>
          <a:solidFill>
            <a:schemeClr val="accent4">
              <a:lumMod val="60000"/>
              <a:lumOff val="40000"/>
            </a:schemeClr>
          </a:solidFill>
        </p:spPr>
        <p:txBody>
          <a:bodyPr wrap="square" rtlCol="0">
            <a:spAutoFit/>
          </a:bodyPr>
          <a:lstStyle/>
          <a:p>
            <a:r>
              <a:rPr lang="en-GB" sz="2000" b="1" dirty="0">
                <a:latin typeface="Berlin Sans FB Demi" panose="020E0802020502020306" pitchFamily="34" charset="0"/>
              </a:rPr>
              <a:t>LESSON 18: </a:t>
            </a:r>
            <a:r>
              <a:rPr lang="en-GB" dirty="0">
                <a:latin typeface="Berlin Sans FB" panose="020E0602020502020306" pitchFamily="34" charset="0"/>
              </a:rPr>
              <a:t>Conflict between the Plains Indians and the American Army</a:t>
            </a:r>
          </a:p>
        </p:txBody>
      </p:sp>
      <p:sp>
        <p:nvSpPr>
          <p:cNvPr id="9" name="TextBox 8">
            <a:extLst>
              <a:ext uri="{FF2B5EF4-FFF2-40B4-BE49-F238E27FC236}">
                <a16:creationId xmlns:a16="http://schemas.microsoft.com/office/drawing/2014/main" id="{1F016895-C699-4594-A79E-9050D4B977D5}"/>
              </a:ext>
            </a:extLst>
          </p:cNvPr>
          <p:cNvSpPr txBox="1"/>
          <p:nvPr/>
        </p:nvSpPr>
        <p:spPr>
          <a:xfrm>
            <a:off x="92065" y="475436"/>
            <a:ext cx="3926541" cy="276999"/>
          </a:xfrm>
          <a:custGeom>
            <a:avLst/>
            <a:gdLst>
              <a:gd name="connsiteX0" fmla="*/ 0 w 3926541"/>
              <a:gd name="connsiteY0" fmla="*/ 0 h 276999"/>
              <a:gd name="connsiteX1" fmla="*/ 575893 w 3926541"/>
              <a:gd name="connsiteY1" fmla="*/ 0 h 276999"/>
              <a:gd name="connsiteX2" fmla="*/ 1269582 w 3926541"/>
              <a:gd name="connsiteY2" fmla="*/ 0 h 276999"/>
              <a:gd name="connsiteX3" fmla="*/ 1963271 w 3926541"/>
              <a:gd name="connsiteY3" fmla="*/ 0 h 276999"/>
              <a:gd name="connsiteX4" fmla="*/ 2617694 w 3926541"/>
              <a:gd name="connsiteY4" fmla="*/ 0 h 276999"/>
              <a:gd name="connsiteX5" fmla="*/ 3350648 w 3926541"/>
              <a:gd name="connsiteY5" fmla="*/ 0 h 276999"/>
              <a:gd name="connsiteX6" fmla="*/ 3926541 w 3926541"/>
              <a:gd name="connsiteY6" fmla="*/ 0 h 276999"/>
              <a:gd name="connsiteX7" fmla="*/ 3926541 w 3926541"/>
              <a:gd name="connsiteY7" fmla="*/ 276999 h 276999"/>
              <a:gd name="connsiteX8" fmla="*/ 3193587 w 3926541"/>
              <a:gd name="connsiteY8" fmla="*/ 276999 h 276999"/>
              <a:gd name="connsiteX9" fmla="*/ 2578429 w 3926541"/>
              <a:gd name="connsiteY9" fmla="*/ 276999 h 276999"/>
              <a:gd name="connsiteX10" fmla="*/ 1924005 w 3926541"/>
              <a:gd name="connsiteY10" fmla="*/ 276999 h 276999"/>
              <a:gd name="connsiteX11" fmla="*/ 1348112 w 3926541"/>
              <a:gd name="connsiteY11" fmla="*/ 276999 h 276999"/>
              <a:gd name="connsiteX12" fmla="*/ 693689 w 3926541"/>
              <a:gd name="connsiteY12" fmla="*/ 276999 h 276999"/>
              <a:gd name="connsiteX13" fmla="*/ 0 w 3926541"/>
              <a:gd name="connsiteY13" fmla="*/ 276999 h 276999"/>
              <a:gd name="connsiteX14" fmla="*/ 0 w 3926541"/>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26541" h="276999" fill="none" extrusionOk="0">
                <a:moveTo>
                  <a:pt x="0" y="0"/>
                </a:moveTo>
                <a:cubicBezTo>
                  <a:pt x="187986" y="18902"/>
                  <a:pt x="410731" y="-27103"/>
                  <a:pt x="575893" y="0"/>
                </a:cubicBezTo>
                <a:cubicBezTo>
                  <a:pt x="741055" y="27103"/>
                  <a:pt x="1045048" y="19798"/>
                  <a:pt x="1269582" y="0"/>
                </a:cubicBezTo>
                <a:cubicBezTo>
                  <a:pt x="1494116" y="-19798"/>
                  <a:pt x="1689372" y="31038"/>
                  <a:pt x="1963271" y="0"/>
                </a:cubicBezTo>
                <a:cubicBezTo>
                  <a:pt x="2237170" y="-31038"/>
                  <a:pt x="2460138" y="21986"/>
                  <a:pt x="2617694" y="0"/>
                </a:cubicBezTo>
                <a:cubicBezTo>
                  <a:pt x="2775250" y="-21986"/>
                  <a:pt x="3126302" y="-8941"/>
                  <a:pt x="3350648" y="0"/>
                </a:cubicBezTo>
                <a:cubicBezTo>
                  <a:pt x="3574994" y="8941"/>
                  <a:pt x="3754864" y="20441"/>
                  <a:pt x="3926541" y="0"/>
                </a:cubicBezTo>
                <a:cubicBezTo>
                  <a:pt x="3918666" y="67369"/>
                  <a:pt x="3931844" y="154587"/>
                  <a:pt x="3926541" y="276999"/>
                </a:cubicBezTo>
                <a:cubicBezTo>
                  <a:pt x="3712433" y="295801"/>
                  <a:pt x="3368487" y="282335"/>
                  <a:pt x="3193587" y="276999"/>
                </a:cubicBezTo>
                <a:cubicBezTo>
                  <a:pt x="3018687" y="271663"/>
                  <a:pt x="2817191" y="267377"/>
                  <a:pt x="2578429" y="276999"/>
                </a:cubicBezTo>
                <a:cubicBezTo>
                  <a:pt x="2339667" y="286621"/>
                  <a:pt x="2086075" y="262090"/>
                  <a:pt x="1924005" y="276999"/>
                </a:cubicBezTo>
                <a:cubicBezTo>
                  <a:pt x="1761935" y="291908"/>
                  <a:pt x="1619279" y="268411"/>
                  <a:pt x="1348112" y="276999"/>
                </a:cubicBezTo>
                <a:cubicBezTo>
                  <a:pt x="1076945" y="285587"/>
                  <a:pt x="858420" y="308021"/>
                  <a:pt x="693689" y="276999"/>
                </a:cubicBezTo>
                <a:cubicBezTo>
                  <a:pt x="528958" y="245977"/>
                  <a:pt x="246469" y="305840"/>
                  <a:pt x="0" y="276999"/>
                </a:cubicBezTo>
                <a:cubicBezTo>
                  <a:pt x="3662" y="219239"/>
                  <a:pt x="-10970" y="69243"/>
                  <a:pt x="0" y="0"/>
                </a:cubicBezTo>
                <a:close/>
              </a:path>
              <a:path w="3926541" h="276999" stroke="0" extrusionOk="0">
                <a:moveTo>
                  <a:pt x="0" y="0"/>
                </a:moveTo>
                <a:cubicBezTo>
                  <a:pt x="152336" y="-4318"/>
                  <a:pt x="342621" y="24252"/>
                  <a:pt x="615158" y="0"/>
                </a:cubicBezTo>
                <a:cubicBezTo>
                  <a:pt x="887695" y="-24252"/>
                  <a:pt x="1062202" y="-26693"/>
                  <a:pt x="1191051" y="0"/>
                </a:cubicBezTo>
                <a:cubicBezTo>
                  <a:pt x="1319900" y="26693"/>
                  <a:pt x="1659509" y="17921"/>
                  <a:pt x="1845474" y="0"/>
                </a:cubicBezTo>
                <a:cubicBezTo>
                  <a:pt x="2031439" y="-17921"/>
                  <a:pt x="2259936" y="-1229"/>
                  <a:pt x="2578429" y="0"/>
                </a:cubicBezTo>
                <a:cubicBezTo>
                  <a:pt x="2896922" y="1229"/>
                  <a:pt x="2975354" y="13420"/>
                  <a:pt x="3154321" y="0"/>
                </a:cubicBezTo>
                <a:cubicBezTo>
                  <a:pt x="3333288" y="-13420"/>
                  <a:pt x="3665463" y="-28582"/>
                  <a:pt x="3926541" y="0"/>
                </a:cubicBezTo>
                <a:cubicBezTo>
                  <a:pt x="3933018" y="137478"/>
                  <a:pt x="3935779" y="155031"/>
                  <a:pt x="3926541" y="276999"/>
                </a:cubicBezTo>
                <a:cubicBezTo>
                  <a:pt x="3671566" y="287324"/>
                  <a:pt x="3625704" y="266713"/>
                  <a:pt x="3350648" y="276999"/>
                </a:cubicBezTo>
                <a:cubicBezTo>
                  <a:pt x="3075592" y="287285"/>
                  <a:pt x="2978347" y="299748"/>
                  <a:pt x="2656959" y="276999"/>
                </a:cubicBezTo>
                <a:cubicBezTo>
                  <a:pt x="2335571" y="254250"/>
                  <a:pt x="2189038" y="306362"/>
                  <a:pt x="2002536" y="276999"/>
                </a:cubicBezTo>
                <a:cubicBezTo>
                  <a:pt x="1816034" y="247636"/>
                  <a:pt x="1592283" y="269621"/>
                  <a:pt x="1426643" y="276999"/>
                </a:cubicBezTo>
                <a:cubicBezTo>
                  <a:pt x="1261003" y="284377"/>
                  <a:pt x="1018500" y="289679"/>
                  <a:pt x="811485" y="276999"/>
                </a:cubicBezTo>
                <a:cubicBezTo>
                  <a:pt x="604470" y="264319"/>
                  <a:pt x="356254" y="302052"/>
                  <a:pt x="0" y="276999"/>
                </a:cubicBezTo>
                <a:cubicBezTo>
                  <a:pt x="10575" y="173681"/>
                  <a:pt x="5001" y="102354"/>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Little Crow’s War 1862</a:t>
            </a:r>
            <a:endParaRPr lang="en-GB" sz="1100" dirty="0"/>
          </a:p>
        </p:txBody>
      </p:sp>
      <p:sp>
        <p:nvSpPr>
          <p:cNvPr id="10" name="TextBox 9">
            <a:extLst>
              <a:ext uri="{FF2B5EF4-FFF2-40B4-BE49-F238E27FC236}">
                <a16:creationId xmlns:a16="http://schemas.microsoft.com/office/drawing/2014/main" id="{3582BDEF-DCE1-4F7B-A6C9-F6595B274C6C}"/>
              </a:ext>
            </a:extLst>
          </p:cNvPr>
          <p:cNvSpPr txBox="1"/>
          <p:nvPr/>
        </p:nvSpPr>
        <p:spPr>
          <a:xfrm>
            <a:off x="4095750" y="475436"/>
            <a:ext cx="4229100" cy="276999"/>
          </a:xfrm>
          <a:custGeom>
            <a:avLst/>
            <a:gdLst>
              <a:gd name="connsiteX0" fmla="*/ 0 w 4229100"/>
              <a:gd name="connsiteY0" fmla="*/ 0 h 276999"/>
              <a:gd name="connsiteX1" fmla="*/ 561866 w 4229100"/>
              <a:gd name="connsiteY1" fmla="*/ 0 h 276999"/>
              <a:gd name="connsiteX2" fmla="*/ 1166023 w 4229100"/>
              <a:gd name="connsiteY2" fmla="*/ 0 h 276999"/>
              <a:gd name="connsiteX3" fmla="*/ 1854762 w 4229100"/>
              <a:gd name="connsiteY3" fmla="*/ 0 h 276999"/>
              <a:gd name="connsiteX4" fmla="*/ 2501211 w 4229100"/>
              <a:gd name="connsiteY4" fmla="*/ 0 h 276999"/>
              <a:gd name="connsiteX5" fmla="*/ 3020786 w 4229100"/>
              <a:gd name="connsiteY5" fmla="*/ 0 h 276999"/>
              <a:gd name="connsiteX6" fmla="*/ 3540361 w 4229100"/>
              <a:gd name="connsiteY6" fmla="*/ 0 h 276999"/>
              <a:gd name="connsiteX7" fmla="*/ 4229100 w 4229100"/>
              <a:gd name="connsiteY7" fmla="*/ 0 h 276999"/>
              <a:gd name="connsiteX8" fmla="*/ 4229100 w 4229100"/>
              <a:gd name="connsiteY8" fmla="*/ 276999 h 276999"/>
              <a:gd name="connsiteX9" fmla="*/ 3582652 w 4229100"/>
              <a:gd name="connsiteY9" fmla="*/ 276999 h 276999"/>
              <a:gd name="connsiteX10" fmla="*/ 2978495 w 4229100"/>
              <a:gd name="connsiteY10" fmla="*/ 276999 h 276999"/>
              <a:gd name="connsiteX11" fmla="*/ 2289756 w 4229100"/>
              <a:gd name="connsiteY11" fmla="*/ 276999 h 276999"/>
              <a:gd name="connsiteX12" fmla="*/ 1601016 w 4229100"/>
              <a:gd name="connsiteY12" fmla="*/ 276999 h 276999"/>
              <a:gd name="connsiteX13" fmla="*/ 996859 w 4229100"/>
              <a:gd name="connsiteY13" fmla="*/ 276999 h 276999"/>
              <a:gd name="connsiteX14" fmla="*/ 0 w 4229100"/>
              <a:gd name="connsiteY14" fmla="*/ 276999 h 276999"/>
              <a:gd name="connsiteX15" fmla="*/ 0 w 4229100"/>
              <a:gd name="connsiteY15"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29100" h="276999" fill="none" extrusionOk="0">
                <a:moveTo>
                  <a:pt x="0" y="0"/>
                </a:moveTo>
                <a:cubicBezTo>
                  <a:pt x="163375" y="-23778"/>
                  <a:pt x="325097" y="-13822"/>
                  <a:pt x="561866" y="0"/>
                </a:cubicBezTo>
                <a:cubicBezTo>
                  <a:pt x="798635" y="13822"/>
                  <a:pt x="940957" y="-10146"/>
                  <a:pt x="1166023" y="0"/>
                </a:cubicBezTo>
                <a:cubicBezTo>
                  <a:pt x="1391089" y="10146"/>
                  <a:pt x="1519066" y="1418"/>
                  <a:pt x="1854762" y="0"/>
                </a:cubicBezTo>
                <a:cubicBezTo>
                  <a:pt x="2190458" y="-1418"/>
                  <a:pt x="2298480" y="16003"/>
                  <a:pt x="2501211" y="0"/>
                </a:cubicBezTo>
                <a:cubicBezTo>
                  <a:pt x="2703942" y="-16003"/>
                  <a:pt x="2900019" y="-18426"/>
                  <a:pt x="3020786" y="0"/>
                </a:cubicBezTo>
                <a:cubicBezTo>
                  <a:pt x="3141554" y="18426"/>
                  <a:pt x="3360902" y="10655"/>
                  <a:pt x="3540361" y="0"/>
                </a:cubicBezTo>
                <a:cubicBezTo>
                  <a:pt x="3719820" y="-10655"/>
                  <a:pt x="3923657" y="-18735"/>
                  <a:pt x="4229100" y="0"/>
                </a:cubicBezTo>
                <a:cubicBezTo>
                  <a:pt x="4231177" y="81286"/>
                  <a:pt x="4220430" y="154119"/>
                  <a:pt x="4229100" y="276999"/>
                </a:cubicBezTo>
                <a:cubicBezTo>
                  <a:pt x="3931158" y="299348"/>
                  <a:pt x="3778294" y="255954"/>
                  <a:pt x="3582652" y="276999"/>
                </a:cubicBezTo>
                <a:cubicBezTo>
                  <a:pt x="3387010" y="298044"/>
                  <a:pt x="3113438" y="261154"/>
                  <a:pt x="2978495" y="276999"/>
                </a:cubicBezTo>
                <a:cubicBezTo>
                  <a:pt x="2843552" y="292844"/>
                  <a:pt x="2467134" y="302804"/>
                  <a:pt x="2289756" y="276999"/>
                </a:cubicBezTo>
                <a:cubicBezTo>
                  <a:pt x="2112378" y="251194"/>
                  <a:pt x="1809539" y="263338"/>
                  <a:pt x="1601016" y="276999"/>
                </a:cubicBezTo>
                <a:cubicBezTo>
                  <a:pt x="1392493" y="290660"/>
                  <a:pt x="1286541" y="306968"/>
                  <a:pt x="996859" y="276999"/>
                </a:cubicBezTo>
                <a:cubicBezTo>
                  <a:pt x="707177" y="247030"/>
                  <a:pt x="477069" y="232998"/>
                  <a:pt x="0" y="276999"/>
                </a:cubicBezTo>
                <a:cubicBezTo>
                  <a:pt x="7751" y="207342"/>
                  <a:pt x="89" y="68478"/>
                  <a:pt x="0" y="0"/>
                </a:cubicBezTo>
                <a:close/>
              </a:path>
              <a:path w="4229100" h="276999" stroke="0" extrusionOk="0">
                <a:moveTo>
                  <a:pt x="0" y="0"/>
                </a:moveTo>
                <a:cubicBezTo>
                  <a:pt x="169624" y="22351"/>
                  <a:pt x="315306" y="26197"/>
                  <a:pt x="561866" y="0"/>
                </a:cubicBezTo>
                <a:cubicBezTo>
                  <a:pt x="808426" y="-26197"/>
                  <a:pt x="892690" y="-12143"/>
                  <a:pt x="1081441" y="0"/>
                </a:cubicBezTo>
                <a:cubicBezTo>
                  <a:pt x="1270193" y="12143"/>
                  <a:pt x="1396026" y="17277"/>
                  <a:pt x="1685598" y="0"/>
                </a:cubicBezTo>
                <a:cubicBezTo>
                  <a:pt x="1975170" y="-17277"/>
                  <a:pt x="2032254" y="-15232"/>
                  <a:pt x="2374338" y="0"/>
                </a:cubicBezTo>
                <a:cubicBezTo>
                  <a:pt x="2716422" y="15232"/>
                  <a:pt x="2742616" y="12879"/>
                  <a:pt x="2893913" y="0"/>
                </a:cubicBezTo>
                <a:cubicBezTo>
                  <a:pt x="3045210" y="-12879"/>
                  <a:pt x="3278706" y="-18001"/>
                  <a:pt x="3455779" y="0"/>
                </a:cubicBezTo>
                <a:cubicBezTo>
                  <a:pt x="3632852" y="18001"/>
                  <a:pt x="4042123" y="-2661"/>
                  <a:pt x="4229100" y="0"/>
                </a:cubicBezTo>
                <a:cubicBezTo>
                  <a:pt x="4224762" y="101033"/>
                  <a:pt x="4239146" y="174511"/>
                  <a:pt x="4229100" y="276999"/>
                </a:cubicBezTo>
                <a:cubicBezTo>
                  <a:pt x="4053349" y="302529"/>
                  <a:pt x="3720389" y="297150"/>
                  <a:pt x="3582652" y="276999"/>
                </a:cubicBezTo>
                <a:cubicBezTo>
                  <a:pt x="3444915" y="256848"/>
                  <a:pt x="3134764" y="287209"/>
                  <a:pt x="2978495" y="276999"/>
                </a:cubicBezTo>
                <a:cubicBezTo>
                  <a:pt x="2822226" y="266789"/>
                  <a:pt x="2689010" y="291152"/>
                  <a:pt x="2458920" y="276999"/>
                </a:cubicBezTo>
                <a:cubicBezTo>
                  <a:pt x="2228831" y="262846"/>
                  <a:pt x="2108154" y="301668"/>
                  <a:pt x="1897053" y="276999"/>
                </a:cubicBezTo>
                <a:cubicBezTo>
                  <a:pt x="1685952" y="252330"/>
                  <a:pt x="1494253" y="270220"/>
                  <a:pt x="1377478" y="276999"/>
                </a:cubicBezTo>
                <a:cubicBezTo>
                  <a:pt x="1260703" y="283778"/>
                  <a:pt x="932681" y="245312"/>
                  <a:pt x="688739" y="276999"/>
                </a:cubicBezTo>
                <a:cubicBezTo>
                  <a:pt x="444797" y="308686"/>
                  <a:pt x="285377" y="295680"/>
                  <a:pt x="0" y="276999"/>
                </a:cubicBezTo>
                <a:cubicBezTo>
                  <a:pt x="1227" y="181857"/>
                  <a:pt x="-2120" y="130147"/>
                  <a:pt x="0" y="0"/>
                </a:cubicBezTo>
                <a:close/>
              </a:path>
            </a:pathLst>
          </a:custGeom>
          <a:solidFill>
            <a:schemeClr val="accent5">
              <a:lumMod val="40000"/>
              <a:lumOff val="6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The Sand Creek Massacre 1864</a:t>
            </a:r>
            <a:endParaRPr lang="en-GB" sz="1100" dirty="0"/>
          </a:p>
        </p:txBody>
      </p:sp>
      <p:sp>
        <p:nvSpPr>
          <p:cNvPr id="11" name="TextBox 10">
            <a:extLst>
              <a:ext uri="{FF2B5EF4-FFF2-40B4-BE49-F238E27FC236}">
                <a16:creationId xmlns:a16="http://schemas.microsoft.com/office/drawing/2014/main" id="{AD1F021E-A405-4B27-B602-C5B9A2EBF24B}"/>
              </a:ext>
            </a:extLst>
          </p:cNvPr>
          <p:cNvSpPr txBox="1"/>
          <p:nvPr/>
        </p:nvSpPr>
        <p:spPr>
          <a:xfrm>
            <a:off x="8403019" y="32334"/>
            <a:ext cx="3709324" cy="276999"/>
          </a:xfrm>
          <a:custGeom>
            <a:avLst/>
            <a:gdLst>
              <a:gd name="connsiteX0" fmla="*/ 0 w 3709324"/>
              <a:gd name="connsiteY0" fmla="*/ 0 h 276999"/>
              <a:gd name="connsiteX1" fmla="*/ 544034 w 3709324"/>
              <a:gd name="connsiteY1" fmla="*/ 0 h 276999"/>
              <a:gd name="connsiteX2" fmla="*/ 1199348 w 3709324"/>
              <a:gd name="connsiteY2" fmla="*/ 0 h 276999"/>
              <a:gd name="connsiteX3" fmla="*/ 1854662 w 3709324"/>
              <a:gd name="connsiteY3" fmla="*/ 0 h 276999"/>
              <a:gd name="connsiteX4" fmla="*/ 2472883 w 3709324"/>
              <a:gd name="connsiteY4" fmla="*/ 0 h 276999"/>
              <a:gd name="connsiteX5" fmla="*/ 3165290 w 3709324"/>
              <a:gd name="connsiteY5" fmla="*/ 0 h 276999"/>
              <a:gd name="connsiteX6" fmla="*/ 3709324 w 3709324"/>
              <a:gd name="connsiteY6" fmla="*/ 0 h 276999"/>
              <a:gd name="connsiteX7" fmla="*/ 3709324 w 3709324"/>
              <a:gd name="connsiteY7" fmla="*/ 276999 h 276999"/>
              <a:gd name="connsiteX8" fmla="*/ 3016917 w 3709324"/>
              <a:gd name="connsiteY8" fmla="*/ 276999 h 276999"/>
              <a:gd name="connsiteX9" fmla="*/ 2435789 w 3709324"/>
              <a:gd name="connsiteY9" fmla="*/ 276999 h 276999"/>
              <a:gd name="connsiteX10" fmla="*/ 1817569 w 3709324"/>
              <a:gd name="connsiteY10" fmla="*/ 276999 h 276999"/>
              <a:gd name="connsiteX11" fmla="*/ 1273535 w 3709324"/>
              <a:gd name="connsiteY11" fmla="*/ 276999 h 276999"/>
              <a:gd name="connsiteX12" fmla="*/ 655314 w 3709324"/>
              <a:gd name="connsiteY12" fmla="*/ 276999 h 276999"/>
              <a:gd name="connsiteX13" fmla="*/ 0 w 3709324"/>
              <a:gd name="connsiteY13" fmla="*/ 276999 h 276999"/>
              <a:gd name="connsiteX14" fmla="*/ 0 w 3709324"/>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09324" h="276999" fill="none" extrusionOk="0">
                <a:moveTo>
                  <a:pt x="0" y="0"/>
                </a:moveTo>
                <a:cubicBezTo>
                  <a:pt x="172772" y="9928"/>
                  <a:pt x="314588" y="25350"/>
                  <a:pt x="544034" y="0"/>
                </a:cubicBezTo>
                <a:cubicBezTo>
                  <a:pt x="773480" y="-25350"/>
                  <a:pt x="1055498" y="13698"/>
                  <a:pt x="1199348" y="0"/>
                </a:cubicBezTo>
                <a:cubicBezTo>
                  <a:pt x="1343198" y="-13698"/>
                  <a:pt x="1655613" y="-833"/>
                  <a:pt x="1854662" y="0"/>
                </a:cubicBezTo>
                <a:cubicBezTo>
                  <a:pt x="2053711" y="833"/>
                  <a:pt x="2252077" y="-3362"/>
                  <a:pt x="2472883" y="0"/>
                </a:cubicBezTo>
                <a:cubicBezTo>
                  <a:pt x="2693689" y="3362"/>
                  <a:pt x="2963742" y="-10599"/>
                  <a:pt x="3165290" y="0"/>
                </a:cubicBezTo>
                <a:cubicBezTo>
                  <a:pt x="3366838" y="10599"/>
                  <a:pt x="3470053" y="20065"/>
                  <a:pt x="3709324" y="0"/>
                </a:cubicBezTo>
                <a:cubicBezTo>
                  <a:pt x="3701449" y="67369"/>
                  <a:pt x="3714627" y="154587"/>
                  <a:pt x="3709324" y="276999"/>
                </a:cubicBezTo>
                <a:cubicBezTo>
                  <a:pt x="3566564" y="245280"/>
                  <a:pt x="3232819" y="273125"/>
                  <a:pt x="3016917" y="276999"/>
                </a:cubicBezTo>
                <a:cubicBezTo>
                  <a:pt x="2801015" y="280873"/>
                  <a:pt x="2662860" y="253232"/>
                  <a:pt x="2435789" y="276999"/>
                </a:cubicBezTo>
                <a:cubicBezTo>
                  <a:pt x="2208718" y="300766"/>
                  <a:pt x="1946733" y="267595"/>
                  <a:pt x="1817569" y="276999"/>
                </a:cubicBezTo>
                <a:cubicBezTo>
                  <a:pt x="1688405" y="286403"/>
                  <a:pt x="1492174" y="286829"/>
                  <a:pt x="1273535" y="276999"/>
                </a:cubicBezTo>
                <a:cubicBezTo>
                  <a:pt x="1054896" y="267169"/>
                  <a:pt x="911709" y="276947"/>
                  <a:pt x="655314" y="276999"/>
                </a:cubicBezTo>
                <a:cubicBezTo>
                  <a:pt x="398919" y="277051"/>
                  <a:pt x="240724" y="248542"/>
                  <a:pt x="0" y="276999"/>
                </a:cubicBezTo>
                <a:cubicBezTo>
                  <a:pt x="3662" y="219239"/>
                  <a:pt x="-10970" y="69243"/>
                  <a:pt x="0" y="0"/>
                </a:cubicBezTo>
                <a:close/>
              </a:path>
              <a:path w="3709324" h="276999" stroke="0" extrusionOk="0">
                <a:moveTo>
                  <a:pt x="0" y="0"/>
                </a:moveTo>
                <a:cubicBezTo>
                  <a:pt x="190729" y="-8141"/>
                  <a:pt x="302408" y="-27140"/>
                  <a:pt x="581127" y="0"/>
                </a:cubicBezTo>
                <a:cubicBezTo>
                  <a:pt x="859846" y="27140"/>
                  <a:pt x="913391" y="-26477"/>
                  <a:pt x="1125162" y="0"/>
                </a:cubicBezTo>
                <a:cubicBezTo>
                  <a:pt x="1336934" y="26477"/>
                  <a:pt x="1444638" y="-4070"/>
                  <a:pt x="1743382" y="0"/>
                </a:cubicBezTo>
                <a:cubicBezTo>
                  <a:pt x="2042126" y="4070"/>
                  <a:pt x="2275624" y="1472"/>
                  <a:pt x="2435789" y="0"/>
                </a:cubicBezTo>
                <a:cubicBezTo>
                  <a:pt x="2595954" y="-1472"/>
                  <a:pt x="2847815" y="12337"/>
                  <a:pt x="2979824" y="0"/>
                </a:cubicBezTo>
                <a:cubicBezTo>
                  <a:pt x="3111834" y="-12337"/>
                  <a:pt x="3523985" y="-14286"/>
                  <a:pt x="3709324" y="0"/>
                </a:cubicBezTo>
                <a:cubicBezTo>
                  <a:pt x="3715801" y="137478"/>
                  <a:pt x="3718562" y="155031"/>
                  <a:pt x="3709324" y="276999"/>
                </a:cubicBezTo>
                <a:cubicBezTo>
                  <a:pt x="3467975" y="295786"/>
                  <a:pt x="3389001" y="260063"/>
                  <a:pt x="3165290" y="276999"/>
                </a:cubicBezTo>
                <a:cubicBezTo>
                  <a:pt x="2941579" y="293935"/>
                  <a:pt x="2731373" y="278826"/>
                  <a:pt x="2509976" y="276999"/>
                </a:cubicBezTo>
                <a:cubicBezTo>
                  <a:pt x="2288579" y="275172"/>
                  <a:pt x="2017669" y="278478"/>
                  <a:pt x="1891755" y="276999"/>
                </a:cubicBezTo>
                <a:cubicBezTo>
                  <a:pt x="1765841" y="275520"/>
                  <a:pt x="1520354" y="276175"/>
                  <a:pt x="1347721" y="276999"/>
                </a:cubicBezTo>
                <a:cubicBezTo>
                  <a:pt x="1175088" y="277823"/>
                  <a:pt x="1013881" y="254289"/>
                  <a:pt x="766594" y="276999"/>
                </a:cubicBezTo>
                <a:cubicBezTo>
                  <a:pt x="519307" y="299709"/>
                  <a:pt x="233580" y="266557"/>
                  <a:pt x="0" y="276999"/>
                </a:cubicBezTo>
                <a:cubicBezTo>
                  <a:pt x="10575" y="173681"/>
                  <a:pt x="5001" y="102354"/>
                  <a:pt x="0" y="0"/>
                </a:cubicBezTo>
                <a:close/>
              </a:path>
            </a:pathLst>
          </a:cu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Red Cloud’s War 1866 - 68</a:t>
            </a:r>
            <a:endParaRPr lang="en-GB" sz="1100" dirty="0"/>
          </a:p>
        </p:txBody>
      </p:sp>
      <p:sp>
        <p:nvSpPr>
          <p:cNvPr id="5" name="TextBox 4">
            <a:extLst>
              <a:ext uri="{FF2B5EF4-FFF2-40B4-BE49-F238E27FC236}">
                <a16:creationId xmlns:a16="http://schemas.microsoft.com/office/drawing/2014/main" id="{7F65F9AE-B3F7-449D-9356-FACBD3FFB39C}"/>
              </a:ext>
            </a:extLst>
          </p:cNvPr>
          <p:cNvSpPr txBox="1"/>
          <p:nvPr/>
        </p:nvSpPr>
        <p:spPr>
          <a:xfrm>
            <a:off x="92066" y="795427"/>
            <a:ext cx="3926542" cy="253916"/>
          </a:xfrm>
          <a:prstGeom prst="rect">
            <a:avLst/>
          </a:prstGeom>
          <a:solidFill>
            <a:schemeClr val="accent4">
              <a:lumMod val="20000"/>
              <a:lumOff val="80000"/>
            </a:schemeClr>
          </a:solidFill>
          <a:ln w="12700">
            <a:solidFill>
              <a:schemeClr val="tx1"/>
            </a:solidFill>
          </a:ln>
        </p:spPr>
        <p:txBody>
          <a:bodyPr wrap="square" rtlCol="0" anchor="t">
            <a:spAutoFit/>
          </a:bodyPr>
          <a:lstStyle/>
          <a:p>
            <a:r>
              <a:rPr lang="en-GB" sz="1050" b="1" dirty="0"/>
              <a:t>Tribe &amp; Chief: </a:t>
            </a:r>
            <a:r>
              <a:rPr lang="en-GB" sz="1050" dirty="0"/>
              <a:t>The Dakota Sioux led by </a:t>
            </a:r>
            <a:r>
              <a:rPr lang="en-GB" sz="1050" b="1" dirty="0">
                <a:solidFill>
                  <a:srgbClr val="0070C0"/>
                </a:solidFill>
              </a:rPr>
              <a:t>Chief Little Crow</a:t>
            </a:r>
          </a:p>
        </p:txBody>
      </p:sp>
      <p:sp>
        <p:nvSpPr>
          <p:cNvPr id="12" name="TextBox 11">
            <a:extLst>
              <a:ext uri="{FF2B5EF4-FFF2-40B4-BE49-F238E27FC236}">
                <a16:creationId xmlns:a16="http://schemas.microsoft.com/office/drawing/2014/main" id="{EB71A421-856E-4D6D-96FE-4BC6030C8D40}"/>
              </a:ext>
            </a:extLst>
          </p:cNvPr>
          <p:cNvSpPr txBox="1"/>
          <p:nvPr/>
        </p:nvSpPr>
        <p:spPr>
          <a:xfrm>
            <a:off x="92066" y="1079911"/>
            <a:ext cx="3926542" cy="1728550"/>
          </a:xfrm>
          <a:prstGeom prst="rect">
            <a:avLst/>
          </a:prstGeom>
          <a:solidFill>
            <a:schemeClr val="accent4">
              <a:lumMod val="20000"/>
              <a:lumOff val="80000"/>
            </a:schemeClr>
          </a:solidFill>
          <a:ln w="12700">
            <a:solidFill>
              <a:schemeClr val="tx1"/>
            </a:solidFill>
          </a:ln>
        </p:spPr>
        <p:txBody>
          <a:bodyPr wrap="square" rtlCol="0" anchor="t">
            <a:spAutoFit/>
          </a:bodyPr>
          <a:lstStyle/>
          <a:p>
            <a:r>
              <a:rPr lang="en-GB" sz="1050" b="1" dirty="0"/>
              <a:t>The Cause of Tension</a:t>
            </a:r>
          </a:p>
          <a:p>
            <a:pPr marL="0" marR="0" indent="0" algn="l" defTabSz="914400" rtl="0" eaLnBrk="1" fontAlgn="auto" latinLnBrk="0" hangingPunct="1">
              <a:lnSpc>
                <a:spcPct val="107000"/>
              </a:lnSpc>
              <a:spcBef>
                <a:spcPts val="0"/>
              </a:spcBef>
              <a:spcAft>
                <a:spcPts val="0"/>
              </a:spcAft>
              <a:buClrTx/>
              <a:buSzTx/>
              <a:buFontTx/>
              <a:buNone/>
              <a:tabLst/>
              <a:defRPr/>
            </a:pPr>
            <a:r>
              <a:rPr lang="en-GB" sz="1000" dirty="0">
                <a:solidFill>
                  <a:sysClr val="windowText" lastClr="000000"/>
                </a:solidFill>
                <a:effectLst/>
              </a:rPr>
              <a:t>The 1851 Fort Laramie Treaty </a:t>
            </a:r>
            <a:r>
              <a:rPr lang="en-GB" sz="1000" dirty="0">
                <a:solidFill>
                  <a:sysClr val="windowText" lastClr="000000"/>
                </a:solidFill>
              </a:rPr>
              <a:t>had</a:t>
            </a:r>
            <a:r>
              <a:rPr lang="en-GB" sz="1000" dirty="0">
                <a:solidFill>
                  <a:sysClr val="windowText" lastClr="000000"/>
                </a:solidFill>
                <a:effectLst/>
              </a:rPr>
              <a:t> promised a payment of </a:t>
            </a:r>
            <a:r>
              <a:rPr lang="en-GB" sz="1000" b="1" dirty="0">
                <a:solidFill>
                  <a:sysClr val="windowText" lastClr="000000"/>
                </a:solidFill>
                <a:effectLst/>
              </a:rPr>
              <a:t>$1.4 million </a:t>
            </a:r>
            <a:r>
              <a:rPr lang="en-GB" sz="1000" dirty="0">
                <a:solidFill>
                  <a:sysClr val="windowText" lastClr="000000"/>
                </a:solidFill>
                <a:effectLst/>
              </a:rPr>
              <a:t>to the Sioux with an additional yearly payment of $80,000 if they went onto a </a:t>
            </a:r>
            <a:r>
              <a:rPr lang="en-GB" sz="1000" b="1" dirty="0">
                <a:solidFill>
                  <a:sysClr val="windowText" lastClr="000000"/>
                </a:solidFill>
                <a:effectLst/>
              </a:rPr>
              <a:t>reservation</a:t>
            </a:r>
            <a:r>
              <a:rPr lang="en-GB" sz="1000" dirty="0">
                <a:solidFill>
                  <a:sysClr val="windowText" lastClr="000000"/>
                </a:solidFill>
                <a:effectLst/>
              </a:rPr>
              <a:t>.</a:t>
            </a:r>
            <a:r>
              <a:rPr lang="en-GB" sz="1000" baseline="0" dirty="0">
                <a:solidFill>
                  <a:sysClr val="windowText" lastClr="000000"/>
                </a:solidFill>
                <a:effectLst/>
              </a:rPr>
              <a:t> However, </a:t>
            </a:r>
            <a:r>
              <a:rPr lang="en-GB" sz="1000" baseline="0" dirty="0">
                <a:solidFill>
                  <a:sysClr val="windowText" lastClr="000000"/>
                </a:solidFill>
              </a:rPr>
              <a:t>i</a:t>
            </a:r>
            <a:r>
              <a:rPr lang="en-GB" sz="1000" dirty="0">
                <a:solidFill>
                  <a:sysClr val="windowText" lastClr="000000"/>
                </a:solidFill>
                <a:effectLst/>
              </a:rPr>
              <a:t>n 1858, the</a:t>
            </a:r>
            <a:r>
              <a:rPr lang="en-GB" sz="1000" baseline="0" dirty="0">
                <a:solidFill>
                  <a:sysClr val="windowText" lastClr="000000"/>
                </a:solidFill>
                <a:effectLst/>
              </a:rPr>
              <a:t> </a:t>
            </a:r>
            <a:r>
              <a:rPr lang="en-GB" sz="1000" dirty="0">
                <a:solidFill>
                  <a:sysClr val="windowText" lastClr="000000"/>
                </a:solidFill>
                <a:effectLst/>
              </a:rPr>
              <a:t>Dakota Sioux had to sign away </a:t>
            </a:r>
            <a:r>
              <a:rPr lang="en-GB" sz="1000" b="1" dirty="0">
                <a:solidFill>
                  <a:sysClr val="windowText" lastClr="000000"/>
                </a:solidFill>
                <a:effectLst/>
              </a:rPr>
              <a:t>half</a:t>
            </a:r>
            <a:r>
              <a:rPr lang="en-GB" sz="1000" dirty="0">
                <a:solidFill>
                  <a:sysClr val="windowText" lastClr="000000"/>
                </a:solidFill>
                <a:effectLst/>
              </a:rPr>
              <a:t> of their reservation land to the government to pay off the debts they had.</a:t>
            </a:r>
            <a:r>
              <a:rPr lang="en-GB" sz="1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 Little Crow</a:t>
            </a:r>
            <a:r>
              <a:rPr lang="en-GB" sz="1000"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 said to the government: ‘you promised us that we should have this land forever but now you take half away’.</a:t>
            </a:r>
            <a:r>
              <a:rPr lang="en-GB" sz="1000" baseline="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Once the land had been signed away, </a:t>
            </a:r>
            <a:r>
              <a:rPr lang="en-GB" sz="1000" dirty="0">
                <a:solidFill>
                  <a:sysClr val="windowText" lastClr="000000"/>
                </a:solidFill>
                <a:effectLst/>
              </a:rPr>
              <a:t>Little Crow believed this would mean security for his people.</a:t>
            </a:r>
            <a:r>
              <a:rPr lang="en-GB" sz="1000" baseline="0" dirty="0">
                <a:solidFill>
                  <a:sysClr val="windowText" lastClr="000000"/>
                </a:solidFill>
                <a:effectLst/>
              </a:rPr>
              <a:t> </a:t>
            </a:r>
            <a:r>
              <a:rPr lang="en-GB" sz="1000" dirty="0">
                <a:solidFill>
                  <a:sysClr val="windowText" lastClr="000000"/>
                </a:solidFill>
                <a:effectLst/>
              </a:rPr>
              <a:t>However,</a:t>
            </a:r>
            <a:r>
              <a:rPr lang="en-GB" sz="1000" baseline="0" dirty="0">
                <a:solidFill>
                  <a:sysClr val="windowText" lastClr="000000"/>
                </a:solidFill>
                <a:effectLst/>
              </a:rPr>
              <a:t> settlers still </a:t>
            </a:r>
            <a:r>
              <a:rPr lang="en-GB" sz="1000" b="1" baseline="0" dirty="0">
                <a:solidFill>
                  <a:sysClr val="windowText" lastClr="000000"/>
                </a:solidFill>
                <a:effectLst/>
              </a:rPr>
              <a:t>trespassed</a:t>
            </a:r>
            <a:r>
              <a:rPr lang="en-GB" sz="1000" baseline="0" dirty="0">
                <a:solidFill>
                  <a:sysClr val="windowText" lastClr="000000"/>
                </a:solidFill>
                <a:effectLst/>
              </a:rPr>
              <a:t> through Sioux Indian land and buffalo numbers dropped leaving them with little food.</a:t>
            </a:r>
            <a:endParaRPr lang="en-GB" sz="1000" dirty="0">
              <a:solidFill>
                <a:sysClr val="windowText" lastClr="000000"/>
              </a:solidFill>
              <a:effectLst/>
            </a:endParaRPr>
          </a:p>
        </p:txBody>
      </p:sp>
      <p:sp>
        <p:nvSpPr>
          <p:cNvPr id="13" name="TextBox 12">
            <a:extLst>
              <a:ext uri="{FF2B5EF4-FFF2-40B4-BE49-F238E27FC236}">
                <a16:creationId xmlns:a16="http://schemas.microsoft.com/office/drawing/2014/main" id="{35F8F1B8-C621-408A-A451-9195247B4AF7}"/>
              </a:ext>
            </a:extLst>
          </p:cNvPr>
          <p:cNvSpPr txBox="1"/>
          <p:nvPr/>
        </p:nvSpPr>
        <p:spPr>
          <a:xfrm>
            <a:off x="92066" y="2839029"/>
            <a:ext cx="3926542" cy="561692"/>
          </a:xfrm>
          <a:prstGeom prst="rect">
            <a:avLst/>
          </a:prstGeom>
          <a:solidFill>
            <a:schemeClr val="accent4">
              <a:lumMod val="20000"/>
              <a:lumOff val="80000"/>
            </a:schemeClr>
          </a:solidFill>
          <a:ln w="12700">
            <a:solidFill>
              <a:schemeClr val="tx1"/>
            </a:solidFill>
          </a:ln>
        </p:spPr>
        <p:txBody>
          <a:bodyPr wrap="square" rtlCol="0" anchor="t">
            <a:spAutoFit/>
          </a:bodyPr>
          <a:lstStyle/>
          <a:p>
            <a:r>
              <a:rPr lang="en-GB" sz="1050" b="1" dirty="0"/>
              <a:t>What the Dakota Sioux wanted: </a:t>
            </a:r>
          </a:p>
          <a:p>
            <a:r>
              <a:rPr lang="en-GB" sz="1000" dirty="0"/>
              <a:t>Little Crow wanted his tribe to have the safety to hunt the buffalo they needed on their land as well as the money promised them.  </a:t>
            </a:r>
            <a:endParaRPr lang="en-GB" sz="1000" dirty="0">
              <a:solidFill>
                <a:srgbClr val="0070C0"/>
              </a:solidFill>
            </a:endParaRPr>
          </a:p>
        </p:txBody>
      </p:sp>
      <p:sp>
        <p:nvSpPr>
          <p:cNvPr id="14" name="TextBox 13">
            <a:extLst>
              <a:ext uri="{FF2B5EF4-FFF2-40B4-BE49-F238E27FC236}">
                <a16:creationId xmlns:a16="http://schemas.microsoft.com/office/drawing/2014/main" id="{E446E7FC-5033-496E-B914-2C8584BAAE78}"/>
              </a:ext>
            </a:extLst>
          </p:cNvPr>
          <p:cNvSpPr txBox="1"/>
          <p:nvPr/>
        </p:nvSpPr>
        <p:spPr>
          <a:xfrm>
            <a:off x="92065" y="3431289"/>
            <a:ext cx="3926542" cy="1485022"/>
          </a:xfrm>
          <a:prstGeom prst="rect">
            <a:avLst/>
          </a:prstGeom>
          <a:solidFill>
            <a:schemeClr val="accent4">
              <a:lumMod val="20000"/>
              <a:lumOff val="80000"/>
            </a:schemeClr>
          </a:solidFill>
          <a:ln w="12700">
            <a:solidFill>
              <a:schemeClr val="tx1"/>
            </a:solidFill>
          </a:ln>
        </p:spPr>
        <p:txBody>
          <a:bodyPr wrap="square" rtlCol="0" anchor="t">
            <a:spAutoFit/>
          </a:bodyPr>
          <a:lstStyle/>
          <a:p>
            <a:r>
              <a:rPr lang="en-GB" sz="1050" b="1" dirty="0"/>
              <a:t>The problems:</a:t>
            </a:r>
          </a:p>
          <a:p>
            <a:r>
              <a:rPr lang="en-GB" sz="1000" dirty="0"/>
              <a:t>The government refused to hand over the agreed $1.4 million until the Sioux had paid their debt.  By 1862 however, the Sioux could not cope with trying to farm the reservation land and were starving. Some of their tribe tried to hunt for food outside the reservation but were punished by the reservation agents who began to charge them even more money for food.  Eventually, some of the tribe resorted to eating grass to survive.  However, the reservation agents had a full storehouse full of food but simply refusing to give any to the Sioux Indians.</a:t>
            </a:r>
          </a:p>
        </p:txBody>
      </p:sp>
      <p:sp>
        <p:nvSpPr>
          <p:cNvPr id="15" name="TextBox 14">
            <a:extLst>
              <a:ext uri="{FF2B5EF4-FFF2-40B4-BE49-F238E27FC236}">
                <a16:creationId xmlns:a16="http://schemas.microsoft.com/office/drawing/2014/main" id="{A3ABC9FE-08E5-4CCC-B36B-FB88BAF81126}"/>
              </a:ext>
            </a:extLst>
          </p:cNvPr>
          <p:cNvSpPr txBox="1"/>
          <p:nvPr/>
        </p:nvSpPr>
        <p:spPr>
          <a:xfrm>
            <a:off x="92065" y="4946879"/>
            <a:ext cx="3077263" cy="738664"/>
          </a:xfrm>
          <a:prstGeom prst="rect">
            <a:avLst/>
          </a:prstGeom>
          <a:solidFill>
            <a:schemeClr val="accent4">
              <a:lumMod val="20000"/>
              <a:lumOff val="80000"/>
            </a:schemeClr>
          </a:solidFill>
          <a:ln w="12700">
            <a:solidFill>
              <a:schemeClr val="tx1"/>
            </a:solidFill>
          </a:ln>
        </p:spPr>
        <p:txBody>
          <a:bodyPr wrap="square" rtlCol="0" anchor="t">
            <a:spAutoFit/>
          </a:bodyPr>
          <a:lstStyle/>
          <a:p>
            <a:r>
              <a:rPr lang="en-GB" sz="1050" b="1" dirty="0"/>
              <a:t>The actions of the Dakota Sioux – Little Crow’s War</a:t>
            </a:r>
          </a:p>
          <a:p>
            <a:r>
              <a:rPr lang="en-GB" sz="1000" dirty="0"/>
              <a:t>Some of the tribe began to raid the reservation agency storehouses to get food.  They began attacking settlers and 600 settlers and US soldiers were killed in fighting.</a:t>
            </a:r>
          </a:p>
        </p:txBody>
      </p:sp>
      <p:sp>
        <p:nvSpPr>
          <p:cNvPr id="16" name="TextBox 15">
            <a:extLst>
              <a:ext uri="{FF2B5EF4-FFF2-40B4-BE49-F238E27FC236}">
                <a16:creationId xmlns:a16="http://schemas.microsoft.com/office/drawing/2014/main" id="{65A5E785-12B4-4EB5-9A0B-ABCAEC9AD49D}"/>
              </a:ext>
            </a:extLst>
          </p:cNvPr>
          <p:cNvSpPr txBox="1"/>
          <p:nvPr/>
        </p:nvSpPr>
        <p:spPr>
          <a:xfrm>
            <a:off x="94574" y="5716112"/>
            <a:ext cx="3924032" cy="1061829"/>
          </a:xfrm>
          <a:prstGeom prst="rect">
            <a:avLst/>
          </a:prstGeom>
          <a:solidFill>
            <a:schemeClr val="accent4">
              <a:lumMod val="20000"/>
              <a:lumOff val="80000"/>
            </a:schemeClr>
          </a:solidFill>
          <a:ln w="12700">
            <a:solidFill>
              <a:schemeClr val="tx1"/>
            </a:solidFill>
          </a:ln>
        </p:spPr>
        <p:txBody>
          <a:bodyPr wrap="square" rtlCol="0" anchor="t">
            <a:spAutoFit/>
          </a:bodyPr>
          <a:lstStyle/>
          <a:p>
            <a:r>
              <a:rPr lang="en-GB" sz="1050" b="1" dirty="0"/>
              <a:t>The Consequences</a:t>
            </a:r>
          </a:p>
          <a:p>
            <a:r>
              <a:rPr lang="en-GB" sz="1000" dirty="0"/>
              <a:t>The families of the killed white settlers and the government wanted revenge for the Indian attacks.  400 Indians were arrested and 38 men executed.  The rest of the Dakota Sioux were placed into even worse reservation land called Crow Creek where farming was impossible.  Many </a:t>
            </a:r>
            <a:r>
              <a:rPr lang="en-GB" sz="1000" b="1" dirty="0"/>
              <a:t>starved</a:t>
            </a:r>
            <a:r>
              <a:rPr lang="en-GB" sz="1000" dirty="0"/>
              <a:t> to death in the winter of 1862.</a:t>
            </a:r>
          </a:p>
        </p:txBody>
      </p:sp>
      <p:sp>
        <p:nvSpPr>
          <p:cNvPr id="17" name="TextBox 16">
            <a:extLst>
              <a:ext uri="{FF2B5EF4-FFF2-40B4-BE49-F238E27FC236}">
                <a16:creationId xmlns:a16="http://schemas.microsoft.com/office/drawing/2014/main" id="{85DE7093-8401-47D5-ABAC-2B8911F50B3B}"/>
              </a:ext>
            </a:extLst>
          </p:cNvPr>
          <p:cNvSpPr txBox="1"/>
          <p:nvPr/>
        </p:nvSpPr>
        <p:spPr>
          <a:xfrm>
            <a:off x="4095749" y="795427"/>
            <a:ext cx="4229099" cy="253916"/>
          </a:xfrm>
          <a:prstGeom prst="rect">
            <a:avLst/>
          </a:prstGeom>
          <a:solidFill>
            <a:schemeClr val="accent5">
              <a:lumMod val="20000"/>
              <a:lumOff val="80000"/>
            </a:schemeClr>
          </a:solidFill>
          <a:ln w="12700">
            <a:solidFill>
              <a:schemeClr val="tx1"/>
            </a:solidFill>
          </a:ln>
        </p:spPr>
        <p:txBody>
          <a:bodyPr wrap="square" rtlCol="0" anchor="t">
            <a:spAutoFit/>
          </a:bodyPr>
          <a:lstStyle/>
          <a:p>
            <a:r>
              <a:rPr lang="en-GB" sz="1050" b="1" dirty="0"/>
              <a:t>Tribe &amp; Chief: </a:t>
            </a:r>
            <a:r>
              <a:rPr lang="en-GB" sz="1050" dirty="0"/>
              <a:t>The Cheyanne led by </a:t>
            </a:r>
            <a:r>
              <a:rPr lang="en-GB" sz="1050" b="1" dirty="0">
                <a:solidFill>
                  <a:srgbClr val="0070C0"/>
                </a:solidFill>
              </a:rPr>
              <a:t>Chief Black Kettle</a:t>
            </a:r>
          </a:p>
        </p:txBody>
      </p:sp>
      <p:sp>
        <p:nvSpPr>
          <p:cNvPr id="18" name="TextBox 17">
            <a:extLst>
              <a:ext uri="{FF2B5EF4-FFF2-40B4-BE49-F238E27FC236}">
                <a16:creationId xmlns:a16="http://schemas.microsoft.com/office/drawing/2014/main" id="{311BBDF9-2A1E-40D5-B66F-C162D2E4BEEA}"/>
              </a:ext>
            </a:extLst>
          </p:cNvPr>
          <p:cNvSpPr txBox="1"/>
          <p:nvPr/>
        </p:nvSpPr>
        <p:spPr>
          <a:xfrm>
            <a:off x="4095750" y="1081554"/>
            <a:ext cx="4229098" cy="740587"/>
          </a:xfrm>
          <a:prstGeom prst="rect">
            <a:avLst/>
          </a:prstGeom>
          <a:solidFill>
            <a:schemeClr val="accent5">
              <a:lumMod val="20000"/>
              <a:lumOff val="80000"/>
            </a:schemeClr>
          </a:solidFill>
          <a:ln w="12700">
            <a:solidFill>
              <a:schemeClr val="tx1"/>
            </a:solidFill>
          </a:ln>
        </p:spPr>
        <p:txBody>
          <a:bodyPr wrap="square" rtlCol="0" anchor="t">
            <a:spAutoFit/>
          </a:bodyPr>
          <a:lstStyle/>
          <a:p>
            <a:r>
              <a:rPr lang="en-GB" sz="1050" b="1" dirty="0"/>
              <a:t>The Cause of Tension</a:t>
            </a:r>
          </a:p>
          <a:p>
            <a:pPr marL="0" marR="0" indent="0" algn="l" defTabSz="914400" rtl="0" eaLnBrk="1" fontAlgn="auto" latinLnBrk="0" hangingPunct="1">
              <a:lnSpc>
                <a:spcPct val="107000"/>
              </a:lnSpc>
              <a:spcBef>
                <a:spcPts val="0"/>
              </a:spcBef>
              <a:spcAft>
                <a:spcPts val="0"/>
              </a:spcAft>
              <a:buClrTx/>
              <a:buSzTx/>
              <a:buFontTx/>
              <a:buNone/>
              <a:tabLst/>
              <a:defRPr/>
            </a:pPr>
            <a:r>
              <a:rPr lang="en-GB" sz="1000" dirty="0">
                <a:solidFill>
                  <a:sysClr val="windowText" lastClr="000000"/>
                </a:solidFill>
                <a:effectLst/>
              </a:rPr>
              <a:t>The 1851 Fort Laramie Treaty </a:t>
            </a:r>
            <a:r>
              <a:rPr lang="en-GB" sz="1000" dirty="0">
                <a:solidFill>
                  <a:sysClr val="windowText" lastClr="000000"/>
                </a:solidFill>
              </a:rPr>
              <a:t>had</a:t>
            </a:r>
            <a:r>
              <a:rPr lang="en-GB" sz="1000" dirty="0">
                <a:solidFill>
                  <a:sysClr val="windowText" lastClr="000000"/>
                </a:solidFill>
                <a:effectLst/>
              </a:rPr>
              <a:t> promised the Cheyanne to protect their land.  But when gold was discovered in their Colorado Territory in 1858, settlers began crossing the land, scaring buffalo and setting up mining camps.</a:t>
            </a:r>
          </a:p>
        </p:txBody>
      </p:sp>
      <p:sp>
        <p:nvSpPr>
          <p:cNvPr id="19" name="TextBox 18">
            <a:extLst>
              <a:ext uri="{FF2B5EF4-FFF2-40B4-BE49-F238E27FC236}">
                <a16:creationId xmlns:a16="http://schemas.microsoft.com/office/drawing/2014/main" id="{DC1C3466-0749-4E56-BB04-82D839482E9D}"/>
              </a:ext>
            </a:extLst>
          </p:cNvPr>
          <p:cNvSpPr txBox="1"/>
          <p:nvPr/>
        </p:nvSpPr>
        <p:spPr>
          <a:xfrm>
            <a:off x="4093234" y="1854352"/>
            <a:ext cx="2875737" cy="407804"/>
          </a:xfrm>
          <a:prstGeom prst="rect">
            <a:avLst/>
          </a:prstGeom>
          <a:solidFill>
            <a:schemeClr val="accent5">
              <a:lumMod val="20000"/>
              <a:lumOff val="80000"/>
            </a:schemeClr>
          </a:solidFill>
          <a:ln w="12700">
            <a:solidFill>
              <a:schemeClr val="tx1"/>
            </a:solidFill>
          </a:ln>
        </p:spPr>
        <p:txBody>
          <a:bodyPr wrap="square" rtlCol="0" anchor="t">
            <a:spAutoFit/>
          </a:bodyPr>
          <a:lstStyle/>
          <a:p>
            <a:r>
              <a:rPr lang="en-GB" sz="1050" b="1" dirty="0"/>
              <a:t>What the Cheyanne and Black Kettle wanted: </a:t>
            </a:r>
          </a:p>
          <a:p>
            <a:r>
              <a:rPr lang="en-GB" sz="1000" dirty="0"/>
              <a:t>They wanted their land protected from prospectors.</a:t>
            </a:r>
            <a:endParaRPr lang="en-GB" sz="1000" dirty="0">
              <a:solidFill>
                <a:srgbClr val="0070C0"/>
              </a:solidFill>
            </a:endParaRPr>
          </a:p>
        </p:txBody>
      </p:sp>
      <p:sp>
        <p:nvSpPr>
          <p:cNvPr id="20" name="TextBox 19">
            <a:extLst>
              <a:ext uri="{FF2B5EF4-FFF2-40B4-BE49-F238E27FC236}">
                <a16:creationId xmlns:a16="http://schemas.microsoft.com/office/drawing/2014/main" id="{DD9FFD98-F223-4D6E-B2E5-A0222CBE56B9}"/>
              </a:ext>
            </a:extLst>
          </p:cNvPr>
          <p:cNvSpPr txBox="1"/>
          <p:nvPr/>
        </p:nvSpPr>
        <p:spPr>
          <a:xfrm>
            <a:off x="4095750" y="2294367"/>
            <a:ext cx="4229098" cy="561692"/>
          </a:xfrm>
          <a:prstGeom prst="rect">
            <a:avLst/>
          </a:prstGeom>
          <a:solidFill>
            <a:schemeClr val="accent5">
              <a:lumMod val="20000"/>
              <a:lumOff val="80000"/>
            </a:schemeClr>
          </a:solidFill>
          <a:ln w="12700">
            <a:solidFill>
              <a:schemeClr val="tx1"/>
            </a:solidFill>
          </a:ln>
        </p:spPr>
        <p:txBody>
          <a:bodyPr wrap="square" rtlCol="0" anchor="t">
            <a:spAutoFit/>
          </a:bodyPr>
          <a:lstStyle/>
          <a:p>
            <a:r>
              <a:rPr lang="en-GB" sz="1050" b="1" dirty="0"/>
              <a:t>What did the US Government promise?</a:t>
            </a:r>
          </a:p>
          <a:p>
            <a:r>
              <a:rPr lang="en-GB" sz="1000" dirty="0"/>
              <a:t>In the </a:t>
            </a:r>
            <a:r>
              <a:rPr lang="en-GB" sz="1000" b="1" dirty="0"/>
              <a:t>Treaty of Fort Wise (1861)</a:t>
            </a:r>
            <a:r>
              <a:rPr lang="en-GB" sz="1000" dirty="0"/>
              <a:t>, Black Kettle agreed to move to reservation with the promise of protection from any further settlers from the US army.</a:t>
            </a:r>
          </a:p>
        </p:txBody>
      </p:sp>
      <p:sp>
        <p:nvSpPr>
          <p:cNvPr id="21" name="TextBox 20">
            <a:extLst>
              <a:ext uri="{FF2B5EF4-FFF2-40B4-BE49-F238E27FC236}">
                <a16:creationId xmlns:a16="http://schemas.microsoft.com/office/drawing/2014/main" id="{A690EA9A-D3AE-4B24-BADD-85844D9B8110}"/>
              </a:ext>
            </a:extLst>
          </p:cNvPr>
          <p:cNvSpPr txBox="1"/>
          <p:nvPr/>
        </p:nvSpPr>
        <p:spPr>
          <a:xfrm>
            <a:off x="4095748" y="2888270"/>
            <a:ext cx="4229098" cy="1023357"/>
          </a:xfrm>
          <a:prstGeom prst="rect">
            <a:avLst/>
          </a:prstGeom>
          <a:solidFill>
            <a:schemeClr val="accent5">
              <a:lumMod val="20000"/>
              <a:lumOff val="80000"/>
            </a:schemeClr>
          </a:solidFill>
          <a:ln w="12700">
            <a:solidFill>
              <a:schemeClr val="tx1"/>
            </a:solidFill>
          </a:ln>
        </p:spPr>
        <p:txBody>
          <a:bodyPr wrap="square" rtlCol="0" anchor="t">
            <a:spAutoFit/>
          </a:bodyPr>
          <a:lstStyle/>
          <a:p>
            <a:r>
              <a:rPr lang="en-GB" sz="1050" b="1" dirty="0"/>
              <a:t>The problems:</a:t>
            </a:r>
          </a:p>
          <a:p>
            <a:r>
              <a:rPr lang="en-GB" sz="1000" dirty="0"/>
              <a:t>After hearing about Little Crow’s war in 1862, few Cheyanne Indians trusted the US government.  Young warriors known as ‘dog soldiers’ refused to move to the reservation.  Over three years they were that desperate for food that they attacked trains and stole food from settlers Black Kettle set up a camp at a place called Sand Creek where he believed he was protected by the army.</a:t>
            </a:r>
          </a:p>
        </p:txBody>
      </p:sp>
      <p:sp>
        <p:nvSpPr>
          <p:cNvPr id="22" name="TextBox 21">
            <a:extLst>
              <a:ext uri="{FF2B5EF4-FFF2-40B4-BE49-F238E27FC236}">
                <a16:creationId xmlns:a16="http://schemas.microsoft.com/office/drawing/2014/main" id="{90FE39FF-57FA-4B97-982A-A2696349C1C4}"/>
              </a:ext>
            </a:extLst>
          </p:cNvPr>
          <p:cNvSpPr txBox="1"/>
          <p:nvPr/>
        </p:nvSpPr>
        <p:spPr>
          <a:xfrm>
            <a:off x="4095747" y="3943838"/>
            <a:ext cx="4229098" cy="1177245"/>
          </a:xfrm>
          <a:prstGeom prst="rect">
            <a:avLst/>
          </a:prstGeom>
          <a:solidFill>
            <a:schemeClr val="accent5">
              <a:lumMod val="20000"/>
              <a:lumOff val="80000"/>
            </a:schemeClr>
          </a:solidFill>
          <a:ln w="12700">
            <a:solidFill>
              <a:schemeClr val="tx1"/>
            </a:solidFill>
          </a:ln>
        </p:spPr>
        <p:txBody>
          <a:bodyPr wrap="square" rtlCol="0" anchor="t">
            <a:spAutoFit/>
          </a:bodyPr>
          <a:lstStyle/>
          <a:p>
            <a:r>
              <a:rPr lang="en-GB" sz="1050" b="1" dirty="0"/>
              <a:t>How did the US Army deal with the Cheyanne in Sand Creek?</a:t>
            </a:r>
          </a:p>
          <a:p>
            <a:r>
              <a:rPr lang="en-GB" sz="1000" dirty="0"/>
              <a:t>The local governor in charge of Sand Creek was determined to ‘</a:t>
            </a:r>
            <a:r>
              <a:rPr lang="en-GB" sz="1000" b="1" dirty="0"/>
              <a:t>kill and destroy</a:t>
            </a:r>
            <a:r>
              <a:rPr lang="en-GB" sz="1000" dirty="0"/>
              <a:t>’ the ‘</a:t>
            </a:r>
            <a:r>
              <a:rPr lang="en-GB" sz="1000" b="1" dirty="0"/>
              <a:t>hostile</a:t>
            </a:r>
            <a:r>
              <a:rPr lang="en-GB" sz="1000" dirty="0"/>
              <a:t>’ Indians.  He appointed </a:t>
            </a:r>
            <a:r>
              <a:rPr lang="en-GB" sz="1000" b="1" dirty="0"/>
              <a:t>Colonel Chivington</a:t>
            </a:r>
            <a:r>
              <a:rPr lang="en-GB" sz="1000" dirty="0"/>
              <a:t>, a Civil War hero to deal with the tribe.  Chivington and </a:t>
            </a:r>
            <a:r>
              <a:rPr lang="en-GB" sz="1000" b="1" dirty="0"/>
              <a:t>700 cavalrymen </a:t>
            </a:r>
            <a:r>
              <a:rPr lang="en-GB" sz="1000" dirty="0"/>
              <a:t>attacked Black Kettle’s tribe at Sand Creek.  Despite the Indians waving </a:t>
            </a:r>
            <a:r>
              <a:rPr lang="en-GB" sz="1000" b="1" dirty="0"/>
              <a:t>white flags </a:t>
            </a:r>
            <a:r>
              <a:rPr lang="en-GB" sz="1000" dirty="0"/>
              <a:t>in surrender, the army massacred </a:t>
            </a:r>
            <a:r>
              <a:rPr lang="en-GB" sz="1000" b="1" dirty="0"/>
              <a:t>130 </a:t>
            </a:r>
            <a:r>
              <a:rPr lang="en-GB" sz="1000" dirty="0"/>
              <a:t>men, women and children.  They </a:t>
            </a:r>
            <a:r>
              <a:rPr lang="en-GB" sz="1000" b="1" dirty="0"/>
              <a:t>scalped</a:t>
            </a:r>
            <a:r>
              <a:rPr lang="en-GB" sz="1000" dirty="0"/>
              <a:t> the Indians &amp; took body parts to display in local saloons as a show of strength.</a:t>
            </a:r>
          </a:p>
        </p:txBody>
      </p:sp>
      <p:sp>
        <p:nvSpPr>
          <p:cNvPr id="23" name="TextBox 22">
            <a:extLst>
              <a:ext uri="{FF2B5EF4-FFF2-40B4-BE49-F238E27FC236}">
                <a16:creationId xmlns:a16="http://schemas.microsoft.com/office/drawing/2014/main" id="{D052DE85-DFDB-4F7C-9D8F-595FAFB20BD0}"/>
              </a:ext>
            </a:extLst>
          </p:cNvPr>
          <p:cNvSpPr txBox="1"/>
          <p:nvPr/>
        </p:nvSpPr>
        <p:spPr>
          <a:xfrm>
            <a:off x="4095748" y="5153294"/>
            <a:ext cx="4229096" cy="715581"/>
          </a:xfrm>
          <a:prstGeom prst="rect">
            <a:avLst/>
          </a:prstGeom>
          <a:solidFill>
            <a:schemeClr val="accent5">
              <a:lumMod val="20000"/>
              <a:lumOff val="80000"/>
            </a:schemeClr>
          </a:solidFill>
          <a:ln w="12700">
            <a:solidFill>
              <a:schemeClr val="tx1"/>
            </a:solidFill>
          </a:ln>
        </p:spPr>
        <p:txBody>
          <a:bodyPr wrap="square" rtlCol="0" anchor="t">
            <a:spAutoFit/>
          </a:bodyPr>
          <a:lstStyle/>
          <a:p>
            <a:r>
              <a:rPr lang="en-GB" sz="1050" b="1" dirty="0"/>
              <a:t>The reaction of the Cheyanne</a:t>
            </a:r>
          </a:p>
          <a:p>
            <a:r>
              <a:rPr lang="en-GB" sz="1000" dirty="0"/>
              <a:t>Black Kettle told other tribes about the actions of the US army and informed them that the US government should not be trusted in any agreement.  They went on to attack forts and kill soldiers &amp; settlers.</a:t>
            </a:r>
          </a:p>
        </p:txBody>
      </p:sp>
      <p:sp>
        <p:nvSpPr>
          <p:cNvPr id="24" name="TextBox 23">
            <a:extLst>
              <a:ext uri="{FF2B5EF4-FFF2-40B4-BE49-F238E27FC236}">
                <a16:creationId xmlns:a16="http://schemas.microsoft.com/office/drawing/2014/main" id="{EB3322D6-04E8-41A8-B830-52D5CA84EEDA}"/>
              </a:ext>
            </a:extLst>
          </p:cNvPr>
          <p:cNvSpPr txBox="1"/>
          <p:nvPr/>
        </p:nvSpPr>
        <p:spPr>
          <a:xfrm>
            <a:off x="4095746" y="5901083"/>
            <a:ext cx="4229097" cy="869469"/>
          </a:xfrm>
          <a:prstGeom prst="rect">
            <a:avLst/>
          </a:prstGeom>
          <a:solidFill>
            <a:schemeClr val="accent5">
              <a:lumMod val="20000"/>
              <a:lumOff val="80000"/>
            </a:schemeClr>
          </a:solidFill>
          <a:ln w="12700">
            <a:solidFill>
              <a:schemeClr val="tx1"/>
            </a:solidFill>
          </a:ln>
        </p:spPr>
        <p:txBody>
          <a:bodyPr wrap="square" rtlCol="0" anchor="t">
            <a:spAutoFit/>
          </a:bodyPr>
          <a:lstStyle/>
          <a:p>
            <a:r>
              <a:rPr lang="en-GB" sz="1050" b="1" dirty="0"/>
              <a:t>The Consequences of the Sand Creek Massacre</a:t>
            </a:r>
          </a:p>
          <a:p>
            <a:r>
              <a:rPr lang="en-GB" sz="1000" dirty="0"/>
              <a:t>The government put the tribe on half the size of reservation land they were promised before.  They limited buffalo hunting and restricted their movement.  The tribe were promised compensation payments for the deaths at the Sand Creek Massacre – a promise that was never kept.</a:t>
            </a:r>
          </a:p>
        </p:txBody>
      </p:sp>
      <p:sp>
        <p:nvSpPr>
          <p:cNvPr id="25" name="TextBox 24">
            <a:extLst>
              <a:ext uri="{FF2B5EF4-FFF2-40B4-BE49-F238E27FC236}">
                <a16:creationId xmlns:a16="http://schemas.microsoft.com/office/drawing/2014/main" id="{63778410-58D8-4646-B501-7FFC04920530}"/>
              </a:ext>
            </a:extLst>
          </p:cNvPr>
          <p:cNvSpPr txBox="1"/>
          <p:nvPr/>
        </p:nvSpPr>
        <p:spPr>
          <a:xfrm>
            <a:off x="8399474" y="334569"/>
            <a:ext cx="3709325" cy="253916"/>
          </a:xfrm>
          <a:prstGeom prst="rect">
            <a:avLst/>
          </a:prstGeom>
          <a:solidFill>
            <a:schemeClr val="accent6">
              <a:lumMod val="20000"/>
              <a:lumOff val="80000"/>
            </a:schemeClr>
          </a:solidFill>
          <a:ln w="12700">
            <a:solidFill>
              <a:schemeClr val="tx1"/>
            </a:solidFill>
          </a:ln>
        </p:spPr>
        <p:txBody>
          <a:bodyPr wrap="square" rtlCol="0" anchor="t">
            <a:spAutoFit/>
          </a:bodyPr>
          <a:lstStyle/>
          <a:p>
            <a:r>
              <a:rPr lang="en-GB" sz="1050" b="1" dirty="0"/>
              <a:t>Tribe &amp; Chief: </a:t>
            </a:r>
            <a:r>
              <a:rPr lang="en-GB" sz="1050" dirty="0"/>
              <a:t>The Lakota Sioux led by </a:t>
            </a:r>
            <a:r>
              <a:rPr lang="en-GB" sz="1050" b="1" dirty="0">
                <a:solidFill>
                  <a:srgbClr val="0070C0"/>
                </a:solidFill>
              </a:rPr>
              <a:t>Chief Red Cloud</a:t>
            </a:r>
          </a:p>
        </p:txBody>
      </p:sp>
      <p:sp>
        <p:nvSpPr>
          <p:cNvPr id="26" name="TextBox 25">
            <a:extLst>
              <a:ext uri="{FF2B5EF4-FFF2-40B4-BE49-F238E27FC236}">
                <a16:creationId xmlns:a16="http://schemas.microsoft.com/office/drawing/2014/main" id="{DAE861C4-78DE-4118-BD50-B90417D6020C}"/>
              </a:ext>
            </a:extLst>
          </p:cNvPr>
          <p:cNvSpPr txBox="1"/>
          <p:nvPr/>
        </p:nvSpPr>
        <p:spPr>
          <a:xfrm>
            <a:off x="8399469" y="602590"/>
            <a:ext cx="2200465" cy="1234569"/>
          </a:xfrm>
          <a:prstGeom prst="rect">
            <a:avLst/>
          </a:prstGeom>
          <a:solidFill>
            <a:schemeClr val="accent6">
              <a:lumMod val="20000"/>
              <a:lumOff val="80000"/>
            </a:schemeClr>
          </a:solidFill>
          <a:ln w="12700">
            <a:solidFill>
              <a:schemeClr val="tx1"/>
            </a:solidFill>
          </a:ln>
        </p:spPr>
        <p:txBody>
          <a:bodyPr wrap="square" rtlCol="0" anchor="t">
            <a:spAutoFit/>
          </a:bodyPr>
          <a:lstStyle/>
          <a:p>
            <a:r>
              <a:rPr lang="en-GB" sz="1050" b="1" dirty="0"/>
              <a:t>The Cause of Tension</a:t>
            </a:r>
          </a:p>
          <a:p>
            <a:pPr marL="0" marR="0" indent="0" algn="l" defTabSz="914400" rtl="0" eaLnBrk="1" fontAlgn="auto" latinLnBrk="0" hangingPunct="1">
              <a:lnSpc>
                <a:spcPct val="107000"/>
              </a:lnSpc>
              <a:spcBef>
                <a:spcPts val="0"/>
              </a:spcBef>
              <a:spcAft>
                <a:spcPts val="0"/>
              </a:spcAft>
              <a:buClrTx/>
              <a:buSzTx/>
              <a:buFontTx/>
              <a:buNone/>
              <a:tabLst/>
              <a:defRPr/>
            </a:pPr>
            <a:r>
              <a:rPr lang="en-GB" sz="1000" dirty="0">
                <a:solidFill>
                  <a:sysClr val="windowText" lastClr="000000"/>
                </a:solidFill>
                <a:effectLst/>
              </a:rPr>
              <a:t>The 1851 Fort Laramie Treaty promised to protect their land.  Red Cloud was angered when prospectors began using a trail called the Bozeman Trail through Sioux lands. Red Cloud wanted the Bozeman Trial to close.</a:t>
            </a:r>
          </a:p>
        </p:txBody>
      </p:sp>
      <p:sp>
        <p:nvSpPr>
          <p:cNvPr id="28" name="TextBox 27">
            <a:extLst>
              <a:ext uri="{FF2B5EF4-FFF2-40B4-BE49-F238E27FC236}">
                <a16:creationId xmlns:a16="http://schemas.microsoft.com/office/drawing/2014/main" id="{9E60E4BC-FBAF-4AF5-89A0-44D21D0CCB30}"/>
              </a:ext>
            </a:extLst>
          </p:cNvPr>
          <p:cNvSpPr txBox="1"/>
          <p:nvPr/>
        </p:nvSpPr>
        <p:spPr>
          <a:xfrm>
            <a:off x="8399474" y="1851265"/>
            <a:ext cx="3701484" cy="715581"/>
          </a:xfrm>
          <a:prstGeom prst="rect">
            <a:avLst/>
          </a:prstGeom>
          <a:solidFill>
            <a:schemeClr val="accent6">
              <a:lumMod val="20000"/>
              <a:lumOff val="80000"/>
            </a:schemeClr>
          </a:solidFill>
          <a:ln w="12700">
            <a:solidFill>
              <a:schemeClr val="tx1"/>
            </a:solidFill>
          </a:ln>
        </p:spPr>
        <p:txBody>
          <a:bodyPr wrap="square" rtlCol="0" anchor="t">
            <a:spAutoFit/>
          </a:bodyPr>
          <a:lstStyle/>
          <a:p>
            <a:r>
              <a:rPr lang="en-GB" sz="1050" b="1" dirty="0"/>
              <a:t>What did the US Government promise?</a:t>
            </a:r>
          </a:p>
          <a:p>
            <a:r>
              <a:rPr lang="en-GB" sz="1000" dirty="0"/>
              <a:t>They promised that is the Lakota Sioux allowed the use of the Bozeman Trail, they would get money and a promise that the size of their land would be protected.</a:t>
            </a:r>
          </a:p>
        </p:txBody>
      </p:sp>
      <p:sp>
        <p:nvSpPr>
          <p:cNvPr id="29" name="TextBox 28">
            <a:extLst>
              <a:ext uri="{FF2B5EF4-FFF2-40B4-BE49-F238E27FC236}">
                <a16:creationId xmlns:a16="http://schemas.microsoft.com/office/drawing/2014/main" id="{F7B8B3DC-D8B9-4602-9C04-B4088CEC9F90}"/>
              </a:ext>
            </a:extLst>
          </p:cNvPr>
          <p:cNvSpPr txBox="1"/>
          <p:nvPr/>
        </p:nvSpPr>
        <p:spPr>
          <a:xfrm>
            <a:off x="8399474" y="2592815"/>
            <a:ext cx="3701484" cy="715581"/>
          </a:xfrm>
          <a:prstGeom prst="rect">
            <a:avLst/>
          </a:prstGeom>
          <a:solidFill>
            <a:schemeClr val="accent6">
              <a:lumMod val="20000"/>
              <a:lumOff val="80000"/>
            </a:schemeClr>
          </a:solidFill>
          <a:ln w="12700">
            <a:solidFill>
              <a:schemeClr val="tx1"/>
            </a:solidFill>
          </a:ln>
        </p:spPr>
        <p:txBody>
          <a:bodyPr wrap="square" rtlCol="0" anchor="t">
            <a:spAutoFit/>
          </a:bodyPr>
          <a:lstStyle/>
          <a:p>
            <a:r>
              <a:rPr lang="en-GB" sz="1050" b="1" dirty="0"/>
              <a:t>The problems:</a:t>
            </a:r>
          </a:p>
          <a:p>
            <a:r>
              <a:rPr lang="en-GB" sz="1000" dirty="0"/>
              <a:t>Red Cloud had been warned by Little Crow not to trust any government promises.  He then found out that the US army were building up the Bozeman Trail even more without being warned.</a:t>
            </a:r>
          </a:p>
        </p:txBody>
      </p:sp>
      <p:sp>
        <p:nvSpPr>
          <p:cNvPr id="30" name="TextBox 29">
            <a:extLst>
              <a:ext uri="{FF2B5EF4-FFF2-40B4-BE49-F238E27FC236}">
                <a16:creationId xmlns:a16="http://schemas.microsoft.com/office/drawing/2014/main" id="{EED81E3D-E8C3-4D81-B953-5AE346DE6DB9}"/>
              </a:ext>
            </a:extLst>
          </p:cNvPr>
          <p:cNvSpPr txBox="1"/>
          <p:nvPr/>
        </p:nvSpPr>
        <p:spPr>
          <a:xfrm>
            <a:off x="8399474" y="3334365"/>
            <a:ext cx="3701484" cy="1023357"/>
          </a:xfrm>
          <a:prstGeom prst="rect">
            <a:avLst/>
          </a:prstGeom>
          <a:solidFill>
            <a:schemeClr val="accent6">
              <a:lumMod val="20000"/>
              <a:lumOff val="80000"/>
            </a:schemeClr>
          </a:solidFill>
          <a:ln w="12700">
            <a:solidFill>
              <a:schemeClr val="tx1"/>
            </a:solidFill>
          </a:ln>
        </p:spPr>
        <p:txBody>
          <a:bodyPr wrap="square" rtlCol="0" anchor="t">
            <a:spAutoFit/>
          </a:bodyPr>
          <a:lstStyle/>
          <a:p>
            <a:r>
              <a:rPr lang="en-GB" sz="1050" b="1" dirty="0"/>
              <a:t>What did Red Cloud decide to do about it?</a:t>
            </a:r>
          </a:p>
          <a:p>
            <a:r>
              <a:rPr lang="en-GB" sz="1000" dirty="0"/>
              <a:t>Red Cloud decided to fight rather than trust the government.  His tribe attacked workers and soldiers on the Bozeman trail who were building more army forts.  He also united with two other Sioux chiefs, </a:t>
            </a:r>
            <a:r>
              <a:rPr lang="en-GB" sz="1000" b="1" dirty="0"/>
              <a:t>Sitting Bull </a:t>
            </a:r>
            <a:r>
              <a:rPr lang="en-GB" sz="1000" dirty="0"/>
              <a:t>and </a:t>
            </a:r>
            <a:r>
              <a:rPr lang="en-GB" sz="1000" b="1" dirty="0"/>
              <a:t>Crazy Horse.  </a:t>
            </a:r>
            <a:r>
              <a:rPr lang="en-GB" sz="1000" dirty="0"/>
              <a:t>This was important as it was the first time the tribes had united against the US government.</a:t>
            </a:r>
          </a:p>
        </p:txBody>
      </p:sp>
      <p:sp>
        <p:nvSpPr>
          <p:cNvPr id="31" name="TextBox 30">
            <a:extLst>
              <a:ext uri="{FF2B5EF4-FFF2-40B4-BE49-F238E27FC236}">
                <a16:creationId xmlns:a16="http://schemas.microsoft.com/office/drawing/2014/main" id="{91836F9C-D92F-4103-A525-62A9E9E82129}"/>
              </a:ext>
            </a:extLst>
          </p:cNvPr>
          <p:cNvSpPr txBox="1"/>
          <p:nvPr/>
        </p:nvSpPr>
        <p:spPr>
          <a:xfrm>
            <a:off x="8399474" y="4383599"/>
            <a:ext cx="3701484" cy="1177245"/>
          </a:xfrm>
          <a:prstGeom prst="rect">
            <a:avLst/>
          </a:prstGeom>
          <a:solidFill>
            <a:schemeClr val="accent6">
              <a:lumMod val="20000"/>
              <a:lumOff val="80000"/>
            </a:schemeClr>
          </a:solidFill>
          <a:ln w="12700">
            <a:solidFill>
              <a:schemeClr val="tx1"/>
            </a:solidFill>
          </a:ln>
        </p:spPr>
        <p:txBody>
          <a:bodyPr wrap="square" rtlCol="0" anchor="t">
            <a:spAutoFit/>
          </a:bodyPr>
          <a:lstStyle/>
          <a:p>
            <a:r>
              <a:rPr lang="en-GB" sz="1050" b="1" dirty="0"/>
              <a:t>Red Cloud’s War</a:t>
            </a:r>
          </a:p>
          <a:p>
            <a:r>
              <a:rPr lang="en-GB" sz="1000" dirty="0"/>
              <a:t>Here were over 3,000 Plains Indians fighting only 700 US army troops.  The Lakota Sioux sent out </a:t>
            </a:r>
            <a:r>
              <a:rPr lang="en-GB" sz="1000" b="1" dirty="0"/>
              <a:t>2 scouts </a:t>
            </a:r>
            <a:r>
              <a:rPr lang="en-GB" sz="1000" dirty="0"/>
              <a:t>who were deliberately spotted by the US army.  The two scouts led </a:t>
            </a:r>
            <a:r>
              <a:rPr lang="en-GB" sz="1000" b="1" dirty="0"/>
              <a:t>80</a:t>
            </a:r>
            <a:r>
              <a:rPr lang="en-GB" sz="1000" dirty="0"/>
              <a:t> US army soldiers into a trap.  The US army, under the leadership of </a:t>
            </a:r>
            <a:r>
              <a:rPr lang="en-GB" sz="1000" b="1" dirty="0"/>
              <a:t>Captain William Fetterman</a:t>
            </a:r>
            <a:r>
              <a:rPr lang="en-GB" sz="1000" dirty="0"/>
              <a:t>, were surrounded by Sioux Indians.  He and his 80 men were killed in what was then known as ‘</a:t>
            </a:r>
            <a:r>
              <a:rPr lang="en-GB" sz="1000" b="1" dirty="0"/>
              <a:t>Fetterman’s Trap</a:t>
            </a:r>
            <a:r>
              <a:rPr lang="en-GB" sz="1000" dirty="0"/>
              <a:t>’.</a:t>
            </a:r>
          </a:p>
        </p:txBody>
      </p:sp>
      <p:sp>
        <p:nvSpPr>
          <p:cNvPr id="32" name="TextBox 31">
            <a:extLst>
              <a:ext uri="{FF2B5EF4-FFF2-40B4-BE49-F238E27FC236}">
                <a16:creationId xmlns:a16="http://schemas.microsoft.com/office/drawing/2014/main" id="{2B579EE8-F6C1-42E0-AF5B-7589B9879BB8}"/>
              </a:ext>
            </a:extLst>
          </p:cNvPr>
          <p:cNvSpPr txBox="1"/>
          <p:nvPr/>
        </p:nvSpPr>
        <p:spPr>
          <a:xfrm>
            <a:off x="8399473" y="5594485"/>
            <a:ext cx="3701484" cy="1177245"/>
          </a:xfrm>
          <a:prstGeom prst="rect">
            <a:avLst/>
          </a:prstGeom>
          <a:solidFill>
            <a:schemeClr val="accent6">
              <a:lumMod val="20000"/>
              <a:lumOff val="80000"/>
            </a:schemeClr>
          </a:solidFill>
          <a:ln w="12700">
            <a:solidFill>
              <a:schemeClr val="tx1"/>
            </a:solidFill>
          </a:ln>
        </p:spPr>
        <p:txBody>
          <a:bodyPr wrap="square" rtlCol="0" anchor="t">
            <a:spAutoFit/>
          </a:bodyPr>
          <a:lstStyle/>
          <a:p>
            <a:r>
              <a:rPr lang="en-GB" sz="1050" b="1" dirty="0"/>
              <a:t>The consequences of Red Cloud’s War</a:t>
            </a:r>
          </a:p>
          <a:p>
            <a:r>
              <a:rPr lang="en-GB" sz="1000" dirty="0"/>
              <a:t>The US Government and army were humiliated by their defeat and realised they could be defeated.  They actually closed the Bozeman Trial but only because another route to the gold had been found. Red Cloud agreed to the </a:t>
            </a:r>
            <a:r>
              <a:rPr lang="en-GB" sz="1000" b="1" dirty="0"/>
              <a:t>Second Fort Laramie Treaty </a:t>
            </a:r>
            <a:r>
              <a:rPr lang="en-GB" sz="1000" dirty="0"/>
              <a:t>in 1868 which set up a </a:t>
            </a:r>
            <a:r>
              <a:rPr lang="en-GB" sz="1000" b="1" dirty="0"/>
              <a:t>Great Sioux Reservation</a:t>
            </a:r>
            <a:r>
              <a:rPr lang="en-GB" sz="1000" dirty="0"/>
              <a:t>.  However, Sitting Bull and Crazy Horse refused to sign another treaty.</a:t>
            </a:r>
          </a:p>
        </p:txBody>
      </p:sp>
      <p:pic>
        <p:nvPicPr>
          <p:cNvPr id="3074" name="Picture 2" descr="Download Free Native American The Hd Image Clipart PNG Free | FreePngClipart">
            <a:extLst>
              <a:ext uri="{FF2B5EF4-FFF2-40B4-BE49-F238E27FC236}">
                <a16:creationId xmlns:a16="http://schemas.microsoft.com/office/drawing/2014/main" id="{D1E73D73-020C-4949-80BA-8750DC8825CF}"/>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3876" b="97416" l="4082" r="94694">
                        <a14:foregroundMark x1="53878" y1="4134" x2="68571" y2="7494"/>
                        <a14:foregroundMark x1="95102" y1="24289" x2="88163" y2="55556"/>
                        <a14:foregroundMark x1="72245" y1="97674" x2="76735" y2="89147"/>
                        <a14:foregroundMark x1="4082" y1="42636" x2="4082" y2="42636"/>
                      </a14:backgroundRemoval>
                    </a14:imgEffect>
                  </a14:imgLayer>
                </a14:imgProps>
              </a:ext>
              <a:ext uri="{28A0092B-C50C-407E-A947-70E740481C1C}">
                <a14:useLocalDpi xmlns:a14="http://schemas.microsoft.com/office/drawing/2010/main" val="0"/>
              </a:ext>
            </a:extLst>
          </a:blip>
          <a:srcRect/>
          <a:stretch>
            <a:fillRect/>
          </a:stretch>
        </p:blipFill>
        <p:spPr bwMode="auto">
          <a:xfrm>
            <a:off x="3053918" y="4678532"/>
            <a:ext cx="976684" cy="131791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ree Gold Panning Cliparts, Download Free Gold Panning Cliparts png images,  Free ClipArts on Clipart Library">
            <a:extLst>
              <a:ext uri="{FF2B5EF4-FFF2-40B4-BE49-F238E27FC236}">
                <a16:creationId xmlns:a16="http://schemas.microsoft.com/office/drawing/2014/main" id="{C6B40377-FD94-4602-B873-AA3AFF04CD17}"/>
              </a:ext>
            </a:extLst>
          </p:cNvPr>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9031" b="25561"/>
          <a:stretch/>
        </p:blipFill>
        <p:spPr bwMode="auto">
          <a:xfrm>
            <a:off x="6868766" y="1799581"/>
            <a:ext cx="1630914" cy="74058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rospector Sammy Jonathan | The Voice of Nick Wiki | Fandom">
            <a:extLst>
              <a:ext uri="{FF2B5EF4-FFF2-40B4-BE49-F238E27FC236}">
                <a16:creationId xmlns:a16="http://schemas.microsoft.com/office/drawing/2014/main" id="{4A3FBA8B-01DE-49FF-8C2B-614BA98CD7A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889" b="96000" l="556" r="93889">
                        <a14:foregroundMark x1="24444" y1="6667" x2="53056" y2="13333"/>
                        <a14:foregroundMark x1="66944" y1="5556" x2="42222" y2="19333"/>
                        <a14:foregroundMark x1="35556" y1="2000" x2="53056" y2="1111"/>
                        <a14:foregroundMark x1="53056" y1="1111" x2="56944" y2="1556"/>
                        <a14:foregroundMark x1="1944" y1="56222" x2="10000" y2="73333"/>
                        <a14:foregroundMark x1="20278" y1="96889" x2="31944" y2="90444"/>
                        <a14:foregroundMark x1="31944" y1="90444" x2="32500" y2="90000"/>
                        <a14:foregroundMark x1="75000" y1="96444" x2="58056" y2="91778"/>
                        <a14:foregroundMark x1="833" y1="85111" x2="7222" y2="86444"/>
                        <a14:foregroundMark x1="95000" y1="26444" x2="93889" y2="40444"/>
                        <a14:foregroundMark x1="93889" y1="40444" x2="91667" y2="44222"/>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7316561" y="64426"/>
            <a:ext cx="1008282" cy="126035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hief Red Cloud Art | Fine Art America">
            <a:extLst>
              <a:ext uri="{FF2B5EF4-FFF2-40B4-BE49-F238E27FC236}">
                <a16:creationId xmlns:a16="http://schemas.microsoft.com/office/drawing/2014/main" id="{538E8801-0BAF-4446-8390-9BCD45D2C7C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1440" t="28375" r="8797" b="11508"/>
          <a:stretch/>
        </p:blipFill>
        <p:spPr bwMode="auto">
          <a:xfrm>
            <a:off x="10644172" y="602590"/>
            <a:ext cx="1455762" cy="1234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669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a:extLst>
              <a:ext uri="{FF2B5EF4-FFF2-40B4-BE49-F238E27FC236}">
                <a16:creationId xmlns:a16="http://schemas.microsoft.com/office/drawing/2014/main" id="{4CA03E17-F133-4ED8-96A6-9166E9FD9961}"/>
              </a:ext>
            </a:extLst>
          </p:cNvPr>
          <p:cNvSpPr txBox="1"/>
          <p:nvPr/>
        </p:nvSpPr>
        <p:spPr>
          <a:xfrm>
            <a:off x="10989931" y="5040067"/>
            <a:ext cx="1134300" cy="1708160"/>
          </a:xfrm>
          <a:prstGeom prst="rect">
            <a:avLst/>
          </a:prstGeom>
          <a:solidFill>
            <a:schemeClr val="accent4">
              <a:lumMod val="20000"/>
              <a:lumOff val="80000"/>
            </a:schemeClr>
          </a:solidFill>
          <a:ln w="19050">
            <a:solidFill>
              <a:schemeClr val="tx1"/>
            </a:solidFill>
          </a:ln>
        </p:spPr>
        <p:txBody>
          <a:bodyPr wrap="square" rtlCol="0">
            <a:spAutoFit/>
          </a:bodyPr>
          <a:lstStyle/>
          <a:p>
            <a:r>
              <a:rPr lang="en-GB" sz="1050" dirty="0"/>
              <a:t>It encouraged further settlement of the American West.  </a:t>
            </a:r>
          </a:p>
          <a:p>
            <a:r>
              <a:rPr lang="en-GB" sz="1050" dirty="0"/>
              <a:t>It increased the areas of land that could be farmed as well as increase the crop yields.</a:t>
            </a:r>
          </a:p>
        </p:txBody>
      </p:sp>
      <p:sp>
        <p:nvSpPr>
          <p:cNvPr id="4" name="TextBox 3"/>
          <p:cNvSpPr txBox="1"/>
          <p:nvPr/>
        </p:nvSpPr>
        <p:spPr>
          <a:xfrm>
            <a:off x="89646" y="89647"/>
            <a:ext cx="12039600"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19: </a:t>
            </a:r>
            <a:r>
              <a:rPr lang="en-GB" dirty="0">
                <a:latin typeface="Berlin Sans FB" panose="020E0602020502020306" pitchFamily="34" charset="0"/>
              </a:rPr>
              <a:t>Further changes to farming between 1870 - 1890</a:t>
            </a:r>
          </a:p>
        </p:txBody>
      </p:sp>
      <p:sp>
        <p:nvSpPr>
          <p:cNvPr id="5" name="Rectangle 1"/>
          <p:cNvSpPr>
            <a:spLocks noChangeArrowheads="1"/>
          </p:cNvSpPr>
          <p:nvPr/>
        </p:nvSpPr>
        <p:spPr bwMode="auto">
          <a:xfrm>
            <a:off x="89646" y="474161"/>
            <a:ext cx="10264845" cy="900246"/>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a:t>
            </a: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first settlers into the American West faced huge challenges with tough, dry soil,</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extreme weather and a lack of access to water and timber.  Farming land effectively enough to survive was proved a challenge with some homesteaders selling up.  However, with the expansion of the railroad, farmers were able to buy a wider range of new machinery and crops to help </a:t>
            </a:r>
            <a:r>
              <a:rPr lang="en-GB" altLang="en-US" sz="1050" dirty="0">
                <a:latin typeface="Calibri" panose="020F0502020204030204" pitchFamily="34" charset="0"/>
                <a:ea typeface="Calibri" panose="020F0502020204030204" pitchFamily="34" charset="0"/>
                <a:cs typeface="Times New Roman" panose="02020603050405020304" pitchFamily="18" charset="0"/>
              </a:rPr>
              <a:t>farm their land. The US Government, who were keen to further expand settlement in the West, also invested huge amounts of money in developing new technology to help farmers.  This was helped in particular with the rise of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industrialisation</a:t>
            </a:r>
            <a:r>
              <a:rPr lang="en-GB" altLang="en-US" sz="1050" dirty="0">
                <a:latin typeface="Calibri" panose="020F0502020204030204" pitchFamily="34" charset="0"/>
                <a:ea typeface="Calibri" panose="020F0502020204030204" pitchFamily="34" charset="0"/>
                <a:cs typeface="Times New Roman" panose="02020603050405020304" pitchFamily="18" charset="0"/>
              </a:rPr>
              <a:t> in America. Therefore, f</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rom the 1870s, farmers were beginning to transform the Plains into rich and fertile farmland. </a:t>
            </a:r>
            <a:endParaRPr kumimoji="0" lang="en-GB" altLang="en-US" sz="1400" b="0" i="0" u="none" strike="noStrike" cap="none" normalizeH="0" baseline="0" dirty="0">
              <a:ln>
                <a:noFill/>
              </a:ln>
              <a:solidFill>
                <a:schemeClr val="tx1"/>
              </a:solidFill>
              <a:effectLst/>
              <a:latin typeface="Arial" panose="020B0604020202020204" pitchFamily="34" charset="0"/>
            </a:endParaRPr>
          </a:p>
        </p:txBody>
      </p:sp>
      <p:pic>
        <p:nvPicPr>
          <p:cNvPr id="1026" name="Picture 2" descr="Image result for farmland clipart"/>
          <p:cNvPicPr>
            <a:picLocks noChangeAspect="1" noChangeArrowheads="1"/>
          </p:cNvPicPr>
          <p:nvPr/>
        </p:nvPicPr>
        <p:blipFill>
          <a:blip r:embed="rId2"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10197737" y="1"/>
            <a:ext cx="1994263" cy="1376154"/>
          </a:xfrm>
          <a:prstGeom prst="rect">
            <a:avLst/>
          </a:prstGeom>
          <a:ln w="12700" cap="sq">
            <a:noFill/>
            <a:prstDash val="solid"/>
            <a:miter lim="800000"/>
          </a:ln>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D1EDFAD-F612-4EB2-976B-596C0342C5F6}"/>
              </a:ext>
            </a:extLst>
          </p:cNvPr>
          <p:cNvSpPr txBox="1"/>
          <p:nvPr/>
        </p:nvSpPr>
        <p:spPr>
          <a:xfrm>
            <a:off x="87012" y="1665019"/>
            <a:ext cx="2751208" cy="1223412"/>
          </a:xfrm>
          <a:prstGeom prst="rect">
            <a:avLst/>
          </a:prstGeom>
          <a:solidFill>
            <a:schemeClr val="accent6">
              <a:lumMod val="20000"/>
              <a:lumOff val="80000"/>
            </a:schemeClr>
          </a:solidFill>
          <a:ln w="19050">
            <a:solidFill>
              <a:schemeClr val="tx1"/>
            </a:solidFill>
          </a:ln>
        </p:spPr>
        <p:txBody>
          <a:bodyPr wrap="square" rtlCol="0">
            <a:spAutoFit/>
          </a:bodyPr>
          <a:lstStyle/>
          <a:p>
            <a:r>
              <a:rPr lang="en-GB" sz="1050" dirty="0"/>
              <a:t>Dry farming was a new experimental technique that aimed to keep as much </a:t>
            </a:r>
            <a:r>
              <a:rPr lang="en-GB" sz="1050" b="1" dirty="0"/>
              <a:t>water</a:t>
            </a:r>
            <a:r>
              <a:rPr lang="en-GB" sz="1050" dirty="0"/>
              <a:t> in the dry soil of the Plains as possible.  It was a method that farmers and homesteaders could better prepare their </a:t>
            </a:r>
            <a:r>
              <a:rPr lang="en-GB" sz="1050" b="1" dirty="0"/>
              <a:t>soil </a:t>
            </a:r>
            <a:r>
              <a:rPr lang="en-GB" sz="1050" dirty="0"/>
              <a:t>to grow the crops they wanted.  It was developed in </a:t>
            </a:r>
            <a:r>
              <a:rPr lang="en-GB" sz="1050" b="1" dirty="0"/>
              <a:t>1879</a:t>
            </a:r>
            <a:r>
              <a:rPr lang="en-GB" sz="1050" dirty="0"/>
              <a:t> by a Dakota farmer named </a:t>
            </a:r>
            <a:r>
              <a:rPr lang="en-GB" sz="1050" b="1" dirty="0">
                <a:solidFill>
                  <a:srgbClr val="0070C0"/>
                </a:solidFill>
              </a:rPr>
              <a:t>Hardy Webster Campbell</a:t>
            </a:r>
            <a:r>
              <a:rPr lang="en-GB" sz="1050" dirty="0"/>
              <a:t>.</a:t>
            </a:r>
          </a:p>
        </p:txBody>
      </p:sp>
      <p:sp>
        <p:nvSpPr>
          <p:cNvPr id="18" name="TextBox 17">
            <a:extLst>
              <a:ext uri="{FF2B5EF4-FFF2-40B4-BE49-F238E27FC236}">
                <a16:creationId xmlns:a16="http://schemas.microsoft.com/office/drawing/2014/main" id="{958F31B5-7E97-49F4-9AAA-9C39CB9367D3}"/>
              </a:ext>
            </a:extLst>
          </p:cNvPr>
          <p:cNvSpPr txBox="1"/>
          <p:nvPr/>
        </p:nvSpPr>
        <p:spPr>
          <a:xfrm>
            <a:off x="2914783" y="1662966"/>
            <a:ext cx="2680189" cy="1223412"/>
          </a:xfrm>
          <a:prstGeom prst="rect">
            <a:avLst/>
          </a:prstGeom>
          <a:solidFill>
            <a:schemeClr val="accent4">
              <a:lumMod val="20000"/>
              <a:lumOff val="80000"/>
            </a:schemeClr>
          </a:solidFill>
          <a:ln w="19050">
            <a:solidFill>
              <a:schemeClr val="tx1"/>
            </a:solidFill>
          </a:ln>
        </p:spPr>
        <p:txBody>
          <a:bodyPr wrap="square" rtlCol="0">
            <a:spAutoFit/>
          </a:bodyPr>
          <a:lstStyle/>
          <a:p>
            <a:r>
              <a:rPr lang="en-GB" sz="1050" dirty="0"/>
              <a:t>By the 1870s, there was still a high number of farmers to gave up on their land due to a lack of </a:t>
            </a:r>
            <a:r>
              <a:rPr lang="en-GB" sz="1050" b="1" dirty="0"/>
              <a:t>access to water</a:t>
            </a:r>
            <a:r>
              <a:rPr lang="en-GB" sz="1050" dirty="0"/>
              <a:t>.  However, </a:t>
            </a:r>
            <a:r>
              <a:rPr lang="en-GB" sz="1050" b="1" dirty="0">
                <a:solidFill>
                  <a:srgbClr val="0070C0"/>
                </a:solidFill>
              </a:rPr>
              <a:t>Daniel Halliday </a:t>
            </a:r>
            <a:r>
              <a:rPr lang="en-GB" sz="1050" dirty="0"/>
              <a:t>invented a new </a:t>
            </a:r>
            <a:r>
              <a:rPr lang="en-GB" sz="1050" b="1" dirty="0"/>
              <a:t>metal bladed </a:t>
            </a:r>
            <a:r>
              <a:rPr lang="en-GB" sz="1050" dirty="0"/>
              <a:t>wind pump which was stronger and more efficient.  Later on, this was developed further by adding </a:t>
            </a:r>
            <a:r>
              <a:rPr lang="en-GB" sz="1050" b="1" dirty="0"/>
              <a:t>steel</a:t>
            </a:r>
            <a:r>
              <a:rPr lang="en-GB" sz="1050" dirty="0"/>
              <a:t> to the metal blades for added strength.</a:t>
            </a:r>
          </a:p>
        </p:txBody>
      </p:sp>
      <p:sp>
        <p:nvSpPr>
          <p:cNvPr id="20" name="TextBox 19">
            <a:extLst>
              <a:ext uri="{FF2B5EF4-FFF2-40B4-BE49-F238E27FC236}">
                <a16:creationId xmlns:a16="http://schemas.microsoft.com/office/drawing/2014/main" id="{17533BAC-1384-4680-A91A-8D211644BDC0}"/>
              </a:ext>
            </a:extLst>
          </p:cNvPr>
          <p:cNvSpPr txBox="1"/>
          <p:nvPr/>
        </p:nvSpPr>
        <p:spPr>
          <a:xfrm>
            <a:off x="2914783" y="3221385"/>
            <a:ext cx="2680187" cy="3485570"/>
          </a:xfrm>
          <a:prstGeom prst="rect">
            <a:avLst/>
          </a:prstGeom>
          <a:solidFill>
            <a:schemeClr val="accent4">
              <a:lumMod val="20000"/>
              <a:lumOff val="80000"/>
            </a:schemeClr>
          </a:solidFill>
          <a:ln w="19050">
            <a:solidFill>
              <a:schemeClr val="tx1"/>
            </a:solidFill>
          </a:ln>
        </p:spPr>
        <p:txBody>
          <a:bodyPr wrap="square" rtlCol="0">
            <a:spAutoFit/>
          </a:bodyPr>
          <a:lstStyle/>
          <a:p>
            <a:pPr marL="87313" indent="-87313">
              <a:buFont typeface="Wingdings" panose="05000000000000000000" pitchFamily="2" charset="2"/>
              <a:buChar char="q"/>
            </a:pPr>
            <a:r>
              <a:rPr lang="en-GB" sz="1050" dirty="0"/>
              <a:t>The new blades were useful as they were designed to rotate with any </a:t>
            </a:r>
            <a:r>
              <a:rPr lang="en-GB" sz="1050" b="1" dirty="0"/>
              <a:t>wind direction</a:t>
            </a:r>
            <a:r>
              <a:rPr lang="en-GB" sz="1050" dirty="0"/>
              <a:t>.  This was useful for the strong winds of the Great Plains that often changed direction.  </a:t>
            </a:r>
          </a:p>
          <a:p>
            <a:pPr marL="87313" indent="-87313">
              <a:buFont typeface="Wingdings" panose="05000000000000000000" pitchFamily="2" charset="2"/>
              <a:buChar char="q"/>
            </a:pPr>
            <a:r>
              <a:rPr lang="en-GB" sz="1050" dirty="0"/>
              <a:t>It meant fewer blades </a:t>
            </a:r>
            <a:r>
              <a:rPr lang="en-GB" sz="1050" b="1" dirty="0"/>
              <a:t>broke</a:t>
            </a:r>
            <a:r>
              <a:rPr lang="en-GB" sz="1050" dirty="0"/>
              <a:t> and therefore fewer needed expensive and time consuming repairs. </a:t>
            </a:r>
          </a:p>
          <a:p>
            <a:pPr marL="87313" indent="-87313">
              <a:buFont typeface="Wingdings" panose="05000000000000000000" pitchFamily="2" charset="2"/>
              <a:buChar char="q"/>
            </a:pPr>
            <a:r>
              <a:rPr lang="en-GB" sz="1050" dirty="0"/>
              <a:t>The metal blades were </a:t>
            </a:r>
            <a:r>
              <a:rPr lang="en-GB" sz="1050" b="1" dirty="0"/>
              <a:t>more efficient </a:t>
            </a:r>
            <a:r>
              <a:rPr lang="en-GB" sz="1050" dirty="0"/>
              <a:t>for farmers ass they only needed </a:t>
            </a:r>
            <a:r>
              <a:rPr lang="en-GB" sz="1050" b="1" dirty="0"/>
              <a:t>oiling</a:t>
            </a:r>
            <a:r>
              <a:rPr lang="en-GB" sz="1050" dirty="0"/>
              <a:t> once a year, compared to the older wooden blades which would have needed                                   oiling every week.  </a:t>
            </a:r>
          </a:p>
          <a:p>
            <a:pPr marL="87313" indent="-87313">
              <a:buFont typeface="Wingdings" panose="05000000000000000000" pitchFamily="2" charset="2"/>
              <a:buChar char="q"/>
            </a:pPr>
            <a:r>
              <a:rPr lang="en-GB" sz="1050" dirty="0"/>
              <a:t>Water could be accessed                                         as deep as </a:t>
            </a:r>
            <a:r>
              <a:rPr lang="en-GB" sz="1050" b="1" dirty="0"/>
              <a:t>100m</a:t>
            </a:r>
            <a:r>
              <a:rPr lang="en-GB" sz="1050" dirty="0"/>
              <a:t> underground. </a:t>
            </a:r>
          </a:p>
          <a:p>
            <a:pPr marL="87313" indent="-87313">
              <a:buFont typeface="Wingdings" panose="05000000000000000000" pitchFamily="2" charset="2"/>
              <a:buChar char="q"/>
            </a:pPr>
            <a:r>
              <a:rPr lang="en-GB" sz="1050" dirty="0"/>
              <a:t>In the longer term, both                         homesteaders and ranchers                               were able to make use of the                                  new wind pump blades to help                             them access water for                                 themselves, their crops and                                     their animals.</a:t>
            </a:r>
          </a:p>
        </p:txBody>
      </p:sp>
      <p:sp>
        <p:nvSpPr>
          <p:cNvPr id="23" name="TextBox 22">
            <a:extLst>
              <a:ext uri="{FF2B5EF4-FFF2-40B4-BE49-F238E27FC236}">
                <a16:creationId xmlns:a16="http://schemas.microsoft.com/office/drawing/2014/main" id="{8263A71A-E882-4151-A275-7C9BF55C2DE5}"/>
              </a:ext>
            </a:extLst>
          </p:cNvPr>
          <p:cNvSpPr txBox="1"/>
          <p:nvPr/>
        </p:nvSpPr>
        <p:spPr>
          <a:xfrm>
            <a:off x="5676874" y="1658098"/>
            <a:ext cx="2782586" cy="1223412"/>
          </a:xfrm>
          <a:prstGeom prst="rect">
            <a:avLst/>
          </a:prstGeom>
          <a:solidFill>
            <a:schemeClr val="accent6">
              <a:lumMod val="20000"/>
              <a:lumOff val="80000"/>
            </a:schemeClr>
          </a:solidFill>
          <a:ln w="19050">
            <a:solidFill>
              <a:schemeClr val="tx1"/>
            </a:solidFill>
          </a:ln>
        </p:spPr>
        <p:txBody>
          <a:bodyPr wrap="square" rtlCol="0">
            <a:spAutoFit/>
          </a:bodyPr>
          <a:lstStyle/>
          <a:p>
            <a:r>
              <a:rPr lang="en-GB" sz="1050" dirty="0"/>
              <a:t>The early forms of barbed wire were expensive and prone to </a:t>
            </a:r>
            <a:r>
              <a:rPr lang="en-GB" sz="1050" b="1" dirty="0"/>
              <a:t>rust</a:t>
            </a:r>
            <a:r>
              <a:rPr lang="en-GB" sz="1050" dirty="0"/>
              <a:t> after a short time. However, during the 1880s, improvements were made by coating the wire in </a:t>
            </a:r>
            <a:r>
              <a:rPr lang="en-GB" sz="1050" b="1" dirty="0"/>
              <a:t>plastic</a:t>
            </a:r>
            <a:r>
              <a:rPr lang="en-GB" sz="1050" dirty="0"/>
              <a:t> to preventing it from rusting.  Barbed wire also became </a:t>
            </a:r>
            <a:r>
              <a:rPr lang="en-GB" sz="1050" b="1" dirty="0"/>
              <a:t>mass produced </a:t>
            </a:r>
            <a:r>
              <a:rPr lang="en-GB" sz="1050" dirty="0"/>
              <a:t>and so its price fell, especially as it was easy to bring in my train.</a:t>
            </a:r>
          </a:p>
        </p:txBody>
      </p:sp>
      <p:sp>
        <p:nvSpPr>
          <p:cNvPr id="24" name="TextBox 23">
            <a:extLst>
              <a:ext uri="{FF2B5EF4-FFF2-40B4-BE49-F238E27FC236}">
                <a16:creationId xmlns:a16="http://schemas.microsoft.com/office/drawing/2014/main" id="{80483BC8-4E37-4299-822B-150B901831A9}"/>
              </a:ext>
            </a:extLst>
          </p:cNvPr>
          <p:cNvSpPr txBox="1"/>
          <p:nvPr/>
        </p:nvSpPr>
        <p:spPr>
          <a:xfrm>
            <a:off x="5676874" y="3234411"/>
            <a:ext cx="2777573" cy="3485570"/>
          </a:xfrm>
          <a:prstGeom prst="rect">
            <a:avLst/>
          </a:prstGeom>
          <a:solidFill>
            <a:schemeClr val="accent6">
              <a:lumMod val="20000"/>
              <a:lumOff val="80000"/>
            </a:schemeClr>
          </a:solidFill>
          <a:ln w="19050">
            <a:solidFill>
              <a:schemeClr val="tx1"/>
            </a:solidFill>
          </a:ln>
        </p:spPr>
        <p:txBody>
          <a:bodyPr wrap="square" rtlCol="0">
            <a:spAutoFit/>
          </a:bodyPr>
          <a:lstStyle/>
          <a:p>
            <a:pPr marL="171450" indent="-171450">
              <a:buFont typeface="Wingdings" panose="05000000000000000000" pitchFamily="2" charset="2"/>
              <a:buChar char="q"/>
            </a:pPr>
            <a:r>
              <a:rPr lang="en-GB" sz="1050" dirty="0"/>
              <a:t>Timber was still in short supply and so barbed wire was good at </a:t>
            </a:r>
            <a:r>
              <a:rPr lang="en-GB" sz="1050" b="1" dirty="0"/>
              <a:t>protecting </a:t>
            </a:r>
            <a:r>
              <a:rPr lang="en-GB" sz="1050" dirty="0"/>
              <a:t>crops from animals such as cattle and the buffalo.  </a:t>
            </a:r>
          </a:p>
          <a:p>
            <a:pPr marL="171450" indent="-171450">
              <a:buFont typeface="Wingdings" panose="05000000000000000000" pitchFamily="2" charset="2"/>
              <a:buChar char="q"/>
            </a:pPr>
            <a:r>
              <a:rPr lang="en-GB" sz="1050" dirty="0"/>
              <a:t>It was a useful way for ranch owners and homesteaders to clearly show the </a:t>
            </a:r>
            <a:r>
              <a:rPr lang="en-GB" sz="1050" b="1" dirty="0"/>
              <a:t>boundary </a:t>
            </a:r>
            <a:r>
              <a:rPr lang="en-GB" sz="1050" dirty="0"/>
              <a:t>of the their land.  </a:t>
            </a:r>
          </a:p>
          <a:p>
            <a:pPr marL="171450" indent="-171450">
              <a:buFont typeface="Wingdings" panose="05000000000000000000" pitchFamily="2" charset="2"/>
              <a:buChar char="q"/>
            </a:pPr>
            <a:r>
              <a:rPr lang="en-GB" sz="1050" dirty="0"/>
              <a:t>The plastic coating not only lasted longer but fewer animals were harmed if they were caught up in it.  </a:t>
            </a:r>
          </a:p>
          <a:p>
            <a:pPr marL="171450" indent="-171450">
              <a:buFont typeface="Wingdings" panose="05000000000000000000" pitchFamily="2" charset="2"/>
              <a:buChar char="q"/>
            </a:pPr>
            <a:r>
              <a:rPr lang="en-GB" sz="1050" dirty="0"/>
              <a:t>The </a:t>
            </a:r>
            <a:r>
              <a:rPr lang="en-GB" sz="1050" b="1" dirty="0"/>
              <a:t>cost</a:t>
            </a:r>
            <a:r>
              <a:rPr lang="en-GB" sz="1050" dirty="0"/>
              <a:t> reduced so much that most homesteaders and ranchers could easily afford to use it on their land.  </a:t>
            </a:r>
          </a:p>
          <a:p>
            <a:pPr marL="171450" indent="-171450">
              <a:buFont typeface="Wingdings" panose="05000000000000000000" pitchFamily="2" charset="2"/>
              <a:buChar char="q"/>
            </a:pPr>
            <a:r>
              <a:rPr lang="en-GB" sz="1050" dirty="0"/>
              <a:t>The barbed wire reduced </a:t>
            </a:r>
            <a:r>
              <a:rPr lang="en-GB" sz="1050" b="1" dirty="0"/>
              <a:t>lawlessness </a:t>
            </a:r>
            <a:r>
              <a:rPr lang="en-GB" sz="1050" dirty="0"/>
              <a:t>as it provided an effective way                                          to stop </a:t>
            </a:r>
            <a:r>
              <a:rPr lang="en-GB" sz="1050" b="1" dirty="0"/>
              <a:t>cattle rustling                                              </a:t>
            </a:r>
            <a:r>
              <a:rPr lang="en-GB" sz="1050" dirty="0"/>
              <a:t>which increased in the 1870s.  </a:t>
            </a:r>
          </a:p>
          <a:p>
            <a:pPr marL="171450" indent="-171450">
              <a:buFont typeface="Wingdings" panose="05000000000000000000" pitchFamily="2" charset="2"/>
              <a:buChar char="q"/>
            </a:pPr>
            <a:r>
              <a:rPr lang="en-GB" sz="1050" dirty="0"/>
              <a:t>In the long term it                                          encouraged </a:t>
            </a:r>
            <a:r>
              <a:rPr lang="en-GB" sz="1050" b="1" dirty="0"/>
              <a:t>more settlers</a:t>
            </a:r>
            <a:r>
              <a:rPr lang="en-GB" sz="1050" dirty="0"/>
              <a:t>                                             to the American West in the                            knowledge that they could                                  protect the land they claimed.</a:t>
            </a:r>
          </a:p>
        </p:txBody>
      </p:sp>
      <p:sp>
        <p:nvSpPr>
          <p:cNvPr id="26" name="TextBox 25">
            <a:extLst>
              <a:ext uri="{FF2B5EF4-FFF2-40B4-BE49-F238E27FC236}">
                <a16:creationId xmlns:a16="http://schemas.microsoft.com/office/drawing/2014/main" id="{5AF31CD2-A3FA-4B1B-BD7E-9F3C766EE8FF}"/>
              </a:ext>
            </a:extLst>
          </p:cNvPr>
          <p:cNvSpPr txBox="1"/>
          <p:nvPr/>
        </p:nvSpPr>
        <p:spPr>
          <a:xfrm>
            <a:off x="8517104" y="1665019"/>
            <a:ext cx="3612139" cy="900246"/>
          </a:xfrm>
          <a:prstGeom prst="rect">
            <a:avLst/>
          </a:prstGeom>
          <a:solidFill>
            <a:schemeClr val="accent4">
              <a:lumMod val="20000"/>
              <a:lumOff val="80000"/>
            </a:schemeClr>
          </a:solidFill>
          <a:ln w="19050">
            <a:solidFill>
              <a:schemeClr val="tx1"/>
            </a:solidFill>
          </a:ln>
        </p:spPr>
        <p:txBody>
          <a:bodyPr wrap="square" rtlCol="0">
            <a:spAutoFit/>
          </a:bodyPr>
          <a:lstStyle/>
          <a:p>
            <a:r>
              <a:rPr lang="en-GB" sz="1050" dirty="0"/>
              <a:t>The development of the American West came just as America was experiencing its own </a:t>
            </a:r>
            <a:r>
              <a:rPr lang="en-GB" sz="1050" b="1" dirty="0"/>
              <a:t>industrial revolution</a:t>
            </a:r>
            <a:r>
              <a:rPr lang="en-GB" sz="1050" dirty="0"/>
              <a:t>.  Inventors and manufacturers were keen to make good money designing and making machinery which could help the farmers in the West.  </a:t>
            </a:r>
            <a:r>
              <a:rPr lang="en-GB" sz="1050" b="1" dirty="0"/>
              <a:t>Machines</a:t>
            </a:r>
            <a:r>
              <a:rPr lang="en-GB" sz="1050" dirty="0"/>
              <a:t> were created to help the dry farmers prepare soil.  </a:t>
            </a:r>
          </a:p>
        </p:txBody>
      </p:sp>
      <p:sp>
        <p:nvSpPr>
          <p:cNvPr id="27" name="TextBox 26">
            <a:extLst>
              <a:ext uri="{FF2B5EF4-FFF2-40B4-BE49-F238E27FC236}">
                <a16:creationId xmlns:a16="http://schemas.microsoft.com/office/drawing/2014/main" id="{1283FD6A-12E8-42A5-A3E3-0201961EDA72}"/>
              </a:ext>
            </a:extLst>
          </p:cNvPr>
          <p:cNvSpPr txBox="1"/>
          <p:nvPr/>
        </p:nvSpPr>
        <p:spPr>
          <a:xfrm>
            <a:off x="8512092" y="2888431"/>
            <a:ext cx="3612139" cy="2192908"/>
          </a:xfrm>
          <a:prstGeom prst="rect">
            <a:avLst/>
          </a:prstGeom>
          <a:solidFill>
            <a:schemeClr val="accent4">
              <a:lumMod val="20000"/>
              <a:lumOff val="80000"/>
            </a:schemeClr>
          </a:solidFill>
          <a:ln w="19050">
            <a:solidFill>
              <a:schemeClr val="tx1"/>
            </a:solidFill>
          </a:ln>
        </p:spPr>
        <p:txBody>
          <a:bodyPr wrap="square" rtlCol="0">
            <a:spAutoFit/>
          </a:bodyPr>
          <a:lstStyle/>
          <a:p>
            <a:pPr marL="171450" indent="-171450">
              <a:buFont typeface="Wingdings" panose="05000000000000000000" pitchFamily="2" charset="2"/>
              <a:buChar char="q"/>
            </a:pPr>
            <a:r>
              <a:rPr lang="en-GB" sz="1050" b="1" dirty="0"/>
              <a:t>Mechanised ploughs </a:t>
            </a:r>
            <a:r>
              <a:rPr lang="en-GB" sz="1050" dirty="0"/>
              <a:t>could reach deeper into the soil.  </a:t>
            </a:r>
          </a:p>
          <a:p>
            <a:pPr marL="171450" indent="-171450">
              <a:buFont typeface="Wingdings" panose="05000000000000000000" pitchFamily="2" charset="2"/>
              <a:buChar char="q"/>
            </a:pPr>
            <a:r>
              <a:rPr lang="en-GB" sz="1050" b="1" dirty="0"/>
              <a:t>Seed drills </a:t>
            </a:r>
            <a:r>
              <a:rPr lang="en-GB" sz="1050" dirty="0"/>
              <a:t>were developed which automatically planted seeds at the right depth.  </a:t>
            </a:r>
          </a:p>
          <a:p>
            <a:pPr marL="171450" indent="-171450">
              <a:buFont typeface="Wingdings" panose="05000000000000000000" pitchFamily="2" charset="2"/>
              <a:buChar char="q"/>
            </a:pPr>
            <a:r>
              <a:rPr lang="en-GB" sz="1050" dirty="0"/>
              <a:t>New </a:t>
            </a:r>
            <a:r>
              <a:rPr lang="en-GB" sz="1050" b="1" dirty="0"/>
              <a:t>flour mills </a:t>
            </a:r>
            <a:r>
              <a:rPr lang="en-GB" sz="1050" dirty="0"/>
              <a:t>meant that the abundance of Turkey Red wheat could be milled quickly.  </a:t>
            </a:r>
          </a:p>
          <a:p>
            <a:pPr marL="171450" indent="-171450">
              <a:buFont typeface="Wingdings" panose="05000000000000000000" pitchFamily="2" charset="2"/>
              <a:buChar char="q"/>
            </a:pPr>
            <a:r>
              <a:rPr lang="en-GB" sz="1050" dirty="0"/>
              <a:t>The strong steel plough invented by John Deere in the 1830s was further developed by </a:t>
            </a:r>
            <a:r>
              <a:rPr lang="en-GB" sz="1050" b="1" dirty="0">
                <a:solidFill>
                  <a:srgbClr val="0070C0"/>
                </a:solidFill>
              </a:rPr>
              <a:t>James Oliver</a:t>
            </a:r>
            <a:r>
              <a:rPr lang="en-GB" sz="1050" dirty="0"/>
              <a:t>. </a:t>
            </a:r>
          </a:p>
          <a:p>
            <a:pPr marL="171450" indent="-171450">
              <a:buFont typeface="Wingdings" panose="05000000000000000000" pitchFamily="2" charset="2"/>
              <a:buChar char="q"/>
            </a:pPr>
            <a:r>
              <a:rPr lang="en-GB" sz="1050" dirty="0"/>
              <a:t>All of these inventions and developments made farming </a:t>
            </a:r>
            <a:r>
              <a:rPr lang="en-GB" sz="1050" b="1" dirty="0"/>
              <a:t>faster</a:t>
            </a:r>
            <a:r>
              <a:rPr lang="en-GB" sz="1050" dirty="0"/>
              <a:t>, more </a:t>
            </a:r>
            <a:r>
              <a:rPr lang="en-GB" sz="1050" b="1" dirty="0"/>
              <a:t>efficient</a:t>
            </a:r>
            <a:r>
              <a:rPr lang="en-GB" sz="1050" dirty="0"/>
              <a:t> and more </a:t>
            </a:r>
            <a:r>
              <a:rPr lang="en-GB" sz="1050" b="1" dirty="0"/>
              <a:t>productive</a:t>
            </a:r>
            <a:r>
              <a:rPr lang="en-GB" sz="1050" dirty="0"/>
              <a:t>. As a result, farming was able to make far more </a:t>
            </a:r>
            <a:r>
              <a:rPr lang="en-GB" sz="1050" b="1" dirty="0"/>
              <a:t>money</a:t>
            </a:r>
            <a:r>
              <a:rPr lang="en-GB" sz="1050" dirty="0"/>
              <a:t>. </a:t>
            </a:r>
          </a:p>
          <a:p>
            <a:pPr marL="171450" indent="-171450">
              <a:buFont typeface="Wingdings" panose="05000000000000000000" pitchFamily="2" charset="2"/>
              <a:buChar char="q"/>
            </a:pPr>
            <a:r>
              <a:rPr lang="en-GB" sz="1050" dirty="0"/>
              <a:t>Trade became vital between the farmers in the American West and the big industrial manufacturers in the big cities of the east. Therefore this further helped the US economy.  </a:t>
            </a:r>
          </a:p>
        </p:txBody>
      </p:sp>
      <p:sp>
        <p:nvSpPr>
          <p:cNvPr id="30" name="TextBox 29">
            <a:extLst>
              <a:ext uri="{FF2B5EF4-FFF2-40B4-BE49-F238E27FC236}">
                <a16:creationId xmlns:a16="http://schemas.microsoft.com/office/drawing/2014/main" id="{557754D1-2454-4747-B7AB-ABD5FFAC1F4A}"/>
              </a:ext>
            </a:extLst>
          </p:cNvPr>
          <p:cNvSpPr txBox="1"/>
          <p:nvPr/>
        </p:nvSpPr>
        <p:spPr>
          <a:xfrm>
            <a:off x="8517104" y="2621112"/>
            <a:ext cx="3612139" cy="276999"/>
          </a:xfrm>
          <a:prstGeom prst="rect">
            <a:avLst/>
          </a:pr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032944373">
                  <a:custGeom>
                    <a:avLst/>
                    <a:gdLst>
                      <a:gd name="connsiteX0" fmla="*/ 0 w 3135235"/>
                      <a:gd name="connsiteY0" fmla="*/ 0 h 276999"/>
                      <a:gd name="connsiteX1" fmla="*/ 564342 w 3135235"/>
                      <a:gd name="connsiteY1" fmla="*/ 0 h 276999"/>
                      <a:gd name="connsiteX2" fmla="*/ 1097332 w 3135235"/>
                      <a:gd name="connsiteY2" fmla="*/ 0 h 276999"/>
                      <a:gd name="connsiteX3" fmla="*/ 1661675 w 3135235"/>
                      <a:gd name="connsiteY3" fmla="*/ 0 h 276999"/>
                      <a:gd name="connsiteX4" fmla="*/ 2226017 w 3135235"/>
                      <a:gd name="connsiteY4" fmla="*/ 0 h 276999"/>
                      <a:gd name="connsiteX5" fmla="*/ 3135235 w 3135235"/>
                      <a:gd name="connsiteY5" fmla="*/ 0 h 276999"/>
                      <a:gd name="connsiteX6" fmla="*/ 3135235 w 3135235"/>
                      <a:gd name="connsiteY6" fmla="*/ 276999 h 276999"/>
                      <a:gd name="connsiteX7" fmla="*/ 2476836 w 3135235"/>
                      <a:gd name="connsiteY7" fmla="*/ 276999 h 276999"/>
                      <a:gd name="connsiteX8" fmla="*/ 1881141 w 3135235"/>
                      <a:gd name="connsiteY8" fmla="*/ 276999 h 276999"/>
                      <a:gd name="connsiteX9" fmla="*/ 1348151 w 3135235"/>
                      <a:gd name="connsiteY9" fmla="*/ 276999 h 276999"/>
                      <a:gd name="connsiteX10" fmla="*/ 658399 w 3135235"/>
                      <a:gd name="connsiteY10" fmla="*/ 276999 h 276999"/>
                      <a:gd name="connsiteX11" fmla="*/ 0 w 3135235"/>
                      <a:gd name="connsiteY11" fmla="*/ 276999 h 276999"/>
                      <a:gd name="connsiteX12" fmla="*/ 0 w 3135235"/>
                      <a:gd name="connsiteY12"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35235" h="276999" fill="none" extrusionOk="0">
                        <a:moveTo>
                          <a:pt x="0" y="0"/>
                        </a:moveTo>
                        <a:cubicBezTo>
                          <a:pt x="139214" y="11074"/>
                          <a:pt x="384742" y="16293"/>
                          <a:pt x="564342" y="0"/>
                        </a:cubicBezTo>
                        <a:cubicBezTo>
                          <a:pt x="743942" y="-16293"/>
                          <a:pt x="838603" y="-4280"/>
                          <a:pt x="1097332" y="0"/>
                        </a:cubicBezTo>
                        <a:cubicBezTo>
                          <a:pt x="1356061" y="4280"/>
                          <a:pt x="1525445" y="3953"/>
                          <a:pt x="1661675" y="0"/>
                        </a:cubicBezTo>
                        <a:cubicBezTo>
                          <a:pt x="1797905" y="-3953"/>
                          <a:pt x="1949743" y="6026"/>
                          <a:pt x="2226017" y="0"/>
                        </a:cubicBezTo>
                        <a:cubicBezTo>
                          <a:pt x="2502291" y="-6026"/>
                          <a:pt x="2706305" y="-33425"/>
                          <a:pt x="3135235" y="0"/>
                        </a:cubicBezTo>
                        <a:cubicBezTo>
                          <a:pt x="3144072" y="66683"/>
                          <a:pt x="3122795" y="174039"/>
                          <a:pt x="3135235" y="276999"/>
                        </a:cubicBezTo>
                        <a:cubicBezTo>
                          <a:pt x="2831407" y="255408"/>
                          <a:pt x="2767948" y="258072"/>
                          <a:pt x="2476836" y="276999"/>
                        </a:cubicBezTo>
                        <a:cubicBezTo>
                          <a:pt x="2185724" y="295926"/>
                          <a:pt x="2068833" y="306735"/>
                          <a:pt x="1881141" y="276999"/>
                        </a:cubicBezTo>
                        <a:cubicBezTo>
                          <a:pt x="1693449" y="247263"/>
                          <a:pt x="1529766" y="272413"/>
                          <a:pt x="1348151" y="276999"/>
                        </a:cubicBezTo>
                        <a:cubicBezTo>
                          <a:pt x="1166536" y="281586"/>
                          <a:pt x="833356" y="284650"/>
                          <a:pt x="658399" y="276999"/>
                        </a:cubicBezTo>
                        <a:cubicBezTo>
                          <a:pt x="483442" y="269348"/>
                          <a:pt x="221779" y="246563"/>
                          <a:pt x="0" y="276999"/>
                        </a:cubicBezTo>
                        <a:cubicBezTo>
                          <a:pt x="-3618" y="147531"/>
                          <a:pt x="-9690" y="123576"/>
                          <a:pt x="0" y="0"/>
                        </a:cubicBezTo>
                        <a:close/>
                      </a:path>
                      <a:path w="3135235" h="276999" stroke="0" extrusionOk="0">
                        <a:moveTo>
                          <a:pt x="0" y="0"/>
                        </a:moveTo>
                        <a:cubicBezTo>
                          <a:pt x="234550" y="-14839"/>
                          <a:pt x="471938" y="3497"/>
                          <a:pt x="595695" y="0"/>
                        </a:cubicBezTo>
                        <a:cubicBezTo>
                          <a:pt x="719453" y="-3497"/>
                          <a:pt x="932257" y="-828"/>
                          <a:pt x="1160037" y="0"/>
                        </a:cubicBezTo>
                        <a:cubicBezTo>
                          <a:pt x="1387817" y="828"/>
                          <a:pt x="1598966" y="27861"/>
                          <a:pt x="1787084" y="0"/>
                        </a:cubicBezTo>
                        <a:cubicBezTo>
                          <a:pt x="1975202" y="-27861"/>
                          <a:pt x="2285506" y="-5617"/>
                          <a:pt x="2476836" y="0"/>
                        </a:cubicBezTo>
                        <a:cubicBezTo>
                          <a:pt x="2668166" y="5617"/>
                          <a:pt x="2974593" y="26602"/>
                          <a:pt x="3135235" y="0"/>
                        </a:cubicBezTo>
                        <a:cubicBezTo>
                          <a:pt x="3145906" y="90536"/>
                          <a:pt x="3140205" y="177434"/>
                          <a:pt x="3135235" y="276999"/>
                        </a:cubicBezTo>
                        <a:cubicBezTo>
                          <a:pt x="2790607" y="301378"/>
                          <a:pt x="2685277" y="275543"/>
                          <a:pt x="2445483" y="276999"/>
                        </a:cubicBezTo>
                        <a:cubicBezTo>
                          <a:pt x="2205689" y="278455"/>
                          <a:pt x="2085698" y="288000"/>
                          <a:pt x="1787084" y="276999"/>
                        </a:cubicBezTo>
                        <a:cubicBezTo>
                          <a:pt x="1488470" y="265998"/>
                          <a:pt x="1264802" y="270145"/>
                          <a:pt x="1128685" y="276999"/>
                        </a:cubicBezTo>
                        <a:cubicBezTo>
                          <a:pt x="992568" y="283853"/>
                          <a:pt x="451824" y="292722"/>
                          <a:pt x="0" y="276999"/>
                        </a:cubicBezTo>
                        <a:cubicBezTo>
                          <a:pt x="-28" y="198494"/>
                          <a:pt x="-726" y="124803"/>
                          <a:pt x="0" y="0"/>
                        </a:cubicBezTo>
                        <a:close/>
                      </a:path>
                    </a:pathLst>
                  </a:custGeom>
                  <ask:type>
                    <ask:lineSketchNone/>
                  </ask:type>
                </ask:lineSketchStyleProps>
              </a:ext>
            </a:extLst>
          </a:ln>
        </p:spPr>
        <p:txBody>
          <a:bodyPr wrap="square" rtlCol="0">
            <a:spAutoFit/>
          </a:bodyPr>
          <a:lstStyle/>
          <a:p>
            <a:pPr algn="ctr"/>
            <a:r>
              <a:rPr lang="en-GB" sz="1200" b="1" dirty="0"/>
              <a:t>Importance/Consequences</a:t>
            </a:r>
            <a:endParaRPr lang="en-GB" sz="1100" dirty="0"/>
          </a:p>
        </p:txBody>
      </p:sp>
      <p:sp>
        <p:nvSpPr>
          <p:cNvPr id="9" name="TextBox 8">
            <a:extLst>
              <a:ext uri="{FF2B5EF4-FFF2-40B4-BE49-F238E27FC236}">
                <a16:creationId xmlns:a16="http://schemas.microsoft.com/office/drawing/2014/main" id="{CBEBECBD-71FE-4B0C-AE4F-D60ABDF88A3A}"/>
              </a:ext>
            </a:extLst>
          </p:cNvPr>
          <p:cNvSpPr txBox="1"/>
          <p:nvPr/>
        </p:nvSpPr>
        <p:spPr>
          <a:xfrm>
            <a:off x="89645" y="1408442"/>
            <a:ext cx="2751208" cy="276999"/>
          </a:xfrm>
          <a:custGeom>
            <a:avLst/>
            <a:gdLst>
              <a:gd name="connsiteX0" fmla="*/ 0 w 2751208"/>
              <a:gd name="connsiteY0" fmla="*/ 0 h 276999"/>
              <a:gd name="connsiteX1" fmla="*/ 660290 w 2751208"/>
              <a:gd name="connsiteY1" fmla="*/ 0 h 276999"/>
              <a:gd name="connsiteX2" fmla="*/ 1293068 w 2751208"/>
              <a:gd name="connsiteY2" fmla="*/ 0 h 276999"/>
              <a:gd name="connsiteX3" fmla="*/ 1898334 w 2751208"/>
              <a:gd name="connsiteY3" fmla="*/ 0 h 276999"/>
              <a:gd name="connsiteX4" fmla="*/ 2751208 w 2751208"/>
              <a:gd name="connsiteY4" fmla="*/ 0 h 276999"/>
              <a:gd name="connsiteX5" fmla="*/ 2751208 w 2751208"/>
              <a:gd name="connsiteY5" fmla="*/ 276999 h 276999"/>
              <a:gd name="connsiteX6" fmla="*/ 2063406 w 2751208"/>
              <a:gd name="connsiteY6" fmla="*/ 276999 h 276999"/>
              <a:gd name="connsiteX7" fmla="*/ 1430628 w 2751208"/>
              <a:gd name="connsiteY7" fmla="*/ 276999 h 276999"/>
              <a:gd name="connsiteX8" fmla="*/ 687802 w 2751208"/>
              <a:gd name="connsiteY8" fmla="*/ 276999 h 276999"/>
              <a:gd name="connsiteX9" fmla="*/ 0 w 2751208"/>
              <a:gd name="connsiteY9" fmla="*/ 276999 h 276999"/>
              <a:gd name="connsiteX10" fmla="*/ 0 w 2751208"/>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51208" h="276999" fill="none" extrusionOk="0">
                <a:moveTo>
                  <a:pt x="0" y="0"/>
                </a:moveTo>
                <a:cubicBezTo>
                  <a:pt x="308502" y="27211"/>
                  <a:pt x="408568" y="-13407"/>
                  <a:pt x="660290" y="0"/>
                </a:cubicBezTo>
                <a:cubicBezTo>
                  <a:pt x="912012" y="13407"/>
                  <a:pt x="1035987" y="-27576"/>
                  <a:pt x="1293068" y="0"/>
                </a:cubicBezTo>
                <a:cubicBezTo>
                  <a:pt x="1550149" y="27576"/>
                  <a:pt x="1708931" y="-16621"/>
                  <a:pt x="1898334" y="0"/>
                </a:cubicBezTo>
                <a:cubicBezTo>
                  <a:pt x="2087737" y="16621"/>
                  <a:pt x="2517566" y="-32958"/>
                  <a:pt x="2751208" y="0"/>
                </a:cubicBezTo>
                <a:cubicBezTo>
                  <a:pt x="2738233" y="83894"/>
                  <a:pt x="2760574" y="154378"/>
                  <a:pt x="2751208" y="276999"/>
                </a:cubicBezTo>
                <a:cubicBezTo>
                  <a:pt x="2493966" y="272065"/>
                  <a:pt x="2233823" y="309722"/>
                  <a:pt x="2063406" y="276999"/>
                </a:cubicBezTo>
                <a:cubicBezTo>
                  <a:pt x="1892989" y="244276"/>
                  <a:pt x="1636711" y="267368"/>
                  <a:pt x="1430628" y="276999"/>
                </a:cubicBezTo>
                <a:cubicBezTo>
                  <a:pt x="1224545" y="286630"/>
                  <a:pt x="1048924" y="248344"/>
                  <a:pt x="687802" y="276999"/>
                </a:cubicBezTo>
                <a:cubicBezTo>
                  <a:pt x="326680" y="305654"/>
                  <a:pt x="171341" y="247532"/>
                  <a:pt x="0" y="276999"/>
                </a:cubicBezTo>
                <a:cubicBezTo>
                  <a:pt x="4517" y="192130"/>
                  <a:pt x="-4057" y="69398"/>
                  <a:pt x="0" y="0"/>
                </a:cubicBezTo>
                <a:close/>
              </a:path>
              <a:path w="2751208" h="276999" stroke="0" extrusionOk="0">
                <a:moveTo>
                  <a:pt x="0" y="0"/>
                </a:moveTo>
                <a:cubicBezTo>
                  <a:pt x="269530" y="8826"/>
                  <a:pt x="334768" y="-24347"/>
                  <a:pt x="660290" y="0"/>
                </a:cubicBezTo>
                <a:cubicBezTo>
                  <a:pt x="985812" y="24347"/>
                  <a:pt x="1122831" y="10498"/>
                  <a:pt x="1293068" y="0"/>
                </a:cubicBezTo>
                <a:cubicBezTo>
                  <a:pt x="1463305" y="-10498"/>
                  <a:pt x="1826691" y="-30544"/>
                  <a:pt x="1980870" y="0"/>
                </a:cubicBezTo>
                <a:cubicBezTo>
                  <a:pt x="2135049" y="30544"/>
                  <a:pt x="2517156" y="36825"/>
                  <a:pt x="2751208" y="0"/>
                </a:cubicBezTo>
                <a:cubicBezTo>
                  <a:pt x="2753584" y="117407"/>
                  <a:pt x="2763927" y="164008"/>
                  <a:pt x="2751208" y="276999"/>
                </a:cubicBezTo>
                <a:cubicBezTo>
                  <a:pt x="2460495" y="266813"/>
                  <a:pt x="2293769" y="307549"/>
                  <a:pt x="2063406" y="276999"/>
                </a:cubicBezTo>
                <a:cubicBezTo>
                  <a:pt x="1833043" y="246449"/>
                  <a:pt x="1728642" y="257588"/>
                  <a:pt x="1458140" y="276999"/>
                </a:cubicBezTo>
                <a:cubicBezTo>
                  <a:pt x="1187638" y="296410"/>
                  <a:pt x="1018411" y="302986"/>
                  <a:pt x="742826" y="276999"/>
                </a:cubicBezTo>
                <a:cubicBezTo>
                  <a:pt x="467241" y="251012"/>
                  <a:pt x="349212" y="255304"/>
                  <a:pt x="0" y="276999"/>
                </a:cubicBezTo>
                <a:cubicBezTo>
                  <a:pt x="3887" y="193613"/>
                  <a:pt x="13618" y="109270"/>
                  <a:pt x="0" y="0"/>
                </a:cubicBezTo>
                <a:close/>
              </a:path>
            </a:pathLst>
          </a:cu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Farming Method: </a:t>
            </a:r>
            <a:r>
              <a:rPr lang="en-GB" sz="1200" b="1" dirty="0">
                <a:solidFill>
                  <a:srgbClr val="0070C0"/>
                </a:solidFill>
              </a:rPr>
              <a:t>Dry Farming</a:t>
            </a:r>
            <a:endParaRPr lang="en-GB" sz="1100" dirty="0">
              <a:solidFill>
                <a:srgbClr val="0070C0"/>
              </a:solidFill>
            </a:endParaRPr>
          </a:p>
        </p:txBody>
      </p:sp>
      <p:sp>
        <p:nvSpPr>
          <p:cNvPr id="28" name="TextBox 27">
            <a:extLst>
              <a:ext uri="{FF2B5EF4-FFF2-40B4-BE49-F238E27FC236}">
                <a16:creationId xmlns:a16="http://schemas.microsoft.com/office/drawing/2014/main" id="{4BE3AB3F-0450-400F-84FB-0A9D685182BC}"/>
              </a:ext>
            </a:extLst>
          </p:cNvPr>
          <p:cNvSpPr txBox="1"/>
          <p:nvPr/>
        </p:nvSpPr>
        <p:spPr>
          <a:xfrm>
            <a:off x="87012" y="3221385"/>
            <a:ext cx="2753764" cy="3323987"/>
          </a:xfrm>
          <a:prstGeom prst="rect">
            <a:avLst/>
          </a:prstGeom>
          <a:solidFill>
            <a:schemeClr val="accent6">
              <a:lumMod val="20000"/>
              <a:lumOff val="80000"/>
            </a:schemeClr>
          </a:solidFill>
          <a:ln w="19050">
            <a:solidFill>
              <a:schemeClr val="tx1"/>
            </a:solidFill>
          </a:ln>
        </p:spPr>
        <p:txBody>
          <a:bodyPr wrap="square" rtlCol="0">
            <a:spAutoFit/>
          </a:bodyPr>
          <a:lstStyle/>
          <a:p>
            <a:pPr marL="87313" indent="-87313">
              <a:buFont typeface="Wingdings" panose="05000000000000000000" pitchFamily="2" charset="2"/>
              <a:buChar char="q"/>
            </a:pPr>
            <a:r>
              <a:rPr lang="en-GB" sz="1050" dirty="0"/>
              <a:t>It allowed soil to trap more water.  This meant that once a crop was planted, its roots could grow stronger and longer and gain better access to water deep underground. </a:t>
            </a:r>
          </a:p>
          <a:p>
            <a:pPr marL="87313" indent="-87313">
              <a:buFont typeface="Wingdings" panose="05000000000000000000" pitchFamily="2" charset="2"/>
              <a:buChar char="q"/>
            </a:pPr>
            <a:r>
              <a:rPr lang="en-GB" sz="1050" dirty="0"/>
              <a:t>Farmers found that dry farming worked well, especially with the </a:t>
            </a:r>
            <a:r>
              <a:rPr lang="en-GB" sz="1050" b="1" dirty="0"/>
              <a:t>Turkey Red Wheat </a:t>
            </a:r>
            <a:r>
              <a:rPr lang="en-GB" sz="1050" dirty="0"/>
              <a:t>which was introduced during the 1870s. </a:t>
            </a:r>
          </a:p>
          <a:p>
            <a:pPr marL="87313" indent="-87313">
              <a:buFont typeface="Wingdings" panose="05000000000000000000" pitchFamily="2" charset="2"/>
              <a:buChar char="q"/>
            </a:pPr>
            <a:r>
              <a:rPr lang="en-GB" sz="1050" dirty="0"/>
              <a:t>With more wheat, more </a:t>
            </a:r>
            <a:r>
              <a:rPr lang="en-GB" sz="1050" b="1" dirty="0"/>
              <a:t>flour</a:t>
            </a:r>
            <a:r>
              <a:rPr lang="en-GB" sz="1050" dirty="0"/>
              <a:t> could be milled by windmills creating more </a:t>
            </a:r>
            <a:r>
              <a:rPr lang="en-GB" sz="1050" b="1" dirty="0"/>
              <a:t>food</a:t>
            </a:r>
            <a:r>
              <a:rPr lang="en-GB" sz="1050" dirty="0"/>
              <a:t> for the settlers.  The additional food grown from dry farming also meant farmers could sell their crops.  This was an important                     factor to improve the trade                                   and economy of the West.  </a:t>
            </a:r>
          </a:p>
          <a:p>
            <a:pPr marL="87313" indent="-87313">
              <a:buFont typeface="Wingdings" panose="05000000000000000000" pitchFamily="2" charset="2"/>
              <a:buChar char="q"/>
            </a:pPr>
            <a:r>
              <a:rPr lang="en-GB" sz="1050" dirty="0"/>
              <a:t>More homesteaders began                                        to use the technique with                                   successful results.  Knowing                                        that such farming techniques                                 worked also promoted even                                       more settlement into the West.</a:t>
            </a:r>
            <a:r>
              <a:rPr lang="en-GB" sz="1050" dirty="0">
                <a:solidFill>
                  <a:srgbClr val="000000"/>
                </a:solidFill>
                <a:latin typeface="Roboto" panose="020B0604020202020204" pitchFamily="2" charset="0"/>
              </a:rPr>
              <a:t> </a:t>
            </a:r>
            <a:endParaRPr lang="en-GB" sz="1050" dirty="0"/>
          </a:p>
        </p:txBody>
      </p:sp>
      <p:sp>
        <p:nvSpPr>
          <p:cNvPr id="11" name="TextBox 10">
            <a:extLst>
              <a:ext uri="{FF2B5EF4-FFF2-40B4-BE49-F238E27FC236}">
                <a16:creationId xmlns:a16="http://schemas.microsoft.com/office/drawing/2014/main" id="{8463863E-BAB2-42AA-B840-E92F70F61D45}"/>
              </a:ext>
            </a:extLst>
          </p:cNvPr>
          <p:cNvSpPr txBox="1"/>
          <p:nvPr/>
        </p:nvSpPr>
        <p:spPr>
          <a:xfrm>
            <a:off x="87087" y="2959775"/>
            <a:ext cx="2753765" cy="261610"/>
          </a:xfrm>
          <a:prstGeom prst="rect">
            <a:avLst/>
          </a:pr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032944373">
                  <a:custGeom>
                    <a:avLst/>
                    <a:gdLst>
                      <a:gd name="connsiteX0" fmla="*/ 0 w 2734090"/>
                      <a:gd name="connsiteY0" fmla="*/ 0 h 261610"/>
                      <a:gd name="connsiteX1" fmla="*/ 656182 w 2734090"/>
                      <a:gd name="connsiteY1" fmla="*/ 0 h 261610"/>
                      <a:gd name="connsiteX2" fmla="*/ 1285022 w 2734090"/>
                      <a:gd name="connsiteY2" fmla="*/ 0 h 261610"/>
                      <a:gd name="connsiteX3" fmla="*/ 1886522 w 2734090"/>
                      <a:gd name="connsiteY3" fmla="*/ 0 h 261610"/>
                      <a:gd name="connsiteX4" fmla="*/ 2734090 w 2734090"/>
                      <a:gd name="connsiteY4" fmla="*/ 0 h 261610"/>
                      <a:gd name="connsiteX5" fmla="*/ 2734090 w 2734090"/>
                      <a:gd name="connsiteY5" fmla="*/ 261610 h 261610"/>
                      <a:gd name="connsiteX6" fmla="*/ 2050568 w 2734090"/>
                      <a:gd name="connsiteY6" fmla="*/ 261610 h 261610"/>
                      <a:gd name="connsiteX7" fmla="*/ 1421727 w 2734090"/>
                      <a:gd name="connsiteY7" fmla="*/ 261610 h 261610"/>
                      <a:gd name="connsiteX8" fmla="*/ 683523 w 2734090"/>
                      <a:gd name="connsiteY8" fmla="*/ 261610 h 261610"/>
                      <a:gd name="connsiteX9" fmla="*/ 0 w 2734090"/>
                      <a:gd name="connsiteY9" fmla="*/ 261610 h 261610"/>
                      <a:gd name="connsiteX10" fmla="*/ 0 w 2734090"/>
                      <a:gd name="connsiteY10"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34090" h="261610" fill="none" extrusionOk="0">
                        <a:moveTo>
                          <a:pt x="0" y="0"/>
                        </a:moveTo>
                        <a:cubicBezTo>
                          <a:pt x="272760" y="25869"/>
                          <a:pt x="402636" y="-15781"/>
                          <a:pt x="656182" y="0"/>
                        </a:cubicBezTo>
                        <a:cubicBezTo>
                          <a:pt x="909728" y="15781"/>
                          <a:pt x="1051604" y="20745"/>
                          <a:pt x="1285022" y="0"/>
                        </a:cubicBezTo>
                        <a:cubicBezTo>
                          <a:pt x="1518440" y="-20745"/>
                          <a:pt x="1696117" y="8316"/>
                          <a:pt x="1886522" y="0"/>
                        </a:cubicBezTo>
                        <a:cubicBezTo>
                          <a:pt x="2076927" y="-8316"/>
                          <a:pt x="2526493" y="-4975"/>
                          <a:pt x="2734090" y="0"/>
                        </a:cubicBezTo>
                        <a:cubicBezTo>
                          <a:pt x="2725524" y="126736"/>
                          <a:pt x="2745600" y="206399"/>
                          <a:pt x="2734090" y="261610"/>
                        </a:cubicBezTo>
                        <a:cubicBezTo>
                          <a:pt x="2469048" y="243887"/>
                          <a:pt x="2338642" y="241661"/>
                          <a:pt x="2050568" y="261610"/>
                        </a:cubicBezTo>
                        <a:cubicBezTo>
                          <a:pt x="1762494" y="281559"/>
                          <a:pt x="1595655" y="281517"/>
                          <a:pt x="1421727" y="261610"/>
                        </a:cubicBezTo>
                        <a:cubicBezTo>
                          <a:pt x="1247799" y="241703"/>
                          <a:pt x="886141" y="238726"/>
                          <a:pt x="683523" y="261610"/>
                        </a:cubicBezTo>
                        <a:cubicBezTo>
                          <a:pt x="480905" y="284494"/>
                          <a:pt x="170961" y="267828"/>
                          <a:pt x="0" y="261610"/>
                        </a:cubicBezTo>
                        <a:cubicBezTo>
                          <a:pt x="10024" y="189170"/>
                          <a:pt x="-39" y="94316"/>
                          <a:pt x="0" y="0"/>
                        </a:cubicBezTo>
                        <a:close/>
                      </a:path>
                      <a:path w="2734090" h="261610" stroke="0" extrusionOk="0">
                        <a:moveTo>
                          <a:pt x="0" y="0"/>
                        </a:moveTo>
                        <a:cubicBezTo>
                          <a:pt x="290228" y="20942"/>
                          <a:pt x="407802" y="17801"/>
                          <a:pt x="656182" y="0"/>
                        </a:cubicBezTo>
                        <a:cubicBezTo>
                          <a:pt x="904562" y="-17801"/>
                          <a:pt x="1040079" y="26259"/>
                          <a:pt x="1285022" y="0"/>
                        </a:cubicBezTo>
                        <a:cubicBezTo>
                          <a:pt x="1529965" y="-26259"/>
                          <a:pt x="1788895" y="-20016"/>
                          <a:pt x="1968545" y="0"/>
                        </a:cubicBezTo>
                        <a:cubicBezTo>
                          <a:pt x="2148195" y="20016"/>
                          <a:pt x="2560116" y="5896"/>
                          <a:pt x="2734090" y="0"/>
                        </a:cubicBezTo>
                        <a:cubicBezTo>
                          <a:pt x="2736946" y="63333"/>
                          <a:pt x="2721897" y="170077"/>
                          <a:pt x="2734090" y="261610"/>
                        </a:cubicBezTo>
                        <a:cubicBezTo>
                          <a:pt x="2483303" y="257461"/>
                          <a:pt x="2226371" y="272372"/>
                          <a:pt x="2050568" y="261610"/>
                        </a:cubicBezTo>
                        <a:cubicBezTo>
                          <a:pt x="1874765" y="250848"/>
                          <a:pt x="1617898" y="261163"/>
                          <a:pt x="1449068" y="261610"/>
                        </a:cubicBezTo>
                        <a:cubicBezTo>
                          <a:pt x="1280238" y="262057"/>
                          <a:pt x="1033677" y="288904"/>
                          <a:pt x="738204" y="261610"/>
                        </a:cubicBezTo>
                        <a:cubicBezTo>
                          <a:pt x="442731" y="234316"/>
                          <a:pt x="339141" y="228202"/>
                          <a:pt x="0" y="261610"/>
                        </a:cubicBezTo>
                        <a:cubicBezTo>
                          <a:pt x="-7324" y="172204"/>
                          <a:pt x="13080" y="115546"/>
                          <a:pt x="0" y="0"/>
                        </a:cubicBezTo>
                        <a:close/>
                      </a:path>
                    </a:pathLst>
                  </a:custGeom>
                  <ask:type>
                    <ask:lineSketchNone/>
                  </ask:type>
                </ask:lineSketchStyleProps>
              </a:ext>
            </a:extLst>
          </a:ln>
        </p:spPr>
        <p:txBody>
          <a:bodyPr wrap="square" rtlCol="0">
            <a:spAutoFit/>
          </a:bodyPr>
          <a:lstStyle/>
          <a:p>
            <a:pPr algn="ctr"/>
            <a:r>
              <a:rPr lang="en-GB" sz="1100" b="1" dirty="0"/>
              <a:t>Importance/Consequences</a:t>
            </a:r>
            <a:endParaRPr lang="en-GB" sz="1050" dirty="0"/>
          </a:p>
        </p:txBody>
      </p:sp>
      <p:pic>
        <p:nvPicPr>
          <p:cNvPr id="2" name="Picture 2" descr="Grass Food Grain Grass Family Wheat Clipart - Grass Clipart Nature Clip art">
            <a:extLst>
              <a:ext uri="{FF2B5EF4-FFF2-40B4-BE49-F238E27FC236}">
                <a16:creationId xmlns:a16="http://schemas.microsoft.com/office/drawing/2014/main" id="{9BAA9CD1-CA13-4BE9-A952-1F91400714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15589" y="5130069"/>
            <a:ext cx="1299753" cy="167660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840908CF-C7EE-4997-A449-4F6E45E64085}"/>
              </a:ext>
            </a:extLst>
          </p:cNvPr>
          <p:cNvSpPr txBox="1"/>
          <p:nvPr/>
        </p:nvSpPr>
        <p:spPr>
          <a:xfrm>
            <a:off x="2914784" y="1421609"/>
            <a:ext cx="2680188" cy="276999"/>
          </a:xfrm>
          <a:custGeom>
            <a:avLst/>
            <a:gdLst>
              <a:gd name="connsiteX0" fmla="*/ 0 w 2680188"/>
              <a:gd name="connsiteY0" fmla="*/ 0 h 276999"/>
              <a:gd name="connsiteX1" fmla="*/ 643245 w 2680188"/>
              <a:gd name="connsiteY1" fmla="*/ 0 h 276999"/>
              <a:gd name="connsiteX2" fmla="*/ 1259688 w 2680188"/>
              <a:gd name="connsiteY2" fmla="*/ 0 h 276999"/>
              <a:gd name="connsiteX3" fmla="*/ 1849330 w 2680188"/>
              <a:gd name="connsiteY3" fmla="*/ 0 h 276999"/>
              <a:gd name="connsiteX4" fmla="*/ 2680188 w 2680188"/>
              <a:gd name="connsiteY4" fmla="*/ 0 h 276999"/>
              <a:gd name="connsiteX5" fmla="*/ 2680188 w 2680188"/>
              <a:gd name="connsiteY5" fmla="*/ 276999 h 276999"/>
              <a:gd name="connsiteX6" fmla="*/ 2010141 w 2680188"/>
              <a:gd name="connsiteY6" fmla="*/ 276999 h 276999"/>
              <a:gd name="connsiteX7" fmla="*/ 1393698 w 2680188"/>
              <a:gd name="connsiteY7" fmla="*/ 276999 h 276999"/>
              <a:gd name="connsiteX8" fmla="*/ 670047 w 2680188"/>
              <a:gd name="connsiteY8" fmla="*/ 276999 h 276999"/>
              <a:gd name="connsiteX9" fmla="*/ 0 w 2680188"/>
              <a:gd name="connsiteY9" fmla="*/ 276999 h 276999"/>
              <a:gd name="connsiteX10" fmla="*/ 0 w 2680188"/>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80188" h="276999" fill="none" extrusionOk="0">
                <a:moveTo>
                  <a:pt x="0" y="0"/>
                </a:moveTo>
                <a:cubicBezTo>
                  <a:pt x="223246" y="-25812"/>
                  <a:pt x="497599" y="-6117"/>
                  <a:pt x="643245" y="0"/>
                </a:cubicBezTo>
                <a:cubicBezTo>
                  <a:pt x="788892" y="6117"/>
                  <a:pt x="1033872" y="19576"/>
                  <a:pt x="1259688" y="0"/>
                </a:cubicBezTo>
                <a:cubicBezTo>
                  <a:pt x="1485504" y="-19576"/>
                  <a:pt x="1579789" y="-24867"/>
                  <a:pt x="1849330" y="0"/>
                </a:cubicBezTo>
                <a:cubicBezTo>
                  <a:pt x="2118871" y="24867"/>
                  <a:pt x="2489004" y="38859"/>
                  <a:pt x="2680188" y="0"/>
                </a:cubicBezTo>
                <a:cubicBezTo>
                  <a:pt x="2667213" y="83894"/>
                  <a:pt x="2689554" y="154378"/>
                  <a:pt x="2680188" y="276999"/>
                </a:cubicBezTo>
                <a:cubicBezTo>
                  <a:pt x="2406540" y="305972"/>
                  <a:pt x="2334490" y="301950"/>
                  <a:pt x="2010141" y="276999"/>
                </a:cubicBezTo>
                <a:cubicBezTo>
                  <a:pt x="1685792" y="252048"/>
                  <a:pt x="1543841" y="299777"/>
                  <a:pt x="1393698" y="276999"/>
                </a:cubicBezTo>
                <a:cubicBezTo>
                  <a:pt x="1243555" y="254221"/>
                  <a:pt x="913128" y="260066"/>
                  <a:pt x="670047" y="276999"/>
                </a:cubicBezTo>
                <a:cubicBezTo>
                  <a:pt x="426966" y="293932"/>
                  <a:pt x="247546" y="309933"/>
                  <a:pt x="0" y="276999"/>
                </a:cubicBezTo>
                <a:cubicBezTo>
                  <a:pt x="4517" y="192130"/>
                  <a:pt x="-4057" y="69398"/>
                  <a:pt x="0" y="0"/>
                </a:cubicBezTo>
                <a:close/>
              </a:path>
              <a:path w="2680188" h="276999" stroke="0" extrusionOk="0">
                <a:moveTo>
                  <a:pt x="0" y="0"/>
                </a:moveTo>
                <a:cubicBezTo>
                  <a:pt x="261771" y="26921"/>
                  <a:pt x="454365" y="14829"/>
                  <a:pt x="643245" y="0"/>
                </a:cubicBezTo>
                <a:cubicBezTo>
                  <a:pt x="832125" y="-14829"/>
                  <a:pt x="1114977" y="29266"/>
                  <a:pt x="1259688" y="0"/>
                </a:cubicBezTo>
                <a:cubicBezTo>
                  <a:pt x="1404399" y="-29266"/>
                  <a:pt x="1703438" y="29364"/>
                  <a:pt x="1929735" y="0"/>
                </a:cubicBezTo>
                <a:cubicBezTo>
                  <a:pt x="2156032" y="-29364"/>
                  <a:pt x="2350277" y="20416"/>
                  <a:pt x="2680188" y="0"/>
                </a:cubicBezTo>
                <a:cubicBezTo>
                  <a:pt x="2682564" y="117407"/>
                  <a:pt x="2692907" y="164008"/>
                  <a:pt x="2680188" y="276999"/>
                </a:cubicBezTo>
                <a:cubicBezTo>
                  <a:pt x="2419298" y="266108"/>
                  <a:pt x="2307010" y="289775"/>
                  <a:pt x="2010141" y="276999"/>
                </a:cubicBezTo>
                <a:cubicBezTo>
                  <a:pt x="1713272" y="264223"/>
                  <a:pt x="1682556" y="299935"/>
                  <a:pt x="1420500" y="276999"/>
                </a:cubicBezTo>
                <a:cubicBezTo>
                  <a:pt x="1158444" y="254063"/>
                  <a:pt x="967086" y="243191"/>
                  <a:pt x="723651" y="276999"/>
                </a:cubicBezTo>
                <a:cubicBezTo>
                  <a:pt x="480216" y="310807"/>
                  <a:pt x="304679" y="294940"/>
                  <a:pt x="0" y="276999"/>
                </a:cubicBezTo>
                <a:cubicBezTo>
                  <a:pt x="3887" y="193613"/>
                  <a:pt x="13618" y="109270"/>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Farming Method: </a:t>
            </a:r>
            <a:r>
              <a:rPr lang="en-GB" sz="1200" b="1" dirty="0">
                <a:solidFill>
                  <a:srgbClr val="0070C0"/>
                </a:solidFill>
              </a:rPr>
              <a:t>Steel</a:t>
            </a:r>
            <a:r>
              <a:rPr lang="en-GB" sz="1200" b="1" dirty="0"/>
              <a:t> </a:t>
            </a:r>
            <a:r>
              <a:rPr lang="en-GB" sz="1200" b="1" dirty="0">
                <a:solidFill>
                  <a:srgbClr val="0070C0"/>
                </a:solidFill>
              </a:rPr>
              <a:t>Wind Pumps</a:t>
            </a:r>
            <a:endParaRPr lang="en-GB" sz="1100" dirty="0">
              <a:solidFill>
                <a:srgbClr val="0070C0"/>
              </a:solidFill>
            </a:endParaRPr>
          </a:p>
        </p:txBody>
      </p:sp>
      <p:sp>
        <p:nvSpPr>
          <p:cNvPr id="19" name="TextBox 18">
            <a:extLst>
              <a:ext uri="{FF2B5EF4-FFF2-40B4-BE49-F238E27FC236}">
                <a16:creationId xmlns:a16="http://schemas.microsoft.com/office/drawing/2014/main" id="{D379A665-795A-40EF-BAA9-A8146B687CFF}"/>
              </a:ext>
            </a:extLst>
          </p:cNvPr>
          <p:cNvSpPr txBox="1"/>
          <p:nvPr/>
        </p:nvSpPr>
        <p:spPr>
          <a:xfrm>
            <a:off x="2914783" y="2959775"/>
            <a:ext cx="2680187" cy="276999"/>
          </a:xfrm>
          <a:prstGeom prst="rect">
            <a:avLst/>
          </a:pr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032944373">
                  <a:custGeom>
                    <a:avLst/>
                    <a:gdLst>
                      <a:gd name="connsiteX0" fmla="*/ 0 w 2680187"/>
                      <a:gd name="connsiteY0" fmla="*/ 0 h 276999"/>
                      <a:gd name="connsiteX1" fmla="*/ 643245 w 2680187"/>
                      <a:gd name="connsiteY1" fmla="*/ 0 h 276999"/>
                      <a:gd name="connsiteX2" fmla="*/ 1259688 w 2680187"/>
                      <a:gd name="connsiteY2" fmla="*/ 0 h 276999"/>
                      <a:gd name="connsiteX3" fmla="*/ 1849329 w 2680187"/>
                      <a:gd name="connsiteY3" fmla="*/ 0 h 276999"/>
                      <a:gd name="connsiteX4" fmla="*/ 2680187 w 2680187"/>
                      <a:gd name="connsiteY4" fmla="*/ 0 h 276999"/>
                      <a:gd name="connsiteX5" fmla="*/ 2680187 w 2680187"/>
                      <a:gd name="connsiteY5" fmla="*/ 276999 h 276999"/>
                      <a:gd name="connsiteX6" fmla="*/ 2010140 w 2680187"/>
                      <a:gd name="connsiteY6" fmla="*/ 276999 h 276999"/>
                      <a:gd name="connsiteX7" fmla="*/ 1393697 w 2680187"/>
                      <a:gd name="connsiteY7" fmla="*/ 276999 h 276999"/>
                      <a:gd name="connsiteX8" fmla="*/ 670047 w 2680187"/>
                      <a:gd name="connsiteY8" fmla="*/ 276999 h 276999"/>
                      <a:gd name="connsiteX9" fmla="*/ 0 w 2680187"/>
                      <a:gd name="connsiteY9" fmla="*/ 276999 h 276999"/>
                      <a:gd name="connsiteX10" fmla="*/ 0 w 2680187"/>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80187" h="276999" fill="none" extrusionOk="0">
                        <a:moveTo>
                          <a:pt x="0" y="0"/>
                        </a:moveTo>
                        <a:cubicBezTo>
                          <a:pt x="223246" y="-25812"/>
                          <a:pt x="497599" y="-6117"/>
                          <a:pt x="643245" y="0"/>
                        </a:cubicBezTo>
                        <a:cubicBezTo>
                          <a:pt x="788892" y="6117"/>
                          <a:pt x="1033872" y="19576"/>
                          <a:pt x="1259688" y="0"/>
                        </a:cubicBezTo>
                        <a:cubicBezTo>
                          <a:pt x="1485504" y="-19576"/>
                          <a:pt x="1583722" y="-22663"/>
                          <a:pt x="1849329" y="0"/>
                        </a:cubicBezTo>
                        <a:cubicBezTo>
                          <a:pt x="2114936" y="22663"/>
                          <a:pt x="2489003" y="38859"/>
                          <a:pt x="2680187" y="0"/>
                        </a:cubicBezTo>
                        <a:cubicBezTo>
                          <a:pt x="2667212" y="83894"/>
                          <a:pt x="2689553" y="154378"/>
                          <a:pt x="2680187" y="276999"/>
                        </a:cubicBezTo>
                        <a:cubicBezTo>
                          <a:pt x="2406539" y="305972"/>
                          <a:pt x="2334489" y="301950"/>
                          <a:pt x="2010140" y="276999"/>
                        </a:cubicBezTo>
                        <a:cubicBezTo>
                          <a:pt x="1685791" y="252048"/>
                          <a:pt x="1543840" y="299777"/>
                          <a:pt x="1393697" y="276999"/>
                        </a:cubicBezTo>
                        <a:cubicBezTo>
                          <a:pt x="1243554" y="254221"/>
                          <a:pt x="911076" y="257936"/>
                          <a:pt x="670047" y="276999"/>
                        </a:cubicBezTo>
                        <a:cubicBezTo>
                          <a:pt x="429018" y="296063"/>
                          <a:pt x="247546" y="309933"/>
                          <a:pt x="0" y="276999"/>
                        </a:cubicBezTo>
                        <a:cubicBezTo>
                          <a:pt x="4517" y="192130"/>
                          <a:pt x="-4057" y="69398"/>
                          <a:pt x="0" y="0"/>
                        </a:cubicBezTo>
                        <a:close/>
                      </a:path>
                      <a:path w="2680187" h="276999" stroke="0" extrusionOk="0">
                        <a:moveTo>
                          <a:pt x="0" y="0"/>
                        </a:moveTo>
                        <a:cubicBezTo>
                          <a:pt x="261771" y="26921"/>
                          <a:pt x="454365" y="14829"/>
                          <a:pt x="643245" y="0"/>
                        </a:cubicBezTo>
                        <a:cubicBezTo>
                          <a:pt x="832125" y="-14829"/>
                          <a:pt x="1114977" y="29266"/>
                          <a:pt x="1259688" y="0"/>
                        </a:cubicBezTo>
                        <a:cubicBezTo>
                          <a:pt x="1404399" y="-29266"/>
                          <a:pt x="1703438" y="29364"/>
                          <a:pt x="1929735" y="0"/>
                        </a:cubicBezTo>
                        <a:cubicBezTo>
                          <a:pt x="2156032" y="-29364"/>
                          <a:pt x="2353141" y="23410"/>
                          <a:pt x="2680187" y="0"/>
                        </a:cubicBezTo>
                        <a:cubicBezTo>
                          <a:pt x="2682563" y="117407"/>
                          <a:pt x="2692906" y="164008"/>
                          <a:pt x="2680187" y="276999"/>
                        </a:cubicBezTo>
                        <a:cubicBezTo>
                          <a:pt x="2419297" y="266108"/>
                          <a:pt x="2307009" y="289775"/>
                          <a:pt x="2010140" y="276999"/>
                        </a:cubicBezTo>
                        <a:cubicBezTo>
                          <a:pt x="1713271" y="264223"/>
                          <a:pt x="1682555" y="299935"/>
                          <a:pt x="1420499" y="276999"/>
                        </a:cubicBezTo>
                        <a:cubicBezTo>
                          <a:pt x="1158443" y="254063"/>
                          <a:pt x="967085" y="243191"/>
                          <a:pt x="723650" y="276999"/>
                        </a:cubicBezTo>
                        <a:cubicBezTo>
                          <a:pt x="480215" y="310807"/>
                          <a:pt x="301283" y="289937"/>
                          <a:pt x="0" y="276999"/>
                        </a:cubicBezTo>
                        <a:cubicBezTo>
                          <a:pt x="3887" y="193613"/>
                          <a:pt x="13618" y="109270"/>
                          <a:pt x="0" y="0"/>
                        </a:cubicBezTo>
                        <a:close/>
                      </a:path>
                    </a:pathLst>
                  </a:custGeom>
                  <ask:type>
                    <ask:lineSketchNone/>
                  </ask:type>
                </ask:lineSketchStyleProps>
              </a:ext>
            </a:extLst>
          </a:ln>
        </p:spPr>
        <p:txBody>
          <a:bodyPr wrap="square" rtlCol="0">
            <a:spAutoFit/>
          </a:bodyPr>
          <a:lstStyle/>
          <a:p>
            <a:pPr algn="ctr"/>
            <a:r>
              <a:rPr lang="en-GB" sz="1200" b="1" dirty="0"/>
              <a:t>Importance/Consequences</a:t>
            </a:r>
            <a:endParaRPr lang="en-GB" sz="1100" dirty="0"/>
          </a:p>
        </p:txBody>
      </p:sp>
      <p:pic>
        <p:nvPicPr>
          <p:cNvPr id="6" name="Picture 6" descr="9,001 BEST Windmill Drawing IMAGES, STOCK PHOTOS &amp;amp; VECTORS | Adobe Stock">
            <a:extLst>
              <a:ext uri="{FF2B5EF4-FFF2-40B4-BE49-F238E27FC236}">
                <a16:creationId xmlns:a16="http://schemas.microsoft.com/office/drawing/2014/main" id="{16DE0722-B36A-427D-B21F-86442DB29035}"/>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3056" b="98056" l="9804" r="89804">
                        <a14:foregroundMark x1="46667" y1="4722" x2="46667" y2="4722"/>
                        <a14:foregroundMark x1="55294" y1="3333" x2="55294" y2="5000"/>
                        <a14:foregroundMark x1="40784" y1="96389" x2="40784" y2="88056"/>
                        <a14:foregroundMark x1="61569" y1="97222" x2="45882" y2="92778"/>
                        <a14:foregroundMark x1="56078" y1="98056" x2="56471" y2="94444"/>
                      </a14:backgroundRemoval>
                    </a14:imgEffect>
                  </a14:imgLayer>
                </a14:imgProps>
              </a:ext>
              <a:ext uri="{28A0092B-C50C-407E-A947-70E740481C1C}">
                <a14:useLocalDpi xmlns:a14="http://schemas.microsoft.com/office/drawing/2010/main" val="0"/>
              </a:ext>
            </a:extLst>
          </a:blip>
          <a:srcRect l="29372" r="26336" b="19883"/>
          <a:stretch/>
        </p:blipFill>
        <p:spPr bwMode="auto">
          <a:xfrm>
            <a:off x="4806630" y="4833258"/>
            <a:ext cx="802527" cy="1873698"/>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F44C38C1-3E1D-48DB-9C08-AA4527F87F55}"/>
              </a:ext>
            </a:extLst>
          </p:cNvPr>
          <p:cNvSpPr txBox="1"/>
          <p:nvPr/>
        </p:nvSpPr>
        <p:spPr>
          <a:xfrm>
            <a:off x="5676874" y="1421609"/>
            <a:ext cx="2782586" cy="276999"/>
          </a:xfrm>
          <a:custGeom>
            <a:avLst/>
            <a:gdLst>
              <a:gd name="connsiteX0" fmla="*/ 0 w 2782586"/>
              <a:gd name="connsiteY0" fmla="*/ 0 h 276999"/>
              <a:gd name="connsiteX1" fmla="*/ 667821 w 2782586"/>
              <a:gd name="connsiteY1" fmla="*/ 0 h 276999"/>
              <a:gd name="connsiteX2" fmla="*/ 1307815 w 2782586"/>
              <a:gd name="connsiteY2" fmla="*/ 0 h 276999"/>
              <a:gd name="connsiteX3" fmla="*/ 1919984 w 2782586"/>
              <a:gd name="connsiteY3" fmla="*/ 0 h 276999"/>
              <a:gd name="connsiteX4" fmla="*/ 2782586 w 2782586"/>
              <a:gd name="connsiteY4" fmla="*/ 0 h 276999"/>
              <a:gd name="connsiteX5" fmla="*/ 2782586 w 2782586"/>
              <a:gd name="connsiteY5" fmla="*/ 276999 h 276999"/>
              <a:gd name="connsiteX6" fmla="*/ 2086940 w 2782586"/>
              <a:gd name="connsiteY6" fmla="*/ 276999 h 276999"/>
              <a:gd name="connsiteX7" fmla="*/ 1446945 w 2782586"/>
              <a:gd name="connsiteY7" fmla="*/ 276999 h 276999"/>
              <a:gd name="connsiteX8" fmla="*/ 695647 w 2782586"/>
              <a:gd name="connsiteY8" fmla="*/ 276999 h 276999"/>
              <a:gd name="connsiteX9" fmla="*/ 0 w 2782586"/>
              <a:gd name="connsiteY9" fmla="*/ 276999 h 276999"/>
              <a:gd name="connsiteX10" fmla="*/ 0 w 2782586"/>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82586" h="276999" fill="none" extrusionOk="0">
                <a:moveTo>
                  <a:pt x="0" y="0"/>
                </a:moveTo>
                <a:cubicBezTo>
                  <a:pt x="171071" y="-15355"/>
                  <a:pt x="482106" y="-8593"/>
                  <a:pt x="667821" y="0"/>
                </a:cubicBezTo>
                <a:cubicBezTo>
                  <a:pt x="853536" y="8593"/>
                  <a:pt x="1119615" y="15840"/>
                  <a:pt x="1307815" y="0"/>
                </a:cubicBezTo>
                <a:cubicBezTo>
                  <a:pt x="1496015" y="-15840"/>
                  <a:pt x="1717227" y="-21837"/>
                  <a:pt x="1919984" y="0"/>
                </a:cubicBezTo>
                <a:cubicBezTo>
                  <a:pt x="2122741" y="21837"/>
                  <a:pt x="2566628" y="-782"/>
                  <a:pt x="2782586" y="0"/>
                </a:cubicBezTo>
                <a:cubicBezTo>
                  <a:pt x="2769611" y="83894"/>
                  <a:pt x="2791952" y="154378"/>
                  <a:pt x="2782586" y="276999"/>
                </a:cubicBezTo>
                <a:cubicBezTo>
                  <a:pt x="2634834" y="300051"/>
                  <a:pt x="2424760" y="283710"/>
                  <a:pt x="2086940" y="276999"/>
                </a:cubicBezTo>
                <a:cubicBezTo>
                  <a:pt x="1749120" y="270288"/>
                  <a:pt x="1755779" y="267918"/>
                  <a:pt x="1446945" y="276999"/>
                </a:cubicBezTo>
                <a:cubicBezTo>
                  <a:pt x="1138112" y="286080"/>
                  <a:pt x="860932" y="247795"/>
                  <a:pt x="695647" y="276999"/>
                </a:cubicBezTo>
                <a:cubicBezTo>
                  <a:pt x="530362" y="306203"/>
                  <a:pt x="308219" y="261548"/>
                  <a:pt x="0" y="276999"/>
                </a:cubicBezTo>
                <a:cubicBezTo>
                  <a:pt x="4517" y="192130"/>
                  <a:pt x="-4057" y="69398"/>
                  <a:pt x="0" y="0"/>
                </a:cubicBezTo>
                <a:close/>
              </a:path>
              <a:path w="2782586" h="276999" stroke="0" extrusionOk="0">
                <a:moveTo>
                  <a:pt x="0" y="0"/>
                </a:moveTo>
                <a:cubicBezTo>
                  <a:pt x="144144" y="-8811"/>
                  <a:pt x="434514" y="22185"/>
                  <a:pt x="667821" y="0"/>
                </a:cubicBezTo>
                <a:cubicBezTo>
                  <a:pt x="901128" y="-22185"/>
                  <a:pt x="1038335" y="-16065"/>
                  <a:pt x="1307815" y="0"/>
                </a:cubicBezTo>
                <a:cubicBezTo>
                  <a:pt x="1577295" y="16065"/>
                  <a:pt x="1693172" y="-28658"/>
                  <a:pt x="2003462" y="0"/>
                </a:cubicBezTo>
                <a:cubicBezTo>
                  <a:pt x="2313752" y="28658"/>
                  <a:pt x="2563169" y="-31838"/>
                  <a:pt x="2782586" y="0"/>
                </a:cubicBezTo>
                <a:cubicBezTo>
                  <a:pt x="2784962" y="117407"/>
                  <a:pt x="2795305" y="164008"/>
                  <a:pt x="2782586" y="276999"/>
                </a:cubicBezTo>
                <a:cubicBezTo>
                  <a:pt x="2469910" y="259761"/>
                  <a:pt x="2430138" y="284415"/>
                  <a:pt x="2086940" y="276999"/>
                </a:cubicBezTo>
                <a:cubicBezTo>
                  <a:pt x="1743742" y="269583"/>
                  <a:pt x="1725684" y="298916"/>
                  <a:pt x="1474771" y="276999"/>
                </a:cubicBezTo>
                <a:cubicBezTo>
                  <a:pt x="1223858" y="255082"/>
                  <a:pt x="960612" y="246504"/>
                  <a:pt x="751298" y="276999"/>
                </a:cubicBezTo>
                <a:cubicBezTo>
                  <a:pt x="541984" y="307494"/>
                  <a:pt x="203329" y="300301"/>
                  <a:pt x="0" y="276999"/>
                </a:cubicBezTo>
                <a:cubicBezTo>
                  <a:pt x="3887" y="193613"/>
                  <a:pt x="13618" y="109270"/>
                  <a:pt x="0" y="0"/>
                </a:cubicBezTo>
                <a:close/>
              </a:path>
            </a:pathLst>
          </a:cu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Farming Method: </a:t>
            </a:r>
            <a:r>
              <a:rPr lang="en-GB" sz="1200" b="1" dirty="0">
                <a:solidFill>
                  <a:srgbClr val="0070C0"/>
                </a:solidFill>
              </a:rPr>
              <a:t>Barbed Wire</a:t>
            </a:r>
            <a:endParaRPr lang="en-GB" sz="1100" dirty="0">
              <a:solidFill>
                <a:srgbClr val="0070C0"/>
              </a:solidFill>
            </a:endParaRPr>
          </a:p>
        </p:txBody>
      </p:sp>
      <p:sp>
        <p:nvSpPr>
          <p:cNvPr id="29" name="TextBox 28">
            <a:extLst>
              <a:ext uri="{FF2B5EF4-FFF2-40B4-BE49-F238E27FC236}">
                <a16:creationId xmlns:a16="http://schemas.microsoft.com/office/drawing/2014/main" id="{FFA1D1B1-71B8-4C53-8F63-882996E3E084}"/>
              </a:ext>
            </a:extLst>
          </p:cNvPr>
          <p:cNvSpPr txBox="1"/>
          <p:nvPr/>
        </p:nvSpPr>
        <p:spPr>
          <a:xfrm>
            <a:off x="5676874" y="2960411"/>
            <a:ext cx="2777574" cy="276999"/>
          </a:xfrm>
          <a:prstGeom prst="rect">
            <a:avLst/>
          </a:pr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032944373">
                  <a:custGeom>
                    <a:avLst/>
                    <a:gdLst>
                      <a:gd name="connsiteX0" fmla="*/ 0 w 2777574"/>
                      <a:gd name="connsiteY0" fmla="*/ 0 h 276999"/>
                      <a:gd name="connsiteX1" fmla="*/ 666618 w 2777574"/>
                      <a:gd name="connsiteY1" fmla="*/ 0 h 276999"/>
                      <a:gd name="connsiteX2" fmla="*/ 1305460 w 2777574"/>
                      <a:gd name="connsiteY2" fmla="*/ 0 h 276999"/>
                      <a:gd name="connsiteX3" fmla="*/ 1916526 w 2777574"/>
                      <a:gd name="connsiteY3" fmla="*/ 0 h 276999"/>
                      <a:gd name="connsiteX4" fmla="*/ 2777574 w 2777574"/>
                      <a:gd name="connsiteY4" fmla="*/ 0 h 276999"/>
                      <a:gd name="connsiteX5" fmla="*/ 2777574 w 2777574"/>
                      <a:gd name="connsiteY5" fmla="*/ 276999 h 276999"/>
                      <a:gd name="connsiteX6" fmla="*/ 2083181 w 2777574"/>
                      <a:gd name="connsiteY6" fmla="*/ 276999 h 276999"/>
                      <a:gd name="connsiteX7" fmla="*/ 1444338 w 2777574"/>
                      <a:gd name="connsiteY7" fmla="*/ 276999 h 276999"/>
                      <a:gd name="connsiteX8" fmla="*/ 694394 w 2777574"/>
                      <a:gd name="connsiteY8" fmla="*/ 276999 h 276999"/>
                      <a:gd name="connsiteX9" fmla="*/ 0 w 2777574"/>
                      <a:gd name="connsiteY9" fmla="*/ 276999 h 276999"/>
                      <a:gd name="connsiteX10" fmla="*/ 0 w 2777574"/>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77574" h="276999" fill="none" extrusionOk="0">
                        <a:moveTo>
                          <a:pt x="0" y="0"/>
                        </a:moveTo>
                        <a:cubicBezTo>
                          <a:pt x="330974" y="696"/>
                          <a:pt x="499363" y="-4461"/>
                          <a:pt x="666618" y="0"/>
                        </a:cubicBezTo>
                        <a:cubicBezTo>
                          <a:pt x="833873" y="4461"/>
                          <a:pt x="1008097" y="-16679"/>
                          <a:pt x="1305460" y="0"/>
                        </a:cubicBezTo>
                        <a:cubicBezTo>
                          <a:pt x="1602823" y="16679"/>
                          <a:pt x="1677540" y="-2605"/>
                          <a:pt x="1916526" y="0"/>
                        </a:cubicBezTo>
                        <a:cubicBezTo>
                          <a:pt x="2155512" y="2605"/>
                          <a:pt x="2588255" y="-2088"/>
                          <a:pt x="2777574" y="0"/>
                        </a:cubicBezTo>
                        <a:cubicBezTo>
                          <a:pt x="2764599" y="83894"/>
                          <a:pt x="2786940" y="154378"/>
                          <a:pt x="2777574" y="276999"/>
                        </a:cubicBezTo>
                        <a:cubicBezTo>
                          <a:pt x="2460820" y="281121"/>
                          <a:pt x="2224246" y="245835"/>
                          <a:pt x="2083181" y="276999"/>
                        </a:cubicBezTo>
                        <a:cubicBezTo>
                          <a:pt x="1942116" y="308163"/>
                          <a:pt x="1583709" y="289423"/>
                          <a:pt x="1444338" y="276999"/>
                        </a:cubicBezTo>
                        <a:cubicBezTo>
                          <a:pt x="1304967" y="264575"/>
                          <a:pt x="883985" y="244653"/>
                          <a:pt x="694394" y="276999"/>
                        </a:cubicBezTo>
                        <a:cubicBezTo>
                          <a:pt x="504803" y="309345"/>
                          <a:pt x="194401" y="306640"/>
                          <a:pt x="0" y="276999"/>
                        </a:cubicBezTo>
                        <a:cubicBezTo>
                          <a:pt x="4517" y="192130"/>
                          <a:pt x="-4057" y="69398"/>
                          <a:pt x="0" y="0"/>
                        </a:cubicBezTo>
                        <a:close/>
                      </a:path>
                      <a:path w="2777574" h="276999" stroke="0" extrusionOk="0">
                        <a:moveTo>
                          <a:pt x="0" y="0"/>
                        </a:moveTo>
                        <a:cubicBezTo>
                          <a:pt x="146408" y="-19549"/>
                          <a:pt x="337530" y="21781"/>
                          <a:pt x="666618" y="0"/>
                        </a:cubicBezTo>
                        <a:cubicBezTo>
                          <a:pt x="995706" y="-21781"/>
                          <a:pt x="1056961" y="-15781"/>
                          <a:pt x="1305460" y="0"/>
                        </a:cubicBezTo>
                        <a:cubicBezTo>
                          <a:pt x="1553959" y="15781"/>
                          <a:pt x="1789006" y="11971"/>
                          <a:pt x="1999853" y="0"/>
                        </a:cubicBezTo>
                        <a:cubicBezTo>
                          <a:pt x="2210700" y="-11971"/>
                          <a:pt x="2464324" y="-30226"/>
                          <a:pt x="2777574" y="0"/>
                        </a:cubicBezTo>
                        <a:cubicBezTo>
                          <a:pt x="2779950" y="117407"/>
                          <a:pt x="2790293" y="164008"/>
                          <a:pt x="2777574" y="276999"/>
                        </a:cubicBezTo>
                        <a:cubicBezTo>
                          <a:pt x="2515962" y="305315"/>
                          <a:pt x="2244988" y="269311"/>
                          <a:pt x="2083181" y="276999"/>
                        </a:cubicBezTo>
                        <a:cubicBezTo>
                          <a:pt x="1921374" y="284687"/>
                          <a:pt x="1758917" y="247781"/>
                          <a:pt x="1472114" y="276999"/>
                        </a:cubicBezTo>
                        <a:cubicBezTo>
                          <a:pt x="1185311" y="306217"/>
                          <a:pt x="1031666" y="289066"/>
                          <a:pt x="749945" y="276999"/>
                        </a:cubicBezTo>
                        <a:cubicBezTo>
                          <a:pt x="468224" y="264932"/>
                          <a:pt x="277627" y="304783"/>
                          <a:pt x="0" y="276999"/>
                        </a:cubicBezTo>
                        <a:cubicBezTo>
                          <a:pt x="3887" y="193613"/>
                          <a:pt x="13618" y="109270"/>
                          <a:pt x="0" y="0"/>
                        </a:cubicBezTo>
                        <a:close/>
                      </a:path>
                    </a:pathLst>
                  </a:custGeom>
                  <ask:type>
                    <ask:lineSketchNone/>
                  </ask:type>
                </ask:lineSketchStyleProps>
              </a:ext>
            </a:extLst>
          </a:ln>
        </p:spPr>
        <p:txBody>
          <a:bodyPr wrap="square" rtlCol="0">
            <a:spAutoFit/>
          </a:bodyPr>
          <a:lstStyle/>
          <a:p>
            <a:pPr algn="ctr"/>
            <a:r>
              <a:rPr lang="en-GB" sz="1200" b="1" dirty="0"/>
              <a:t>Importance/Consequences</a:t>
            </a:r>
            <a:endParaRPr lang="en-GB" sz="1100" dirty="0"/>
          </a:p>
        </p:txBody>
      </p:sp>
      <p:pic>
        <p:nvPicPr>
          <p:cNvPr id="37" name="Picture 10" descr="Barbed Wire - Clipart Barbed Wire, HD Png Download , Transparent Png Image  - PNGitem">
            <a:extLst>
              <a:ext uri="{FF2B5EF4-FFF2-40B4-BE49-F238E27FC236}">
                <a16:creationId xmlns:a16="http://schemas.microsoft.com/office/drawing/2014/main" id="{A97775FE-8344-454B-A03E-5084EC72776B}"/>
              </a:ext>
            </a:extLst>
          </p:cNvPr>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9562" b="88845" l="4535" r="95814">
                        <a14:foregroundMark x1="6860" y1="35857" x2="9186" y2="50598"/>
                        <a14:foregroundMark x1="4767" y1="62550" x2="10233" y2="61753"/>
                        <a14:foregroundMark x1="43721" y1="53785" x2="46163" y2="52191"/>
                        <a14:foregroundMark x1="92791" y1="35458" x2="91163" y2="56175"/>
                        <a14:foregroundMark x1="91163" y1="56175" x2="91163" y2="56175"/>
                        <a14:foregroundMark x1="95814" y1="56574" x2="94767" y2="62550"/>
                      </a14:backgroundRemoval>
                    </a14:imgEffect>
                  </a14:imgLayer>
                </a14:imgProps>
              </a:ext>
              <a:ext uri="{28A0092B-C50C-407E-A947-70E740481C1C}">
                <a14:useLocalDpi xmlns:a14="http://schemas.microsoft.com/office/drawing/2010/main" val="0"/>
              </a:ext>
            </a:extLst>
          </a:blip>
          <a:srcRect l="3541" t="21628" r="3435" b="11752"/>
          <a:stretch/>
        </p:blipFill>
        <p:spPr bwMode="auto">
          <a:xfrm>
            <a:off x="5672151" y="2754926"/>
            <a:ext cx="960905" cy="301471"/>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10" descr="Barbed Wire - Clipart Barbed Wire, HD Png Download , Transparent Png Image  - PNGitem">
            <a:extLst>
              <a:ext uri="{FF2B5EF4-FFF2-40B4-BE49-F238E27FC236}">
                <a16:creationId xmlns:a16="http://schemas.microsoft.com/office/drawing/2014/main" id="{91E0452A-22AD-471E-9196-CA97A1D058CF}"/>
              </a:ext>
            </a:extLst>
          </p:cNvPr>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9562" b="88845" l="4535" r="95814">
                        <a14:foregroundMark x1="6860" y1="35857" x2="9186" y2="50598"/>
                        <a14:foregroundMark x1="4767" y1="62550" x2="10233" y2="61753"/>
                        <a14:foregroundMark x1="43721" y1="53785" x2="46163" y2="52191"/>
                        <a14:foregroundMark x1="92791" y1="35458" x2="91163" y2="56175"/>
                        <a14:foregroundMark x1="91163" y1="56175" x2="91163" y2="56175"/>
                        <a14:foregroundMark x1="95814" y1="56574" x2="94767" y2="62550"/>
                      </a14:backgroundRemoval>
                    </a14:imgEffect>
                  </a14:imgLayer>
                </a14:imgProps>
              </a:ext>
              <a:ext uri="{28A0092B-C50C-407E-A947-70E740481C1C}">
                <a14:useLocalDpi xmlns:a14="http://schemas.microsoft.com/office/drawing/2010/main" val="0"/>
              </a:ext>
            </a:extLst>
          </a:blip>
          <a:srcRect l="3541" t="21628" r="3435" b="11752"/>
          <a:stretch/>
        </p:blipFill>
        <p:spPr bwMode="auto">
          <a:xfrm>
            <a:off x="6592017" y="2751151"/>
            <a:ext cx="960905" cy="301471"/>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10" descr="Barbed Wire - Clipart Barbed Wire, HD Png Download , Transparent Png Image  - PNGitem">
            <a:extLst>
              <a:ext uri="{FF2B5EF4-FFF2-40B4-BE49-F238E27FC236}">
                <a16:creationId xmlns:a16="http://schemas.microsoft.com/office/drawing/2014/main" id="{BE20F236-E056-4656-8491-805CAD88B692}"/>
              </a:ext>
            </a:extLst>
          </p:cNvPr>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9562" b="88845" l="4535" r="95814">
                        <a14:foregroundMark x1="6860" y1="35857" x2="9186" y2="50598"/>
                        <a14:foregroundMark x1="4767" y1="62550" x2="10233" y2="61753"/>
                        <a14:foregroundMark x1="43721" y1="53785" x2="46163" y2="52191"/>
                        <a14:foregroundMark x1="92791" y1="35458" x2="91163" y2="56175"/>
                        <a14:foregroundMark x1="91163" y1="56175" x2="91163" y2="56175"/>
                        <a14:foregroundMark x1="95814" y1="56574" x2="94767" y2="62550"/>
                      </a14:backgroundRemoval>
                    </a14:imgEffect>
                  </a14:imgLayer>
                </a14:imgProps>
              </a:ext>
              <a:ext uri="{28A0092B-C50C-407E-A947-70E740481C1C}">
                <a14:useLocalDpi xmlns:a14="http://schemas.microsoft.com/office/drawing/2010/main" val="0"/>
              </a:ext>
            </a:extLst>
          </a:blip>
          <a:srcRect l="3541" t="21628" r="3435" b="11752"/>
          <a:stretch/>
        </p:blipFill>
        <p:spPr bwMode="auto">
          <a:xfrm>
            <a:off x="7508967" y="2747376"/>
            <a:ext cx="960905" cy="301471"/>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 descr="Image result for homesteader clipart">
            <a:extLst>
              <a:ext uri="{FF2B5EF4-FFF2-40B4-BE49-F238E27FC236}">
                <a16:creationId xmlns:a16="http://schemas.microsoft.com/office/drawing/2014/main" id="{2E277B92-521E-43A6-910E-F093BC5167D9}"/>
              </a:ext>
            </a:extLst>
          </p:cNvPr>
          <p:cNvPicPr>
            <a:picLocks noChangeAspect="1" noChangeArrowheads="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r="49741"/>
          <a:stretch/>
        </p:blipFill>
        <p:spPr bwMode="auto">
          <a:xfrm>
            <a:off x="7453297" y="5312695"/>
            <a:ext cx="1001151" cy="1493976"/>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E2BB82C0-CE12-4FAC-9748-0A78273C0126}"/>
              </a:ext>
            </a:extLst>
          </p:cNvPr>
          <p:cNvSpPr txBox="1"/>
          <p:nvPr/>
        </p:nvSpPr>
        <p:spPr>
          <a:xfrm>
            <a:off x="8517105" y="1421609"/>
            <a:ext cx="3612140" cy="276999"/>
          </a:xfrm>
          <a:custGeom>
            <a:avLst/>
            <a:gdLst>
              <a:gd name="connsiteX0" fmla="*/ 0 w 3612140"/>
              <a:gd name="connsiteY0" fmla="*/ 0 h 276999"/>
              <a:gd name="connsiteX1" fmla="*/ 529781 w 3612140"/>
              <a:gd name="connsiteY1" fmla="*/ 0 h 276999"/>
              <a:gd name="connsiteX2" fmla="*/ 1167925 w 3612140"/>
              <a:gd name="connsiteY2" fmla="*/ 0 h 276999"/>
              <a:gd name="connsiteX3" fmla="*/ 1806070 w 3612140"/>
              <a:gd name="connsiteY3" fmla="*/ 0 h 276999"/>
              <a:gd name="connsiteX4" fmla="*/ 2408093 w 3612140"/>
              <a:gd name="connsiteY4" fmla="*/ 0 h 276999"/>
              <a:gd name="connsiteX5" fmla="*/ 3082359 w 3612140"/>
              <a:gd name="connsiteY5" fmla="*/ 0 h 276999"/>
              <a:gd name="connsiteX6" fmla="*/ 3612140 w 3612140"/>
              <a:gd name="connsiteY6" fmla="*/ 0 h 276999"/>
              <a:gd name="connsiteX7" fmla="*/ 3612140 w 3612140"/>
              <a:gd name="connsiteY7" fmla="*/ 276999 h 276999"/>
              <a:gd name="connsiteX8" fmla="*/ 2937874 w 3612140"/>
              <a:gd name="connsiteY8" fmla="*/ 276999 h 276999"/>
              <a:gd name="connsiteX9" fmla="*/ 2371972 w 3612140"/>
              <a:gd name="connsiteY9" fmla="*/ 276999 h 276999"/>
              <a:gd name="connsiteX10" fmla="*/ 1769949 w 3612140"/>
              <a:gd name="connsiteY10" fmla="*/ 276999 h 276999"/>
              <a:gd name="connsiteX11" fmla="*/ 1240168 w 3612140"/>
              <a:gd name="connsiteY11" fmla="*/ 276999 h 276999"/>
              <a:gd name="connsiteX12" fmla="*/ 638145 w 3612140"/>
              <a:gd name="connsiteY12" fmla="*/ 276999 h 276999"/>
              <a:gd name="connsiteX13" fmla="*/ 0 w 3612140"/>
              <a:gd name="connsiteY13" fmla="*/ 276999 h 276999"/>
              <a:gd name="connsiteX14" fmla="*/ 0 w 3612140"/>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612140" h="276999" fill="none" extrusionOk="0">
                <a:moveTo>
                  <a:pt x="0" y="0"/>
                </a:moveTo>
                <a:cubicBezTo>
                  <a:pt x="214612" y="-7210"/>
                  <a:pt x="321302" y="-22454"/>
                  <a:pt x="529781" y="0"/>
                </a:cubicBezTo>
                <a:cubicBezTo>
                  <a:pt x="738260" y="22454"/>
                  <a:pt x="1012532" y="-31591"/>
                  <a:pt x="1167925" y="0"/>
                </a:cubicBezTo>
                <a:cubicBezTo>
                  <a:pt x="1323318" y="31591"/>
                  <a:pt x="1622891" y="-31896"/>
                  <a:pt x="1806070" y="0"/>
                </a:cubicBezTo>
                <a:cubicBezTo>
                  <a:pt x="1989249" y="31896"/>
                  <a:pt x="2238293" y="-10836"/>
                  <a:pt x="2408093" y="0"/>
                </a:cubicBezTo>
                <a:cubicBezTo>
                  <a:pt x="2577893" y="10836"/>
                  <a:pt x="2915899" y="-24164"/>
                  <a:pt x="3082359" y="0"/>
                </a:cubicBezTo>
                <a:cubicBezTo>
                  <a:pt x="3248819" y="24164"/>
                  <a:pt x="3492670" y="21657"/>
                  <a:pt x="3612140" y="0"/>
                </a:cubicBezTo>
                <a:cubicBezTo>
                  <a:pt x="3604265" y="67369"/>
                  <a:pt x="3617443" y="154587"/>
                  <a:pt x="3612140" y="276999"/>
                </a:cubicBezTo>
                <a:cubicBezTo>
                  <a:pt x="3473616" y="269477"/>
                  <a:pt x="3243549" y="265415"/>
                  <a:pt x="2937874" y="276999"/>
                </a:cubicBezTo>
                <a:cubicBezTo>
                  <a:pt x="2632199" y="288583"/>
                  <a:pt x="2581829" y="298344"/>
                  <a:pt x="2371972" y="276999"/>
                </a:cubicBezTo>
                <a:cubicBezTo>
                  <a:pt x="2162115" y="255654"/>
                  <a:pt x="2026581" y="301158"/>
                  <a:pt x="1769949" y="276999"/>
                </a:cubicBezTo>
                <a:cubicBezTo>
                  <a:pt x="1513317" y="252840"/>
                  <a:pt x="1411399" y="280049"/>
                  <a:pt x="1240168" y="276999"/>
                </a:cubicBezTo>
                <a:cubicBezTo>
                  <a:pt x="1068937" y="273949"/>
                  <a:pt x="895466" y="294833"/>
                  <a:pt x="638145" y="276999"/>
                </a:cubicBezTo>
                <a:cubicBezTo>
                  <a:pt x="380824" y="259165"/>
                  <a:pt x="249964" y="279368"/>
                  <a:pt x="0" y="276999"/>
                </a:cubicBezTo>
                <a:cubicBezTo>
                  <a:pt x="3662" y="219239"/>
                  <a:pt x="-10970" y="69243"/>
                  <a:pt x="0" y="0"/>
                </a:cubicBezTo>
                <a:close/>
              </a:path>
              <a:path w="3612140" h="276999" stroke="0" extrusionOk="0">
                <a:moveTo>
                  <a:pt x="0" y="0"/>
                </a:moveTo>
                <a:cubicBezTo>
                  <a:pt x="232360" y="-3749"/>
                  <a:pt x="433220" y="28113"/>
                  <a:pt x="565902" y="0"/>
                </a:cubicBezTo>
                <a:cubicBezTo>
                  <a:pt x="698584" y="-28113"/>
                  <a:pt x="863726" y="-3960"/>
                  <a:pt x="1095682" y="0"/>
                </a:cubicBezTo>
                <a:cubicBezTo>
                  <a:pt x="1327638" y="3960"/>
                  <a:pt x="1568011" y="15114"/>
                  <a:pt x="1697706" y="0"/>
                </a:cubicBezTo>
                <a:cubicBezTo>
                  <a:pt x="1827401" y="-15114"/>
                  <a:pt x="2117782" y="1060"/>
                  <a:pt x="2371972" y="0"/>
                </a:cubicBezTo>
                <a:cubicBezTo>
                  <a:pt x="2626162" y="-1060"/>
                  <a:pt x="2663350" y="23009"/>
                  <a:pt x="2901752" y="0"/>
                </a:cubicBezTo>
                <a:cubicBezTo>
                  <a:pt x="3140154" y="-23009"/>
                  <a:pt x="3331460" y="-10745"/>
                  <a:pt x="3612140" y="0"/>
                </a:cubicBezTo>
                <a:cubicBezTo>
                  <a:pt x="3618617" y="137478"/>
                  <a:pt x="3621378" y="155031"/>
                  <a:pt x="3612140" y="276999"/>
                </a:cubicBezTo>
                <a:cubicBezTo>
                  <a:pt x="3380434" y="294180"/>
                  <a:pt x="3283017" y="286512"/>
                  <a:pt x="3082359" y="276999"/>
                </a:cubicBezTo>
                <a:cubicBezTo>
                  <a:pt x="2881701" y="267486"/>
                  <a:pt x="2605080" y="247066"/>
                  <a:pt x="2444215" y="276999"/>
                </a:cubicBezTo>
                <a:cubicBezTo>
                  <a:pt x="2283350" y="306932"/>
                  <a:pt x="2087164" y="256875"/>
                  <a:pt x="1842191" y="276999"/>
                </a:cubicBezTo>
                <a:cubicBezTo>
                  <a:pt x="1597218" y="297123"/>
                  <a:pt x="1516577" y="270342"/>
                  <a:pt x="1312411" y="276999"/>
                </a:cubicBezTo>
                <a:cubicBezTo>
                  <a:pt x="1108245" y="283656"/>
                  <a:pt x="860998" y="299530"/>
                  <a:pt x="746509" y="276999"/>
                </a:cubicBezTo>
                <a:cubicBezTo>
                  <a:pt x="632020" y="254468"/>
                  <a:pt x="295491" y="241362"/>
                  <a:pt x="0" y="276999"/>
                </a:cubicBezTo>
                <a:cubicBezTo>
                  <a:pt x="10575" y="173681"/>
                  <a:pt x="5001" y="102354"/>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032944373">
                  <a:prstGeom prst="rect">
                    <a:avLst/>
                  </a:prstGeom>
                  <ask:type>
                    <ask:lineSketchFreehand/>
                  </ask:type>
                </ask:lineSketchStyleProps>
              </a:ext>
            </a:extLst>
          </a:ln>
        </p:spPr>
        <p:txBody>
          <a:bodyPr wrap="square" rtlCol="0">
            <a:spAutoFit/>
          </a:bodyPr>
          <a:lstStyle/>
          <a:p>
            <a:pPr algn="ctr"/>
            <a:r>
              <a:rPr lang="en-GB" sz="1200" b="1" dirty="0"/>
              <a:t>Farming Method: </a:t>
            </a:r>
            <a:r>
              <a:rPr lang="en-GB" sz="1200" b="1" dirty="0">
                <a:solidFill>
                  <a:srgbClr val="0070C0"/>
                </a:solidFill>
              </a:rPr>
              <a:t>Mechanisation</a:t>
            </a:r>
            <a:endParaRPr lang="en-GB" sz="1100" dirty="0">
              <a:solidFill>
                <a:srgbClr val="0070C0"/>
              </a:solidFill>
            </a:endParaRPr>
          </a:p>
        </p:txBody>
      </p:sp>
      <p:pic>
        <p:nvPicPr>
          <p:cNvPr id="1036" name="Picture 12" descr="Modern World History Chap 9: Seed Drill">
            <a:extLst>
              <a:ext uri="{FF2B5EF4-FFF2-40B4-BE49-F238E27FC236}">
                <a16:creationId xmlns:a16="http://schemas.microsoft.com/office/drawing/2014/main" id="{D245036A-4BAE-49DA-9EB3-2BA8DE5A1303}"/>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522164" y="5081339"/>
            <a:ext cx="2455257" cy="1645946"/>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1757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2"/>
          <p:cNvSpPr>
            <a:spLocks noChangeArrowheads="1"/>
          </p:cNvSpPr>
          <p:nvPr/>
        </p:nvSpPr>
        <p:spPr bwMode="auto">
          <a:xfrm>
            <a:off x="2424207" y="2776593"/>
            <a:ext cx="9708730" cy="938719"/>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winter of 1886 into 1887 was very harsh with temperatures falling to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-55 degrees</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Cattle were already weaker due to overstocking but now they struggled to</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get to the grass through the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deep snow and ice</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least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15%</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the open range cattle died which led to thousands of lost cattle.  Many cattlemen and their ranches became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bankrupt</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stock that did survive into the spring of 1887 were in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poor condition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but everyone tried to sell what they had – this made beef prices even lower. The larger ranches which had made huge profits in the 1870s had the most problems – the area they had to cover to save their cattle was too large.  The smaller ranches, with cowboys able to locate and save their cattle coped much better.</a:t>
            </a:r>
            <a:endParaRPr kumimoji="0" lang="en-GB" altLang="en-US" sz="1100" b="0" i="0" u="none" strike="noStrike" cap="none" normalizeH="0" baseline="0" dirty="0">
              <a:ln>
                <a:noFill/>
              </a:ln>
              <a:solidFill>
                <a:schemeClr val="tx1"/>
              </a:solidFill>
              <a:effectLst/>
            </a:endParaRPr>
          </a:p>
        </p:txBody>
      </p:sp>
      <p:sp>
        <p:nvSpPr>
          <p:cNvPr id="65" name="Rectangle 64">
            <a:extLst>
              <a:ext uri="{FF2B5EF4-FFF2-40B4-BE49-F238E27FC236}">
                <a16:creationId xmlns:a16="http://schemas.microsoft.com/office/drawing/2014/main" id="{B85FEB76-0489-4DF8-99BD-DCB5FBD51877}"/>
              </a:ext>
            </a:extLst>
          </p:cNvPr>
          <p:cNvSpPr/>
          <p:nvPr/>
        </p:nvSpPr>
        <p:spPr>
          <a:xfrm>
            <a:off x="73219" y="445812"/>
            <a:ext cx="2281360" cy="636648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73221" y="45702"/>
            <a:ext cx="12036322" cy="400110"/>
          </a:xfrm>
          <a:prstGeom prst="rect">
            <a:avLst/>
          </a:prstGeom>
          <a:solidFill>
            <a:schemeClr val="accent4">
              <a:lumMod val="60000"/>
              <a:lumOff val="40000"/>
            </a:schemeClr>
          </a:solidFill>
        </p:spPr>
        <p:txBody>
          <a:bodyPr wrap="square" rtlCol="0">
            <a:spAutoFit/>
          </a:bodyPr>
          <a:lstStyle/>
          <a:p>
            <a:pPr algn="ctr"/>
            <a:r>
              <a:rPr lang="en-GB" sz="2000" b="1" dirty="0">
                <a:latin typeface="Berlin Sans FB Demi" panose="020E0802020502020306" pitchFamily="34" charset="0"/>
              </a:rPr>
              <a:t>LESSON 20: </a:t>
            </a:r>
            <a:r>
              <a:rPr lang="en-GB" dirty="0">
                <a:latin typeface="Berlin Sans FB" panose="020E0602020502020306" pitchFamily="34" charset="0"/>
              </a:rPr>
              <a:t>Further development of the Cattle Industry: The end of the Open Range</a:t>
            </a:r>
          </a:p>
        </p:txBody>
      </p:sp>
      <p:sp>
        <p:nvSpPr>
          <p:cNvPr id="14" name="Rectangle 2"/>
          <p:cNvSpPr>
            <a:spLocks noChangeArrowheads="1"/>
          </p:cNvSpPr>
          <p:nvPr/>
        </p:nvSpPr>
        <p:spPr bwMode="auto">
          <a:xfrm>
            <a:off x="8736319" y="1124487"/>
            <a:ext cx="1565921"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 FALL IN DEMAND</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With so much beef available for cities in the east, prices reduced.  Cattle ranchers received less</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money</a:t>
            </a:r>
            <a:endParaRPr kumimoji="0" lang="en-GB" altLang="en-US" sz="1100" b="0" i="0" u="none" strike="noStrike" cap="none" normalizeH="0" baseline="0" dirty="0">
              <a:ln>
                <a:noFill/>
              </a:ln>
              <a:solidFill>
                <a:schemeClr val="tx1"/>
              </a:solidFill>
              <a:effectLst/>
            </a:endParaRPr>
          </a:p>
        </p:txBody>
      </p:sp>
      <p:sp>
        <p:nvSpPr>
          <p:cNvPr id="15" name="Rectangle 2"/>
          <p:cNvSpPr>
            <a:spLocks noChangeArrowheads="1"/>
          </p:cNvSpPr>
          <p:nvPr/>
        </p:nvSpPr>
        <p:spPr bwMode="auto">
          <a:xfrm>
            <a:off x="10373530" y="1124487"/>
            <a:ext cx="1736013"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lang="en-GB" altLang="en-US" sz="1100" b="1" dirty="0">
                <a:latin typeface="Calibri" panose="020F0502020204030204" pitchFamily="34" charset="0"/>
                <a:ea typeface="Calibri" panose="020F0502020204030204" pitchFamily="34" charset="0"/>
                <a:cs typeface="Times New Roman" panose="02020603050405020304" pitchFamily="18" charset="0"/>
              </a:rPr>
              <a:t>EXTREME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WEATHER</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When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drought</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hit in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1883</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grass dried even more.  Prairie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fires</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from storms also reduced the grass further.</a:t>
            </a:r>
            <a:endParaRPr kumimoji="0" lang="en-GB" altLang="en-US" sz="1100" b="0" i="0" u="none" strike="noStrike" cap="none" normalizeH="0" baseline="0" dirty="0">
              <a:ln>
                <a:noFill/>
              </a:ln>
              <a:solidFill>
                <a:schemeClr val="tx1"/>
              </a:solidFill>
              <a:effectLst/>
            </a:endParaRPr>
          </a:p>
        </p:txBody>
      </p:sp>
      <p:sp>
        <p:nvSpPr>
          <p:cNvPr id="17" name="Rectangle 2"/>
          <p:cNvSpPr>
            <a:spLocks noChangeArrowheads="1"/>
          </p:cNvSpPr>
          <p:nvPr/>
        </p:nvSpPr>
        <p:spPr bwMode="auto">
          <a:xfrm>
            <a:off x="5488021" y="1124487"/>
            <a:ext cx="1371885"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POOR CONDITION</a:t>
            </a:r>
          </a:p>
          <a:p>
            <a:pPr marL="0" marR="0" lvl="0" indent="0" defTabSz="914400" rtl="0" eaLnBrk="0" fontAlgn="base" latinLnBrk="0" hangingPunct="0">
              <a:lnSpc>
                <a:spcPct val="100000"/>
              </a:lnSpc>
              <a:spcBef>
                <a:spcPct val="0"/>
              </a:spcBef>
              <a:spcAft>
                <a:spcPct val="0"/>
              </a:spcAft>
              <a:buClrTx/>
              <a:buSzTx/>
              <a:tabLst/>
            </a:pPr>
            <a:r>
              <a:rPr lang="en-GB" altLang="en-US" sz="1100" dirty="0">
                <a:latin typeface="Calibri" panose="020F0502020204030204" pitchFamily="34" charset="0"/>
                <a:cs typeface="Times New Roman" panose="02020603050405020304" pitchFamily="18" charset="0"/>
              </a:rPr>
              <a:t>With less grass, the cattle became weaker.  This produced poorer quality meat to sell.</a:t>
            </a:r>
            <a:endParaRPr kumimoji="0" lang="en-GB" altLang="en-US" sz="1100" i="0" u="none" strike="noStrike" cap="none" normalizeH="0" baseline="0" dirty="0">
              <a:ln>
                <a:noFill/>
              </a:ln>
              <a:solidFill>
                <a:schemeClr val="tx1"/>
              </a:solidFill>
              <a:effectLst/>
            </a:endParaRPr>
          </a:p>
        </p:txBody>
      </p:sp>
      <p:sp>
        <p:nvSpPr>
          <p:cNvPr id="18" name="Rectangle 2"/>
          <p:cNvSpPr>
            <a:spLocks noChangeArrowheads="1"/>
          </p:cNvSpPr>
          <p:nvPr/>
        </p:nvSpPr>
        <p:spPr bwMode="auto">
          <a:xfrm>
            <a:off x="2408467" y="1124487"/>
            <a:ext cx="1431573"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OVERSTOCKING</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Too many cattle were grazing on the same amount of grass.</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This led to the grass eroding.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100" b="0" i="0" u="none" strike="noStrike" cap="none" normalizeH="0" baseline="0" dirty="0">
              <a:ln>
                <a:noFill/>
              </a:ln>
              <a:solidFill>
                <a:schemeClr val="tx1"/>
              </a:solidFill>
              <a:effectLst/>
            </a:endParaRPr>
          </a:p>
        </p:txBody>
      </p:sp>
      <p:sp>
        <p:nvSpPr>
          <p:cNvPr id="23" name="Rectangle 2"/>
          <p:cNvSpPr>
            <a:spLocks noChangeArrowheads="1"/>
          </p:cNvSpPr>
          <p:nvPr/>
        </p:nvSpPr>
        <p:spPr bwMode="auto">
          <a:xfrm>
            <a:off x="3911330" y="1124487"/>
            <a:ext cx="1505401" cy="1107996"/>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OVERGRAZING</a:t>
            </a:r>
          </a:p>
          <a:p>
            <a:pPr marL="0" marR="0" lvl="0" indent="0" algn="l" defTabSz="914400" rtl="0" eaLnBrk="0" fontAlgn="base" latinLnBrk="0" hangingPunct="0">
              <a:lnSpc>
                <a:spcPct val="100000"/>
              </a:lnSpc>
              <a:spcBef>
                <a:spcPct val="0"/>
              </a:spcBef>
              <a:spcAft>
                <a:spcPct val="0"/>
              </a:spcAft>
              <a:buClrTx/>
              <a:buSzTx/>
              <a:tabLst/>
            </a:pPr>
            <a:r>
              <a:rPr lang="en-GB" altLang="en-US" sz="1100" dirty="0">
                <a:latin typeface="Calibri" panose="020F0502020204030204" pitchFamily="34" charset="0"/>
                <a:cs typeface="Times New Roman" panose="02020603050405020304" pitchFamily="18" charset="0"/>
              </a:rPr>
              <a:t>Grass did not have time to re-grow once eaten.  Cattle did not have enough to eat and the land dried up.</a:t>
            </a:r>
            <a:endParaRPr kumimoji="0" lang="en-GB" altLang="en-US" sz="1100" i="0" u="none" strike="noStrike" cap="none" normalizeH="0" baseline="0" dirty="0">
              <a:ln>
                <a:noFill/>
              </a:ln>
              <a:solidFill>
                <a:schemeClr val="tx1"/>
              </a:solidFill>
              <a:effectLst/>
            </a:endParaRPr>
          </a:p>
        </p:txBody>
      </p:sp>
      <p:sp>
        <p:nvSpPr>
          <p:cNvPr id="24" name="Rectangle 2"/>
          <p:cNvSpPr>
            <a:spLocks noChangeArrowheads="1"/>
          </p:cNvSpPr>
          <p:nvPr/>
        </p:nvSpPr>
        <p:spPr bwMode="auto">
          <a:xfrm>
            <a:off x="6931196" y="1124487"/>
            <a:ext cx="1733833"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a:t>
            </a:r>
            <a:r>
              <a:rPr kumimoji="0" lang="en-GB" altLang="en-US" sz="1100" b="1"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PROFIT</a:t>
            </a:r>
            <a:endParaRPr kumimoji="0" lang="en-GB" altLang="en-US" sz="1100" b="0" i="0" u="none" strike="noStrike" cap="none" normalizeH="0" baseline="0" dirty="0">
              <a:ln>
                <a:noFill/>
              </a:ln>
              <a:solidFill>
                <a:schemeClr val="tx1"/>
              </a:solidFill>
              <a:effectLst/>
            </a:endParaRPr>
          </a:p>
          <a:p>
            <a:r>
              <a:rPr lang="en-GB" altLang="en-US" sz="1100" dirty="0">
                <a:latin typeface="Calibri" panose="020F0502020204030204" pitchFamily="34" charset="0"/>
                <a:ea typeface="Calibri" panose="020F0502020204030204" pitchFamily="34" charset="0"/>
                <a:cs typeface="Times New Roman" panose="02020603050405020304" pitchFamily="18" charset="0"/>
              </a:rPr>
              <a:t>By 1882, profits were going down. Ranchers kept the cattle just in case the prices increased again. Hence, even more cattle.</a:t>
            </a:r>
            <a:endParaRPr lang="en-GB" altLang="en-US" sz="1100" dirty="0"/>
          </a:p>
        </p:txBody>
      </p:sp>
      <p:sp>
        <p:nvSpPr>
          <p:cNvPr id="35" name="Rectangle 3">
            <a:extLst>
              <a:ext uri="{FF2B5EF4-FFF2-40B4-BE49-F238E27FC236}">
                <a16:creationId xmlns:a16="http://schemas.microsoft.com/office/drawing/2014/main" id="{406F1EA7-E93E-4AE4-A4FC-819A8F16EBDB}"/>
              </a:ext>
            </a:extLst>
          </p:cNvPr>
          <p:cNvSpPr>
            <a:spLocks noChangeArrowheads="1"/>
          </p:cNvSpPr>
          <p:nvPr/>
        </p:nvSpPr>
        <p:spPr bwMode="auto">
          <a:xfrm rot="10800000" flipV="1">
            <a:off x="127107" y="488406"/>
            <a:ext cx="2153232" cy="276999"/>
          </a:xfrm>
          <a:custGeom>
            <a:avLst/>
            <a:gdLst>
              <a:gd name="connsiteX0" fmla="*/ 0 w 2153232"/>
              <a:gd name="connsiteY0" fmla="*/ 0 h 276999"/>
              <a:gd name="connsiteX1" fmla="*/ 516776 w 2153232"/>
              <a:gd name="connsiteY1" fmla="*/ 0 h 276999"/>
              <a:gd name="connsiteX2" fmla="*/ 1033551 w 2153232"/>
              <a:gd name="connsiteY2" fmla="*/ 0 h 276999"/>
              <a:gd name="connsiteX3" fmla="*/ 1614924 w 2153232"/>
              <a:gd name="connsiteY3" fmla="*/ 0 h 276999"/>
              <a:gd name="connsiteX4" fmla="*/ 2153232 w 2153232"/>
              <a:gd name="connsiteY4" fmla="*/ 0 h 276999"/>
              <a:gd name="connsiteX5" fmla="*/ 2153232 w 2153232"/>
              <a:gd name="connsiteY5" fmla="*/ 276999 h 276999"/>
              <a:gd name="connsiteX6" fmla="*/ 1679521 w 2153232"/>
              <a:gd name="connsiteY6" fmla="*/ 276999 h 276999"/>
              <a:gd name="connsiteX7" fmla="*/ 1119681 w 2153232"/>
              <a:gd name="connsiteY7" fmla="*/ 276999 h 276999"/>
              <a:gd name="connsiteX8" fmla="*/ 538308 w 2153232"/>
              <a:gd name="connsiteY8" fmla="*/ 276999 h 276999"/>
              <a:gd name="connsiteX9" fmla="*/ 0 w 2153232"/>
              <a:gd name="connsiteY9" fmla="*/ 276999 h 276999"/>
              <a:gd name="connsiteX10" fmla="*/ 0 w 2153232"/>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53232" h="276999" fill="none" extrusionOk="0">
                <a:moveTo>
                  <a:pt x="0" y="0"/>
                </a:moveTo>
                <a:cubicBezTo>
                  <a:pt x="181208" y="21989"/>
                  <a:pt x="339561" y="-6429"/>
                  <a:pt x="516776" y="0"/>
                </a:cubicBezTo>
                <a:cubicBezTo>
                  <a:pt x="693991" y="6429"/>
                  <a:pt x="827800" y="-12657"/>
                  <a:pt x="1033551" y="0"/>
                </a:cubicBezTo>
                <a:cubicBezTo>
                  <a:pt x="1239303" y="12657"/>
                  <a:pt x="1344797" y="24443"/>
                  <a:pt x="1614924" y="0"/>
                </a:cubicBezTo>
                <a:cubicBezTo>
                  <a:pt x="1885051" y="-24443"/>
                  <a:pt x="2007855" y="-16017"/>
                  <a:pt x="2153232" y="0"/>
                </a:cubicBezTo>
                <a:cubicBezTo>
                  <a:pt x="2146361" y="136646"/>
                  <a:pt x="2141213" y="173631"/>
                  <a:pt x="2153232" y="276999"/>
                </a:cubicBezTo>
                <a:cubicBezTo>
                  <a:pt x="1990974" y="276065"/>
                  <a:pt x="1892447" y="254996"/>
                  <a:pt x="1679521" y="276999"/>
                </a:cubicBezTo>
                <a:cubicBezTo>
                  <a:pt x="1466595" y="299002"/>
                  <a:pt x="1371415" y="304237"/>
                  <a:pt x="1119681" y="276999"/>
                </a:cubicBezTo>
                <a:cubicBezTo>
                  <a:pt x="867947" y="249761"/>
                  <a:pt x="783883" y="273020"/>
                  <a:pt x="538308" y="276999"/>
                </a:cubicBezTo>
                <a:cubicBezTo>
                  <a:pt x="292733" y="280978"/>
                  <a:pt x="227017" y="260084"/>
                  <a:pt x="0" y="276999"/>
                </a:cubicBezTo>
                <a:cubicBezTo>
                  <a:pt x="-6030" y="149272"/>
                  <a:pt x="4869" y="127692"/>
                  <a:pt x="0" y="0"/>
                </a:cubicBezTo>
                <a:close/>
              </a:path>
              <a:path w="2153232" h="276999" stroke="0" extrusionOk="0">
                <a:moveTo>
                  <a:pt x="0" y="0"/>
                </a:moveTo>
                <a:cubicBezTo>
                  <a:pt x="264289" y="24071"/>
                  <a:pt x="428161" y="-19566"/>
                  <a:pt x="538308" y="0"/>
                </a:cubicBezTo>
                <a:cubicBezTo>
                  <a:pt x="648455" y="19566"/>
                  <a:pt x="858664" y="-20203"/>
                  <a:pt x="1033551" y="0"/>
                </a:cubicBezTo>
                <a:cubicBezTo>
                  <a:pt x="1208438" y="20203"/>
                  <a:pt x="1313844" y="-23653"/>
                  <a:pt x="1593392" y="0"/>
                </a:cubicBezTo>
                <a:cubicBezTo>
                  <a:pt x="1872940" y="23653"/>
                  <a:pt x="1913495" y="24860"/>
                  <a:pt x="2153232" y="0"/>
                </a:cubicBezTo>
                <a:cubicBezTo>
                  <a:pt x="2152632" y="76096"/>
                  <a:pt x="2151088" y="140898"/>
                  <a:pt x="2153232" y="276999"/>
                </a:cubicBezTo>
                <a:cubicBezTo>
                  <a:pt x="2032781" y="286659"/>
                  <a:pt x="1902269" y="261785"/>
                  <a:pt x="1657989" y="276999"/>
                </a:cubicBezTo>
                <a:cubicBezTo>
                  <a:pt x="1413709" y="292213"/>
                  <a:pt x="1346846" y="277291"/>
                  <a:pt x="1184278" y="276999"/>
                </a:cubicBezTo>
                <a:cubicBezTo>
                  <a:pt x="1021710" y="276707"/>
                  <a:pt x="939717" y="253950"/>
                  <a:pt x="710567" y="276999"/>
                </a:cubicBezTo>
                <a:cubicBezTo>
                  <a:pt x="481417" y="300048"/>
                  <a:pt x="286506" y="288000"/>
                  <a:pt x="0" y="276999"/>
                </a:cubicBezTo>
                <a:cubicBezTo>
                  <a:pt x="8467" y="166278"/>
                  <a:pt x="8047" y="116520"/>
                  <a:pt x="0" y="0"/>
                </a:cubicBezTo>
                <a:close/>
              </a:path>
            </a:pathLst>
          </a:custGeom>
          <a:solidFill>
            <a:schemeClr val="accent4">
              <a:lumMod val="60000"/>
              <a:lumOff val="40000"/>
            </a:schemeClr>
          </a:solidFill>
          <a:ln w="19050">
            <a:solidFill>
              <a:schemeClr val="tx1"/>
            </a:solidFill>
            <a:miter lim="800000"/>
            <a:headEnd/>
            <a:tailEnd/>
            <a:extLst>
              <a:ext uri="{C807C97D-BFC1-408E-A445-0C87EB9F89A2}">
                <ask:lineSketchStyleProps xmlns:ask="http://schemas.microsoft.com/office/drawing/2018/sketchyshapes" sd="2838139209">
                  <a:prstGeom prst="rect">
                    <a:avLst/>
                  </a:prstGeom>
                  <ask:type>
                    <ask:lineSketchFreehand/>
                  </ask:type>
                </ask:lineSketchStyleProps>
              </a:ext>
            </a:extLst>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Cattle Industry so far…</a:t>
            </a:r>
          </a:p>
        </p:txBody>
      </p:sp>
      <p:sp>
        <p:nvSpPr>
          <p:cNvPr id="36" name="Rectangle 3">
            <a:extLst>
              <a:ext uri="{FF2B5EF4-FFF2-40B4-BE49-F238E27FC236}">
                <a16:creationId xmlns:a16="http://schemas.microsoft.com/office/drawing/2014/main" id="{A4198D46-09DD-4E84-AC89-081F769A80FD}"/>
              </a:ext>
            </a:extLst>
          </p:cNvPr>
          <p:cNvSpPr>
            <a:spLocks noChangeArrowheads="1"/>
          </p:cNvSpPr>
          <p:nvPr/>
        </p:nvSpPr>
        <p:spPr bwMode="auto">
          <a:xfrm rot="10800000" flipV="1">
            <a:off x="128796" y="814403"/>
            <a:ext cx="2157340" cy="400110"/>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1850s:</a:t>
            </a:r>
            <a:r>
              <a:rPr kumimoji="0" lang="en-GB" altLang="en-US" sz="100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Texas Longhorn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cattle mainly ranched in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Texas.</a:t>
            </a:r>
          </a:p>
        </p:txBody>
      </p:sp>
      <p:sp>
        <p:nvSpPr>
          <p:cNvPr id="37" name="Rectangle 3">
            <a:extLst>
              <a:ext uri="{FF2B5EF4-FFF2-40B4-BE49-F238E27FC236}">
                <a16:creationId xmlns:a16="http://schemas.microsoft.com/office/drawing/2014/main" id="{CF5F2290-E02A-40C9-9961-F0CE839CD7EE}"/>
              </a:ext>
            </a:extLst>
          </p:cNvPr>
          <p:cNvSpPr>
            <a:spLocks noChangeArrowheads="1"/>
          </p:cNvSpPr>
          <p:nvPr/>
        </p:nvSpPr>
        <p:spPr bwMode="auto">
          <a:xfrm rot="10800000" flipV="1">
            <a:off x="128796" y="1297887"/>
            <a:ext cx="2157340" cy="553998"/>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1861:</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American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Civil War</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results in cattle herds being left to multiply.  Cattle herds in poor condition.</a:t>
            </a:r>
          </a:p>
        </p:txBody>
      </p:sp>
      <p:sp>
        <p:nvSpPr>
          <p:cNvPr id="38" name="Rectangle 3">
            <a:extLst>
              <a:ext uri="{FF2B5EF4-FFF2-40B4-BE49-F238E27FC236}">
                <a16:creationId xmlns:a16="http://schemas.microsoft.com/office/drawing/2014/main" id="{9FF8D7D9-2715-49F7-84D3-1D4ED9F8E0FE}"/>
              </a:ext>
            </a:extLst>
          </p:cNvPr>
          <p:cNvSpPr>
            <a:spLocks noChangeArrowheads="1"/>
          </p:cNvSpPr>
          <p:nvPr/>
        </p:nvSpPr>
        <p:spPr bwMode="auto">
          <a:xfrm rot="10800000" flipV="1">
            <a:off x="128796" y="1935259"/>
            <a:ext cx="2157341" cy="400110"/>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1865:</a:t>
            </a:r>
            <a:r>
              <a:rPr kumimoji="0" lang="en-GB" altLang="en-US" sz="100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After the Civil War,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demand</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for beef increases in the north.  </a:t>
            </a:r>
          </a:p>
        </p:txBody>
      </p:sp>
      <p:sp>
        <p:nvSpPr>
          <p:cNvPr id="39" name="Rectangle 3">
            <a:extLst>
              <a:ext uri="{FF2B5EF4-FFF2-40B4-BE49-F238E27FC236}">
                <a16:creationId xmlns:a16="http://schemas.microsoft.com/office/drawing/2014/main" id="{4EEC4F82-F73D-433A-8D45-98465FE36A4F}"/>
              </a:ext>
            </a:extLst>
          </p:cNvPr>
          <p:cNvSpPr>
            <a:spLocks noChangeArrowheads="1"/>
          </p:cNvSpPr>
          <p:nvPr/>
        </p:nvSpPr>
        <p:spPr bwMode="auto">
          <a:xfrm rot="10800000" flipV="1">
            <a:off x="131808" y="2418743"/>
            <a:ext cx="2151317" cy="553998"/>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1861:</a:t>
            </a:r>
            <a:r>
              <a:rPr kumimoji="0" lang="en-GB" altLang="en-US" sz="100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Cattle still banne</a:t>
            </a:r>
            <a:r>
              <a:rPr lang="en-GB" altLang="en-US" sz="1000" dirty="0">
                <a:latin typeface="Calibri" panose="020F0502020204030204" pitchFamily="34" charset="0"/>
                <a:ea typeface="Calibri" panose="020F0502020204030204" pitchFamily="34" charset="0"/>
                <a:cs typeface="Times New Roman" panose="02020603050405020304" pitchFamily="18" charset="0"/>
              </a:rPr>
              <a:t>d from entering some states such as Kansas and Missouri due to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Texas Fever</a:t>
            </a:r>
            <a:endPar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0" name="Rectangle 3">
            <a:extLst>
              <a:ext uri="{FF2B5EF4-FFF2-40B4-BE49-F238E27FC236}">
                <a16:creationId xmlns:a16="http://schemas.microsoft.com/office/drawing/2014/main" id="{40B404DC-D990-4FA0-AE4C-3DCAC25D13D8}"/>
              </a:ext>
            </a:extLst>
          </p:cNvPr>
          <p:cNvSpPr>
            <a:spLocks noChangeArrowheads="1"/>
          </p:cNvSpPr>
          <p:nvPr/>
        </p:nvSpPr>
        <p:spPr bwMode="auto">
          <a:xfrm rot="10800000" flipV="1">
            <a:off x="135193" y="3056115"/>
            <a:ext cx="2144547" cy="707886"/>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1866:</a:t>
            </a:r>
            <a:r>
              <a:rPr kumimoji="0" lang="en-GB" altLang="en-US" sz="100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Goodnight &amp; Loving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Trial moves cattle instead to the West (reservations, army forts, mining towns and railroad builders).</a:t>
            </a:r>
          </a:p>
        </p:txBody>
      </p:sp>
      <p:sp>
        <p:nvSpPr>
          <p:cNvPr id="41" name="Rectangle 3">
            <a:extLst>
              <a:ext uri="{FF2B5EF4-FFF2-40B4-BE49-F238E27FC236}">
                <a16:creationId xmlns:a16="http://schemas.microsoft.com/office/drawing/2014/main" id="{BAC8EDCC-64A3-4092-818A-EC9E156B03DA}"/>
              </a:ext>
            </a:extLst>
          </p:cNvPr>
          <p:cNvSpPr>
            <a:spLocks noChangeArrowheads="1"/>
          </p:cNvSpPr>
          <p:nvPr/>
        </p:nvSpPr>
        <p:spPr bwMode="auto">
          <a:xfrm rot="10800000" flipV="1">
            <a:off x="135193" y="3847375"/>
            <a:ext cx="2144546" cy="861774"/>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1867:</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Joseph McCoy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uses the Chisholm Trail to drive cattle to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Abilene</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Stockyard are built at the railhead where cattle is transported to the east.</a:t>
            </a:r>
          </a:p>
        </p:txBody>
      </p:sp>
      <p:sp>
        <p:nvSpPr>
          <p:cNvPr id="42" name="Rectangle 3">
            <a:extLst>
              <a:ext uri="{FF2B5EF4-FFF2-40B4-BE49-F238E27FC236}">
                <a16:creationId xmlns:a16="http://schemas.microsoft.com/office/drawing/2014/main" id="{13B8FFB8-160F-4524-9893-685379885F62}"/>
              </a:ext>
            </a:extLst>
          </p:cNvPr>
          <p:cNvSpPr>
            <a:spLocks noChangeArrowheads="1"/>
          </p:cNvSpPr>
          <p:nvPr/>
        </p:nvSpPr>
        <p:spPr bwMode="auto">
          <a:xfrm rot="10800000" flipV="1">
            <a:off x="135193" y="4792523"/>
            <a:ext cx="2144546" cy="553998"/>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1871:</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John Iliff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begins ranching on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open range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the West removing the need for long cattle drives.</a:t>
            </a:r>
          </a:p>
        </p:txBody>
      </p:sp>
      <p:sp>
        <p:nvSpPr>
          <p:cNvPr id="43" name="Rectangle 3">
            <a:extLst>
              <a:ext uri="{FF2B5EF4-FFF2-40B4-BE49-F238E27FC236}">
                <a16:creationId xmlns:a16="http://schemas.microsoft.com/office/drawing/2014/main" id="{6C601050-AC86-4320-96A1-22CB432D92D7}"/>
              </a:ext>
            </a:extLst>
          </p:cNvPr>
          <p:cNvSpPr>
            <a:spLocks noChangeArrowheads="1"/>
          </p:cNvSpPr>
          <p:nvPr/>
        </p:nvSpPr>
        <p:spPr bwMode="auto">
          <a:xfrm rot="10800000" flipV="1">
            <a:off x="139298" y="5429895"/>
            <a:ext cx="2136336" cy="553998"/>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1875:</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Refrigerated</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railroad cars developed.  Ranched beef can now be sold to distant markets easily.</a:t>
            </a:r>
          </a:p>
        </p:txBody>
      </p:sp>
      <p:sp>
        <p:nvSpPr>
          <p:cNvPr id="44" name="Rectangle 3">
            <a:extLst>
              <a:ext uri="{FF2B5EF4-FFF2-40B4-BE49-F238E27FC236}">
                <a16:creationId xmlns:a16="http://schemas.microsoft.com/office/drawing/2014/main" id="{FD5773D7-8A43-45CE-873F-1C2230FE34A2}"/>
              </a:ext>
            </a:extLst>
          </p:cNvPr>
          <p:cNvSpPr>
            <a:spLocks noChangeArrowheads="1"/>
          </p:cNvSpPr>
          <p:nvPr/>
        </p:nvSpPr>
        <p:spPr bwMode="auto">
          <a:xfrm rot="10800000" flipV="1">
            <a:off x="133500" y="6067269"/>
            <a:ext cx="2147932" cy="707886"/>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1876:</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cattle industry experiences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beef bonanza</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Investors support ranching on the Plains.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Cattle barons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gain huge wealth and influence.</a:t>
            </a:r>
          </a:p>
        </p:txBody>
      </p:sp>
      <p:cxnSp>
        <p:nvCxnSpPr>
          <p:cNvPr id="7" name="Straight Connector 6">
            <a:extLst>
              <a:ext uri="{FF2B5EF4-FFF2-40B4-BE49-F238E27FC236}">
                <a16:creationId xmlns:a16="http://schemas.microsoft.com/office/drawing/2014/main" id="{4219416B-2F9C-49AD-A2B8-3EB9A603AE07}"/>
              </a:ext>
            </a:extLst>
          </p:cNvPr>
          <p:cNvCxnSpPr>
            <a:cxnSpLocks/>
          </p:cNvCxnSpPr>
          <p:nvPr/>
        </p:nvCxnSpPr>
        <p:spPr>
          <a:xfrm>
            <a:off x="1207465" y="1214513"/>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2AC87AA-2EC0-45E3-B9E2-45EE7AD13339}"/>
              </a:ext>
            </a:extLst>
          </p:cNvPr>
          <p:cNvCxnSpPr>
            <a:cxnSpLocks/>
          </p:cNvCxnSpPr>
          <p:nvPr/>
        </p:nvCxnSpPr>
        <p:spPr>
          <a:xfrm flipV="1">
            <a:off x="1207465" y="1851885"/>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8A11B9E-FFD2-4A57-972E-ED68B7D62E12}"/>
              </a:ext>
            </a:extLst>
          </p:cNvPr>
          <p:cNvCxnSpPr>
            <a:cxnSpLocks/>
          </p:cNvCxnSpPr>
          <p:nvPr/>
        </p:nvCxnSpPr>
        <p:spPr>
          <a:xfrm>
            <a:off x="1205961" y="2335369"/>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BD7C34BB-0AE9-4125-ACEE-3FA8B3D30A0B}"/>
              </a:ext>
            </a:extLst>
          </p:cNvPr>
          <p:cNvCxnSpPr>
            <a:cxnSpLocks/>
          </p:cNvCxnSpPr>
          <p:nvPr/>
        </p:nvCxnSpPr>
        <p:spPr>
          <a:xfrm flipV="1">
            <a:off x="1205774" y="2972741"/>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E5C2398-0A7D-439C-A1FA-41F61EA58EF3}"/>
              </a:ext>
            </a:extLst>
          </p:cNvPr>
          <p:cNvCxnSpPr>
            <a:cxnSpLocks/>
            <a:stCxn id="40" idx="2"/>
            <a:endCxn id="41" idx="0"/>
          </p:cNvCxnSpPr>
          <p:nvPr/>
        </p:nvCxnSpPr>
        <p:spPr>
          <a:xfrm>
            <a:off x="1207466" y="3764001"/>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55783AB5-0CB1-4AC4-A562-EC11A2995D0F}"/>
              </a:ext>
            </a:extLst>
          </p:cNvPr>
          <p:cNvCxnSpPr>
            <a:cxnSpLocks/>
            <a:stCxn id="42" idx="0"/>
            <a:endCxn id="41" idx="2"/>
          </p:cNvCxnSpPr>
          <p:nvPr/>
        </p:nvCxnSpPr>
        <p:spPr>
          <a:xfrm flipV="1">
            <a:off x="1207466" y="4709149"/>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EFDE07C-EE82-49B3-A682-579E91545895}"/>
              </a:ext>
            </a:extLst>
          </p:cNvPr>
          <p:cNvCxnSpPr>
            <a:cxnSpLocks/>
            <a:stCxn id="42" idx="2"/>
            <a:endCxn id="43" idx="0"/>
          </p:cNvCxnSpPr>
          <p:nvPr/>
        </p:nvCxnSpPr>
        <p:spPr>
          <a:xfrm>
            <a:off x="1207466" y="5346521"/>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82F16D8D-79E1-4EB9-9625-5B27B8F1EE93}"/>
              </a:ext>
            </a:extLst>
          </p:cNvPr>
          <p:cNvCxnSpPr>
            <a:cxnSpLocks/>
            <a:stCxn id="44" idx="0"/>
            <a:endCxn id="43" idx="2"/>
          </p:cNvCxnSpPr>
          <p:nvPr/>
        </p:nvCxnSpPr>
        <p:spPr>
          <a:xfrm flipV="1">
            <a:off x="1207466" y="5983893"/>
            <a:ext cx="0" cy="8337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9" name="Arrow: Right 68">
            <a:extLst>
              <a:ext uri="{FF2B5EF4-FFF2-40B4-BE49-F238E27FC236}">
                <a16:creationId xmlns:a16="http://schemas.microsoft.com/office/drawing/2014/main" id="{F8FE9AC1-722F-49E8-BAB1-1CABE2D3637D}"/>
              </a:ext>
            </a:extLst>
          </p:cNvPr>
          <p:cNvSpPr/>
          <p:nvPr/>
        </p:nvSpPr>
        <p:spPr>
          <a:xfrm rot="5400000">
            <a:off x="3018601" y="844108"/>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Arrow: Right 73">
            <a:extLst>
              <a:ext uri="{FF2B5EF4-FFF2-40B4-BE49-F238E27FC236}">
                <a16:creationId xmlns:a16="http://schemas.microsoft.com/office/drawing/2014/main" id="{0C161944-FAC9-477F-9D27-C3644115A5EC}"/>
              </a:ext>
            </a:extLst>
          </p:cNvPr>
          <p:cNvSpPr/>
          <p:nvPr/>
        </p:nvSpPr>
        <p:spPr>
          <a:xfrm rot="5400000">
            <a:off x="4595292" y="847930"/>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Arrow: Right 74">
            <a:extLst>
              <a:ext uri="{FF2B5EF4-FFF2-40B4-BE49-F238E27FC236}">
                <a16:creationId xmlns:a16="http://schemas.microsoft.com/office/drawing/2014/main" id="{7CB8DE80-22D0-4735-9B57-12BAEE583A8C}"/>
              </a:ext>
            </a:extLst>
          </p:cNvPr>
          <p:cNvSpPr/>
          <p:nvPr/>
        </p:nvSpPr>
        <p:spPr>
          <a:xfrm rot="5400000">
            <a:off x="6069459" y="841392"/>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Arrow: Right 75">
            <a:extLst>
              <a:ext uri="{FF2B5EF4-FFF2-40B4-BE49-F238E27FC236}">
                <a16:creationId xmlns:a16="http://schemas.microsoft.com/office/drawing/2014/main" id="{3C417023-523D-40BC-B52E-A4FFBD913EE3}"/>
              </a:ext>
            </a:extLst>
          </p:cNvPr>
          <p:cNvSpPr/>
          <p:nvPr/>
        </p:nvSpPr>
        <p:spPr>
          <a:xfrm rot="5400000">
            <a:off x="7693609" y="841392"/>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Arrow: Right 76">
            <a:extLst>
              <a:ext uri="{FF2B5EF4-FFF2-40B4-BE49-F238E27FC236}">
                <a16:creationId xmlns:a16="http://schemas.microsoft.com/office/drawing/2014/main" id="{EA272D7B-86B4-4FF7-8314-05912731C417}"/>
              </a:ext>
            </a:extLst>
          </p:cNvPr>
          <p:cNvSpPr/>
          <p:nvPr/>
        </p:nvSpPr>
        <p:spPr>
          <a:xfrm rot="5400000">
            <a:off x="9414775" y="847931"/>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Arrow: Right 77">
            <a:extLst>
              <a:ext uri="{FF2B5EF4-FFF2-40B4-BE49-F238E27FC236}">
                <a16:creationId xmlns:a16="http://schemas.microsoft.com/office/drawing/2014/main" id="{2F1188E2-3342-40B3-86C3-A90140913467}"/>
              </a:ext>
            </a:extLst>
          </p:cNvPr>
          <p:cNvSpPr/>
          <p:nvPr/>
        </p:nvSpPr>
        <p:spPr>
          <a:xfrm rot="5400000">
            <a:off x="11135940" y="847931"/>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2"/>
          <p:cNvSpPr>
            <a:spLocks noChangeArrowheads="1"/>
          </p:cNvSpPr>
          <p:nvPr/>
        </p:nvSpPr>
        <p:spPr bwMode="auto">
          <a:xfrm>
            <a:off x="2408467" y="488406"/>
            <a:ext cx="9701076" cy="430887"/>
          </a:xfrm>
          <a:prstGeom prst="rect">
            <a:avLst/>
          </a:prstGeom>
          <a:solidFill>
            <a:schemeClr val="accent4">
              <a:lumMod val="20000"/>
              <a:lumOff val="80000"/>
            </a:schemeClr>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100" dirty="0">
                <a:latin typeface="Calibri" panose="020F0502020204030204" pitchFamily="34" charset="0"/>
                <a:cs typeface="Times New Roman" panose="02020603050405020304" pitchFamily="18" charset="0"/>
              </a:rPr>
              <a:t>Unfortunately, by the 1880s, so much money went into cattle ranching on the Plains that cattle became </a:t>
            </a:r>
            <a:r>
              <a:rPr lang="en-GB" altLang="en-US" sz="1100" b="1" dirty="0">
                <a:latin typeface="Calibri" panose="020F0502020204030204" pitchFamily="34" charset="0"/>
                <a:cs typeface="Times New Roman" panose="02020603050405020304" pitchFamily="18" charset="0"/>
              </a:rPr>
              <a:t>overstocked</a:t>
            </a:r>
            <a:r>
              <a:rPr lang="en-GB" altLang="en-US" sz="1100" dirty="0">
                <a:latin typeface="Calibri" panose="020F0502020204030204" pitchFamily="34" charset="0"/>
                <a:cs typeface="Times New Roman" panose="02020603050405020304" pitchFamily="18" charset="0"/>
              </a:rPr>
              <a:t>.  There were too many cattle on the same areas of grassland and with too many of them, the price of cattle fell.  </a:t>
            </a:r>
            <a:endParaRPr kumimoji="0" lang="en-GB" altLang="en-US" sz="1100" i="0" strike="noStrike" cap="none" normalizeH="0" baseline="0" dirty="0">
              <a:ln>
                <a:noFill/>
              </a:ln>
              <a:solidFill>
                <a:schemeClr val="tx1"/>
              </a:solidFill>
              <a:effectLst/>
            </a:endParaRPr>
          </a:p>
        </p:txBody>
      </p:sp>
      <p:pic>
        <p:nvPicPr>
          <p:cNvPr id="79" name="Picture 2" descr="Download Clip Black And White Longhorn Silhouette Clipart - Cafepress Texas  Longhorn Silhouette Cap - Full Size PNG Image - PNGkit">
            <a:extLst>
              <a:ext uri="{FF2B5EF4-FFF2-40B4-BE49-F238E27FC236}">
                <a16:creationId xmlns:a16="http://schemas.microsoft.com/office/drawing/2014/main" id="{C55772D7-FAE7-49BB-9FEE-A1A45A850FA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17460" y="56551"/>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2" descr="Download Clip Black And White Longhorn Silhouette Clipart - Cafepress Texas  Longhorn Silhouette Cap - Full Size PNG Image - PNGkit">
            <a:extLst>
              <a:ext uri="{FF2B5EF4-FFF2-40B4-BE49-F238E27FC236}">
                <a16:creationId xmlns:a16="http://schemas.microsoft.com/office/drawing/2014/main" id="{16EAAA5F-8FB6-4CA8-8C96-CA45FAE987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9636" y="53829"/>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2" descr="Download Clip Black And White Longhorn Silhouette Clipart - Cafepress Texas  Longhorn Silhouette Cap - Full Size PNG Image - PNGkit">
            <a:extLst>
              <a:ext uri="{FF2B5EF4-FFF2-40B4-BE49-F238E27FC236}">
                <a16:creationId xmlns:a16="http://schemas.microsoft.com/office/drawing/2014/main" id="{AD77F33C-288F-4BBD-94A8-AB91A98FC4D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00939" y="64559"/>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2" descr="Download Clip Black And White Longhorn Silhouette Clipart - Cafepress Texas  Longhorn Silhouette Cap - Full Size PNG Image - PNGkit">
            <a:extLst>
              <a:ext uri="{FF2B5EF4-FFF2-40B4-BE49-F238E27FC236}">
                <a16:creationId xmlns:a16="http://schemas.microsoft.com/office/drawing/2014/main" id="{2CB0CD34-52A7-4ECC-9066-ACA7E715A0C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45337" y="34826"/>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2" descr="Download Clip Black And White Longhorn Silhouette Clipart - Cafepress Texas  Longhorn Silhouette Cap - Full Size PNG Image - PNGkit">
            <a:extLst>
              <a:ext uri="{FF2B5EF4-FFF2-40B4-BE49-F238E27FC236}">
                <a16:creationId xmlns:a16="http://schemas.microsoft.com/office/drawing/2014/main" id="{D5699FFE-B919-4BE9-894F-488D7E21252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87513" y="32104"/>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2" descr="Download Clip Black And White Longhorn Silhouette Clipart - Cafepress Texas  Longhorn Silhouette Cap - Full Size PNG Image - PNGkit">
            <a:extLst>
              <a:ext uri="{FF2B5EF4-FFF2-40B4-BE49-F238E27FC236}">
                <a16:creationId xmlns:a16="http://schemas.microsoft.com/office/drawing/2014/main" id="{460A9018-5E70-494C-833C-99630457FDD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1328816" y="42834"/>
            <a:ext cx="745724" cy="432520"/>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2">
            <a:extLst>
              <a:ext uri="{FF2B5EF4-FFF2-40B4-BE49-F238E27FC236}">
                <a16:creationId xmlns:a16="http://schemas.microsoft.com/office/drawing/2014/main" id="{D148F336-83EA-461A-8915-AC86DAA00B1B}"/>
              </a:ext>
            </a:extLst>
          </p:cNvPr>
          <p:cNvSpPr>
            <a:spLocks noChangeArrowheads="1"/>
          </p:cNvSpPr>
          <p:nvPr/>
        </p:nvSpPr>
        <p:spPr bwMode="auto">
          <a:xfrm>
            <a:off x="2424207" y="2448677"/>
            <a:ext cx="9701076" cy="307777"/>
          </a:xfrm>
          <a:custGeom>
            <a:avLst/>
            <a:gdLst>
              <a:gd name="connsiteX0" fmla="*/ 0 w 9701076"/>
              <a:gd name="connsiteY0" fmla="*/ 0 h 307777"/>
              <a:gd name="connsiteX1" fmla="*/ 692934 w 9701076"/>
              <a:gd name="connsiteY1" fmla="*/ 0 h 307777"/>
              <a:gd name="connsiteX2" fmla="*/ 1579890 w 9701076"/>
              <a:gd name="connsiteY2" fmla="*/ 0 h 307777"/>
              <a:gd name="connsiteX3" fmla="*/ 2466845 w 9701076"/>
              <a:gd name="connsiteY3" fmla="*/ 0 h 307777"/>
              <a:gd name="connsiteX4" fmla="*/ 2868747 w 9701076"/>
              <a:gd name="connsiteY4" fmla="*/ 0 h 307777"/>
              <a:gd name="connsiteX5" fmla="*/ 3561681 w 9701076"/>
              <a:gd name="connsiteY5" fmla="*/ 0 h 307777"/>
              <a:gd name="connsiteX6" fmla="*/ 4254615 w 9701076"/>
              <a:gd name="connsiteY6" fmla="*/ 0 h 307777"/>
              <a:gd name="connsiteX7" fmla="*/ 4753527 w 9701076"/>
              <a:gd name="connsiteY7" fmla="*/ 0 h 307777"/>
              <a:gd name="connsiteX8" fmla="*/ 5349450 w 9701076"/>
              <a:gd name="connsiteY8" fmla="*/ 0 h 307777"/>
              <a:gd name="connsiteX9" fmla="*/ 6042384 w 9701076"/>
              <a:gd name="connsiteY9" fmla="*/ 0 h 307777"/>
              <a:gd name="connsiteX10" fmla="*/ 6638308 w 9701076"/>
              <a:gd name="connsiteY10" fmla="*/ 0 h 307777"/>
              <a:gd name="connsiteX11" fmla="*/ 7331242 w 9701076"/>
              <a:gd name="connsiteY11" fmla="*/ 0 h 307777"/>
              <a:gd name="connsiteX12" fmla="*/ 8121186 w 9701076"/>
              <a:gd name="connsiteY12" fmla="*/ 0 h 307777"/>
              <a:gd name="connsiteX13" fmla="*/ 8814120 w 9701076"/>
              <a:gd name="connsiteY13" fmla="*/ 0 h 307777"/>
              <a:gd name="connsiteX14" fmla="*/ 9701076 w 9701076"/>
              <a:gd name="connsiteY14" fmla="*/ 0 h 307777"/>
              <a:gd name="connsiteX15" fmla="*/ 9701076 w 9701076"/>
              <a:gd name="connsiteY15" fmla="*/ 307777 h 307777"/>
              <a:gd name="connsiteX16" fmla="*/ 8814120 w 9701076"/>
              <a:gd name="connsiteY16" fmla="*/ 307777 h 307777"/>
              <a:gd name="connsiteX17" fmla="*/ 8315208 w 9701076"/>
              <a:gd name="connsiteY17" fmla="*/ 307777 h 307777"/>
              <a:gd name="connsiteX18" fmla="*/ 7719285 w 9701076"/>
              <a:gd name="connsiteY18" fmla="*/ 307777 h 307777"/>
              <a:gd name="connsiteX19" fmla="*/ 6832329 w 9701076"/>
              <a:gd name="connsiteY19" fmla="*/ 307777 h 307777"/>
              <a:gd name="connsiteX20" fmla="*/ 6333417 w 9701076"/>
              <a:gd name="connsiteY20" fmla="*/ 307777 h 307777"/>
              <a:gd name="connsiteX21" fmla="*/ 5834504 w 9701076"/>
              <a:gd name="connsiteY21" fmla="*/ 307777 h 307777"/>
              <a:gd name="connsiteX22" fmla="*/ 4947549 w 9701076"/>
              <a:gd name="connsiteY22" fmla="*/ 307777 h 307777"/>
              <a:gd name="connsiteX23" fmla="*/ 4157604 w 9701076"/>
              <a:gd name="connsiteY23" fmla="*/ 307777 h 307777"/>
              <a:gd name="connsiteX24" fmla="*/ 3464670 w 9701076"/>
              <a:gd name="connsiteY24" fmla="*/ 307777 h 307777"/>
              <a:gd name="connsiteX25" fmla="*/ 3062768 w 9701076"/>
              <a:gd name="connsiteY25" fmla="*/ 307777 h 307777"/>
              <a:gd name="connsiteX26" fmla="*/ 2563856 w 9701076"/>
              <a:gd name="connsiteY26" fmla="*/ 307777 h 307777"/>
              <a:gd name="connsiteX27" fmla="*/ 1676900 w 9701076"/>
              <a:gd name="connsiteY27" fmla="*/ 307777 h 307777"/>
              <a:gd name="connsiteX28" fmla="*/ 1177988 w 9701076"/>
              <a:gd name="connsiteY28" fmla="*/ 307777 h 307777"/>
              <a:gd name="connsiteX29" fmla="*/ 0 w 9701076"/>
              <a:gd name="connsiteY29" fmla="*/ 307777 h 307777"/>
              <a:gd name="connsiteX30" fmla="*/ 0 w 9701076"/>
              <a:gd name="connsiteY3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701076" h="307777" fill="none" extrusionOk="0">
                <a:moveTo>
                  <a:pt x="0" y="0"/>
                </a:moveTo>
                <a:cubicBezTo>
                  <a:pt x="156023" y="-6493"/>
                  <a:pt x="384337" y="-6132"/>
                  <a:pt x="692934" y="0"/>
                </a:cubicBezTo>
                <a:cubicBezTo>
                  <a:pt x="1001531" y="6132"/>
                  <a:pt x="1177260" y="40210"/>
                  <a:pt x="1579890" y="0"/>
                </a:cubicBezTo>
                <a:cubicBezTo>
                  <a:pt x="1982520" y="-40210"/>
                  <a:pt x="2287525" y="27126"/>
                  <a:pt x="2466845" y="0"/>
                </a:cubicBezTo>
                <a:cubicBezTo>
                  <a:pt x="2646166" y="-27126"/>
                  <a:pt x="2777231" y="12486"/>
                  <a:pt x="2868747" y="0"/>
                </a:cubicBezTo>
                <a:cubicBezTo>
                  <a:pt x="2960263" y="-12486"/>
                  <a:pt x="3276951" y="11983"/>
                  <a:pt x="3561681" y="0"/>
                </a:cubicBezTo>
                <a:cubicBezTo>
                  <a:pt x="3846411" y="-11983"/>
                  <a:pt x="4101504" y="2239"/>
                  <a:pt x="4254615" y="0"/>
                </a:cubicBezTo>
                <a:cubicBezTo>
                  <a:pt x="4407726" y="-2239"/>
                  <a:pt x="4561065" y="19303"/>
                  <a:pt x="4753527" y="0"/>
                </a:cubicBezTo>
                <a:cubicBezTo>
                  <a:pt x="4945989" y="-19303"/>
                  <a:pt x="5084878" y="-16280"/>
                  <a:pt x="5349450" y="0"/>
                </a:cubicBezTo>
                <a:cubicBezTo>
                  <a:pt x="5614022" y="16280"/>
                  <a:pt x="5777618" y="16011"/>
                  <a:pt x="6042384" y="0"/>
                </a:cubicBezTo>
                <a:cubicBezTo>
                  <a:pt x="6307150" y="-16011"/>
                  <a:pt x="6507512" y="4821"/>
                  <a:pt x="6638308" y="0"/>
                </a:cubicBezTo>
                <a:cubicBezTo>
                  <a:pt x="6769104" y="-4821"/>
                  <a:pt x="7008291" y="7839"/>
                  <a:pt x="7331242" y="0"/>
                </a:cubicBezTo>
                <a:cubicBezTo>
                  <a:pt x="7654193" y="-7839"/>
                  <a:pt x="7920907" y="-13801"/>
                  <a:pt x="8121186" y="0"/>
                </a:cubicBezTo>
                <a:cubicBezTo>
                  <a:pt x="8321465" y="13801"/>
                  <a:pt x="8494941" y="-30695"/>
                  <a:pt x="8814120" y="0"/>
                </a:cubicBezTo>
                <a:cubicBezTo>
                  <a:pt x="9133299" y="30695"/>
                  <a:pt x="9272157" y="-28945"/>
                  <a:pt x="9701076" y="0"/>
                </a:cubicBezTo>
                <a:cubicBezTo>
                  <a:pt x="9711782" y="137756"/>
                  <a:pt x="9694929" y="243361"/>
                  <a:pt x="9701076" y="307777"/>
                </a:cubicBezTo>
                <a:cubicBezTo>
                  <a:pt x="9344409" y="333893"/>
                  <a:pt x="9202173" y="320629"/>
                  <a:pt x="8814120" y="307777"/>
                </a:cubicBezTo>
                <a:cubicBezTo>
                  <a:pt x="8426067" y="294925"/>
                  <a:pt x="8447626" y="331921"/>
                  <a:pt x="8315208" y="307777"/>
                </a:cubicBezTo>
                <a:cubicBezTo>
                  <a:pt x="8182790" y="283633"/>
                  <a:pt x="7874363" y="281745"/>
                  <a:pt x="7719285" y="307777"/>
                </a:cubicBezTo>
                <a:cubicBezTo>
                  <a:pt x="7564207" y="333809"/>
                  <a:pt x="7023688" y="287702"/>
                  <a:pt x="6832329" y="307777"/>
                </a:cubicBezTo>
                <a:cubicBezTo>
                  <a:pt x="6640970" y="327852"/>
                  <a:pt x="6476014" y="302350"/>
                  <a:pt x="6333417" y="307777"/>
                </a:cubicBezTo>
                <a:cubicBezTo>
                  <a:pt x="6190820" y="313204"/>
                  <a:pt x="6025814" y="328039"/>
                  <a:pt x="5834504" y="307777"/>
                </a:cubicBezTo>
                <a:cubicBezTo>
                  <a:pt x="5643194" y="287515"/>
                  <a:pt x="5290344" y="296130"/>
                  <a:pt x="4947549" y="307777"/>
                </a:cubicBezTo>
                <a:cubicBezTo>
                  <a:pt x="4604755" y="319424"/>
                  <a:pt x="4367773" y="272137"/>
                  <a:pt x="4157604" y="307777"/>
                </a:cubicBezTo>
                <a:cubicBezTo>
                  <a:pt x="3947436" y="343417"/>
                  <a:pt x="3675575" y="278036"/>
                  <a:pt x="3464670" y="307777"/>
                </a:cubicBezTo>
                <a:cubicBezTo>
                  <a:pt x="3253765" y="337518"/>
                  <a:pt x="3180148" y="324098"/>
                  <a:pt x="3062768" y="307777"/>
                </a:cubicBezTo>
                <a:cubicBezTo>
                  <a:pt x="2945388" y="291456"/>
                  <a:pt x="2784084" y="305926"/>
                  <a:pt x="2563856" y="307777"/>
                </a:cubicBezTo>
                <a:cubicBezTo>
                  <a:pt x="2343628" y="309628"/>
                  <a:pt x="1922159" y="340998"/>
                  <a:pt x="1676900" y="307777"/>
                </a:cubicBezTo>
                <a:cubicBezTo>
                  <a:pt x="1431641" y="274556"/>
                  <a:pt x="1333140" y="303557"/>
                  <a:pt x="1177988" y="307777"/>
                </a:cubicBezTo>
                <a:cubicBezTo>
                  <a:pt x="1022836" y="311997"/>
                  <a:pt x="292120" y="273351"/>
                  <a:pt x="0" y="307777"/>
                </a:cubicBezTo>
                <a:cubicBezTo>
                  <a:pt x="-10163" y="214787"/>
                  <a:pt x="15052" y="122601"/>
                  <a:pt x="0" y="0"/>
                </a:cubicBezTo>
                <a:close/>
              </a:path>
              <a:path w="9701076" h="307777" stroke="0" extrusionOk="0">
                <a:moveTo>
                  <a:pt x="0" y="0"/>
                </a:moveTo>
                <a:cubicBezTo>
                  <a:pt x="190989" y="-17891"/>
                  <a:pt x="449672" y="19398"/>
                  <a:pt x="789945" y="0"/>
                </a:cubicBezTo>
                <a:cubicBezTo>
                  <a:pt x="1130219" y="-19398"/>
                  <a:pt x="1105619" y="-22268"/>
                  <a:pt x="1288857" y="0"/>
                </a:cubicBezTo>
                <a:cubicBezTo>
                  <a:pt x="1472095" y="22268"/>
                  <a:pt x="1681524" y="-5384"/>
                  <a:pt x="1981791" y="0"/>
                </a:cubicBezTo>
                <a:cubicBezTo>
                  <a:pt x="2282058" y="5384"/>
                  <a:pt x="2208876" y="6388"/>
                  <a:pt x="2383693" y="0"/>
                </a:cubicBezTo>
                <a:cubicBezTo>
                  <a:pt x="2558510" y="-6388"/>
                  <a:pt x="2835805" y="19723"/>
                  <a:pt x="3076627" y="0"/>
                </a:cubicBezTo>
                <a:cubicBezTo>
                  <a:pt x="3317449" y="-19723"/>
                  <a:pt x="3456664" y="17331"/>
                  <a:pt x="3672550" y="0"/>
                </a:cubicBezTo>
                <a:cubicBezTo>
                  <a:pt x="3888436" y="-17331"/>
                  <a:pt x="4103311" y="-10882"/>
                  <a:pt x="4268473" y="0"/>
                </a:cubicBezTo>
                <a:cubicBezTo>
                  <a:pt x="4433635" y="10882"/>
                  <a:pt x="4952800" y="41237"/>
                  <a:pt x="5155429" y="0"/>
                </a:cubicBezTo>
                <a:cubicBezTo>
                  <a:pt x="5358058" y="-41237"/>
                  <a:pt x="5491545" y="878"/>
                  <a:pt x="5751352" y="0"/>
                </a:cubicBezTo>
                <a:cubicBezTo>
                  <a:pt x="6011159" y="-878"/>
                  <a:pt x="6209075" y="-21110"/>
                  <a:pt x="6541297" y="0"/>
                </a:cubicBezTo>
                <a:cubicBezTo>
                  <a:pt x="6873520" y="21110"/>
                  <a:pt x="6796522" y="-14860"/>
                  <a:pt x="6943199" y="0"/>
                </a:cubicBezTo>
                <a:cubicBezTo>
                  <a:pt x="7089876" y="14860"/>
                  <a:pt x="7630090" y="40027"/>
                  <a:pt x="7830154" y="0"/>
                </a:cubicBezTo>
                <a:cubicBezTo>
                  <a:pt x="8030219" y="-40027"/>
                  <a:pt x="8367159" y="9581"/>
                  <a:pt x="8620099" y="0"/>
                </a:cubicBezTo>
                <a:cubicBezTo>
                  <a:pt x="8873039" y="-9581"/>
                  <a:pt x="9285346" y="-35642"/>
                  <a:pt x="9701076" y="0"/>
                </a:cubicBezTo>
                <a:cubicBezTo>
                  <a:pt x="9701509" y="92193"/>
                  <a:pt x="9689560" y="230411"/>
                  <a:pt x="9701076" y="307777"/>
                </a:cubicBezTo>
                <a:cubicBezTo>
                  <a:pt x="9469192" y="281776"/>
                  <a:pt x="9326586" y="286833"/>
                  <a:pt x="9105153" y="307777"/>
                </a:cubicBezTo>
                <a:cubicBezTo>
                  <a:pt x="8883720" y="328721"/>
                  <a:pt x="8576119" y="295521"/>
                  <a:pt x="8412219" y="307777"/>
                </a:cubicBezTo>
                <a:cubicBezTo>
                  <a:pt x="8248319" y="320033"/>
                  <a:pt x="7796866" y="295909"/>
                  <a:pt x="7622274" y="307777"/>
                </a:cubicBezTo>
                <a:cubicBezTo>
                  <a:pt x="7447683" y="319645"/>
                  <a:pt x="7267280" y="324043"/>
                  <a:pt x="7026351" y="307777"/>
                </a:cubicBezTo>
                <a:cubicBezTo>
                  <a:pt x="6785422" y="291511"/>
                  <a:pt x="6618018" y="273184"/>
                  <a:pt x="6333417" y="307777"/>
                </a:cubicBezTo>
                <a:cubicBezTo>
                  <a:pt x="6048816" y="342370"/>
                  <a:pt x="5642712" y="268641"/>
                  <a:pt x="5446461" y="307777"/>
                </a:cubicBezTo>
                <a:cubicBezTo>
                  <a:pt x="5250210" y="346913"/>
                  <a:pt x="4851247" y="342216"/>
                  <a:pt x="4656516" y="307777"/>
                </a:cubicBezTo>
                <a:cubicBezTo>
                  <a:pt x="4461786" y="273338"/>
                  <a:pt x="4354696" y="315113"/>
                  <a:pt x="4157604" y="307777"/>
                </a:cubicBezTo>
                <a:cubicBezTo>
                  <a:pt x="3960512" y="300441"/>
                  <a:pt x="3903415" y="296178"/>
                  <a:pt x="3658692" y="307777"/>
                </a:cubicBezTo>
                <a:cubicBezTo>
                  <a:pt x="3413969" y="319376"/>
                  <a:pt x="3095975" y="299293"/>
                  <a:pt x="2771736" y="307777"/>
                </a:cubicBezTo>
                <a:cubicBezTo>
                  <a:pt x="2447497" y="316261"/>
                  <a:pt x="2381287" y="292085"/>
                  <a:pt x="2175813" y="307777"/>
                </a:cubicBezTo>
                <a:cubicBezTo>
                  <a:pt x="1970339" y="323469"/>
                  <a:pt x="1626073" y="314906"/>
                  <a:pt x="1385868" y="307777"/>
                </a:cubicBezTo>
                <a:cubicBezTo>
                  <a:pt x="1145664" y="300648"/>
                  <a:pt x="999903" y="309862"/>
                  <a:pt x="692934" y="307777"/>
                </a:cubicBezTo>
                <a:cubicBezTo>
                  <a:pt x="385965" y="305692"/>
                  <a:pt x="206279" y="315551"/>
                  <a:pt x="0" y="307777"/>
                </a:cubicBezTo>
                <a:cubicBezTo>
                  <a:pt x="-1025" y="164508"/>
                  <a:pt x="13663" y="83592"/>
                  <a:pt x="0" y="0"/>
                </a:cubicBezTo>
                <a:close/>
              </a:path>
            </a:pathLst>
          </a:custGeom>
          <a:solidFill>
            <a:schemeClr val="accent4">
              <a:lumMod val="20000"/>
              <a:lumOff val="80000"/>
            </a:schemeClr>
          </a:solidFill>
          <a:ln w="19050">
            <a:solidFill>
              <a:schemeClr val="tx1"/>
            </a:solidFill>
            <a:extLst>
              <a:ext uri="{C807C97D-BFC1-408E-A445-0C87EB9F89A2}">
                <ask:lineSketchStyleProps xmlns:ask="http://schemas.microsoft.com/office/drawing/2018/sketchyshapes" sd="3241483634">
                  <a:prstGeom prst="rect">
                    <a:avLst/>
                  </a:prstGeom>
                  <ask:type>
                    <ask:lineSketchFreehand/>
                  </ask:type>
                </ask:lineSketchStyleProps>
              </a:ext>
            </a:extLst>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b="1" dirty="0">
                <a:latin typeface="Calibri" panose="020F0502020204030204" pitchFamily="34" charset="0"/>
                <a:cs typeface="Times New Roman" panose="02020603050405020304" pitchFamily="18" charset="0"/>
              </a:rPr>
              <a:t>The Great Winter Die Up 1886 - 7</a:t>
            </a:r>
            <a:endParaRPr kumimoji="0" lang="en-GB" altLang="en-US" sz="1400" b="1" i="0" strike="noStrike" cap="none" normalizeH="0" baseline="0" dirty="0">
              <a:ln>
                <a:noFill/>
              </a:ln>
              <a:solidFill>
                <a:schemeClr val="tx1"/>
              </a:solidFill>
              <a:effectLst/>
            </a:endParaRPr>
          </a:p>
        </p:txBody>
      </p:sp>
      <p:sp>
        <p:nvSpPr>
          <p:cNvPr id="86" name="Arrow: Right 85">
            <a:extLst>
              <a:ext uri="{FF2B5EF4-FFF2-40B4-BE49-F238E27FC236}">
                <a16:creationId xmlns:a16="http://schemas.microsoft.com/office/drawing/2014/main" id="{6C042555-97E3-4A5D-BBE2-2071B16CB8C0}"/>
              </a:ext>
            </a:extLst>
          </p:cNvPr>
          <p:cNvSpPr/>
          <p:nvPr/>
        </p:nvSpPr>
        <p:spPr>
          <a:xfrm rot="5400000">
            <a:off x="3018600" y="2170458"/>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Arrow: Right 86">
            <a:extLst>
              <a:ext uri="{FF2B5EF4-FFF2-40B4-BE49-F238E27FC236}">
                <a16:creationId xmlns:a16="http://schemas.microsoft.com/office/drawing/2014/main" id="{0AE15A7F-C499-4C0B-B4E6-61B12368BD0B}"/>
              </a:ext>
            </a:extLst>
          </p:cNvPr>
          <p:cNvSpPr/>
          <p:nvPr/>
        </p:nvSpPr>
        <p:spPr>
          <a:xfrm rot="5400000">
            <a:off x="4598262" y="2166646"/>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Arrow: Right 87">
            <a:extLst>
              <a:ext uri="{FF2B5EF4-FFF2-40B4-BE49-F238E27FC236}">
                <a16:creationId xmlns:a16="http://schemas.microsoft.com/office/drawing/2014/main" id="{211B294C-9CEF-4F88-9B19-4B94573813AA}"/>
              </a:ext>
            </a:extLst>
          </p:cNvPr>
          <p:cNvSpPr/>
          <p:nvPr/>
        </p:nvSpPr>
        <p:spPr>
          <a:xfrm rot="5400000">
            <a:off x="6069458" y="2181457"/>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Arrow: Right 88">
            <a:extLst>
              <a:ext uri="{FF2B5EF4-FFF2-40B4-BE49-F238E27FC236}">
                <a16:creationId xmlns:a16="http://schemas.microsoft.com/office/drawing/2014/main" id="{1F6BD369-B4AF-41B2-9D02-1ED6323B1484}"/>
              </a:ext>
            </a:extLst>
          </p:cNvPr>
          <p:cNvSpPr/>
          <p:nvPr/>
        </p:nvSpPr>
        <p:spPr>
          <a:xfrm rot="5400000">
            <a:off x="7693608" y="2167254"/>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Arrow: Right 89">
            <a:extLst>
              <a:ext uri="{FF2B5EF4-FFF2-40B4-BE49-F238E27FC236}">
                <a16:creationId xmlns:a16="http://schemas.microsoft.com/office/drawing/2014/main" id="{5E60A89B-760B-4FBE-85E2-67E78527C173}"/>
              </a:ext>
            </a:extLst>
          </p:cNvPr>
          <p:cNvSpPr/>
          <p:nvPr/>
        </p:nvSpPr>
        <p:spPr>
          <a:xfrm rot="5400000">
            <a:off x="9431913" y="2174052"/>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Arrow: Right 90">
            <a:extLst>
              <a:ext uri="{FF2B5EF4-FFF2-40B4-BE49-F238E27FC236}">
                <a16:creationId xmlns:a16="http://schemas.microsoft.com/office/drawing/2014/main" id="{0095A44B-2550-4D04-BBD5-57A1BD391F01}"/>
              </a:ext>
            </a:extLst>
          </p:cNvPr>
          <p:cNvSpPr/>
          <p:nvPr/>
        </p:nvSpPr>
        <p:spPr>
          <a:xfrm rot="5400000">
            <a:off x="11140464" y="2166646"/>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nowflake Snow Winter - Free image on Pixabay">
            <a:extLst>
              <a:ext uri="{FF2B5EF4-FFF2-40B4-BE49-F238E27FC236}">
                <a16:creationId xmlns:a16="http://schemas.microsoft.com/office/drawing/2014/main" id="{651DD84A-3C52-4AC6-9DE0-2FFF2FA2C7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3125" y="2509404"/>
            <a:ext cx="524184" cy="404949"/>
          </a:xfrm>
          <a:prstGeom prst="rect">
            <a:avLst/>
          </a:prstGeom>
          <a:noFill/>
          <a:extLst>
            <a:ext uri="{909E8E84-426E-40DD-AFC4-6F175D3DCCD1}">
              <a14:hiddenFill xmlns:a14="http://schemas.microsoft.com/office/drawing/2010/main">
                <a:solidFill>
                  <a:srgbClr val="FFFFFF"/>
                </a:solidFill>
              </a14:hiddenFill>
            </a:ext>
          </a:extLst>
        </p:spPr>
      </p:pic>
      <p:pic>
        <p:nvPicPr>
          <p:cNvPr id="93" name="Picture 2" descr="Snowflake Snow Winter - Free image on Pixabay">
            <a:extLst>
              <a:ext uri="{FF2B5EF4-FFF2-40B4-BE49-F238E27FC236}">
                <a16:creationId xmlns:a16="http://schemas.microsoft.com/office/drawing/2014/main" id="{D38C3FC5-8D8B-46DE-8C7B-8A7CFE5A5C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2651736" y="2339542"/>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2" descr="Snowflake Snow Winter - Free image on Pixabay">
            <a:extLst>
              <a:ext uri="{FF2B5EF4-FFF2-40B4-BE49-F238E27FC236}">
                <a16:creationId xmlns:a16="http://schemas.microsoft.com/office/drawing/2014/main" id="{3D1674B7-F3B2-4F5F-8D0B-9CF72C3D961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442708">
            <a:off x="2970242" y="2456179"/>
            <a:ext cx="469734" cy="362885"/>
          </a:xfrm>
          <a:prstGeom prst="rect">
            <a:avLst/>
          </a:prstGeom>
          <a:noFill/>
          <a:extLst>
            <a:ext uri="{909E8E84-426E-40DD-AFC4-6F175D3DCCD1}">
              <a14:hiddenFill xmlns:a14="http://schemas.microsoft.com/office/drawing/2010/main">
                <a:solidFill>
                  <a:srgbClr val="FFFFFF"/>
                </a:solidFill>
              </a14:hiddenFill>
            </a:ext>
          </a:extLst>
        </p:spPr>
      </p:pic>
      <p:pic>
        <p:nvPicPr>
          <p:cNvPr id="95" name="Picture 2" descr="Snowflake Snow Winter - Free image on Pixabay">
            <a:extLst>
              <a:ext uri="{FF2B5EF4-FFF2-40B4-BE49-F238E27FC236}">
                <a16:creationId xmlns:a16="http://schemas.microsoft.com/office/drawing/2014/main" id="{4658A2B6-B3EA-4A2D-8322-92453603788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52703" y="2347191"/>
            <a:ext cx="469734" cy="362885"/>
          </a:xfrm>
          <a:prstGeom prst="rect">
            <a:avLst/>
          </a:prstGeom>
          <a:noFill/>
          <a:extLst>
            <a:ext uri="{909E8E84-426E-40DD-AFC4-6F175D3DCCD1}">
              <a14:hiddenFill xmlns:a14="http://schemas.microsoft.com/office/drawing/2010/main">
                <a:solidFill>
                  <a:srgbClr val="FFFFFF"/>
                </a:solidFill>
              </a14:hiddenFill>
            </a:ext>
          </a:extLst>
        </p:spPr>
      </p:pic>
      <p:pic>
        <p:nvPicPr>
          <p:cNvPr id="96" name="Picture 2" descr="Snowflake Snow Winter - Free image on Pixabay">
            <a:extLst>
              <a:ext uri="{FF2B5EF4-FFF2-40B4-BE49-F238E27FC236}">
                <a16:creationId xmlns:a16="http://schemas.microsoft.com/office/drawing/2014/main" id="{9A6F12CD-EEC8-402B-846F-9D66616273E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048" y="2427194"/>
            <a:ext cx="524184" cy="404949"/>
          </a:xfrm>
          <a:prstGeom prst="rect">
            <a:avLst/>
          </a:prstGeom>
          <a:noFill/>
          <a:extLst>
            <a:ext uri="{909E8E84-426E-40DD-AFC4-6F175D3DCCD1}">
              <a14:hiddenFill xmlns:a14="http://schemas.microsoft.com/office/drawing/2010/main">
                <a:solidFill>
                  <a:srgbClr val="FFFFFF"/>
                </a:solidFill>
              </a14:hiddenFill>
            </a:ext>
          </a:extLst>
        </p:spPr>
      </p:pic>
      <p:pic>
        <p:nvPicPr>
          <p:cNvPr id="97" name="Picture 2" descr="Snowflake Snow Winter - Free image on Pixabay">
            <a:extLst>
              <a:ext uri="{FF2B5EF4-FFF2-40B4-BE49-F238E27FC236}">
                <a16:creationId xmlns:a16="http://schemas.microsoft.com/office/drawing/2014/main" id="{79AA73C9-0A94-4F7C-BD0F-B2127C11299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51214" y="2291063"/>
            <a:ext cx="615041" cy="475139"/>
          </a:xfrm>
          <a:prstGeom prst="rect">
            <a:avLst/>
          </a:prstGeom>
          <a:noFill/>
          <a:extLst>
            <a:ext uri="{909E8E84-426E-40DD-AFC4-6F175D3DCCD1}">
              <a14:hiddenFill xmlns:a14="http://schemas.microsoft.com/office/drawing/2010/main">
                <a:solidFill>
                  <a:srgbClr val="FFFFFF"/>
                </a:solidFill>
              </a14:hiddenFill>
            </a:ext>
          </a:extLst>
        </p:spPr>
      </p:pic>
      <p:pic>
        <p:nvPicPr>
          <p:cNvPr id="98" name="Picture 2" descr="Snowflake Snow Winter - Free image on Pixabay">
            <a:extLst>
              <a:ext uri="{FF2B5EF4-FFF2-40B4-BE49-F238E27FC236}">
                <a16:creationId xmlns:a16="http://schemas.microsoft.com/office/drawing/2014/main" id="{41C9D83C-FE86-493E-8038-5CD1D7D41A3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4659185" y="2553175"/>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99" name="Picture 2" descr="Snowflake Snow Winter - Free image on Pixabay">
            <a:extLst>
              <a:ext uri="{FF2B5EF4-FFF2-40B4-BE49-F238E27FC236}">
                <a16:creationId xmlns:a16="http://schemas.microsoft.com/office/drawing/2014/main" id="{0B0BF492-0648-436F-9857-384C47480F1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4924410" y="2358476"/>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100" name="Picture 2" descr="Snowflake Snow Winter - Free image on Pixabay">
            <a:extLst>
              <a:ext uri="{FF2B5EF4-FFF2-40B4-BE49-F238E27FC236}">
                <a16:creationId xmlns:a16="http://schemas.microsoft.com/office/drawing/2014/main" id="{D0872B87-FCC5-4057-886B-A26B9728E99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9604204">
            <a:off x="5229591" y="2295788"/>
            <a:ext cx="794210" cy="613553"/>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2" descr="Snowflake Snow Winter - Free image on Pixabay">
            <a:extLst>
              <a:ext uri="{FF2B5EF4-FFF2-40B4-BE49-F238E27FC236}">
                <a16:creationId xmlns:a16="http://schemas.microsoft.com/office/drawing/2014/main" id="{00803465-0F82-4D1C-A2C1-1A55D3FB8B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11500522" y="2358476"/>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2" descr="Snowflake Snow Winter - Free image on Pixabay">
            <a:extLst>
              <a:ext uri="{FF2B5EF4-FFF2-40B4-BE49-F238E27FC236}">
                <a16:creationId xmlns:a16="http://schemas.microsoft.com/office/drawing/2014/main" id="{08FA43DD-A778-47B3-B806-6F3A62674ED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442708">
            <a:off x="11005575" y="2479024"/>
            <a:ext cx="469734" cy="362885"/>
          </a:xfrm>
          <a:prstGeom prst="rect">
            <a:avLst/>
          </a:prstGeom>
          <a:noFill/>
          <a:extLst>
            <a:ext uri="{909E8E84-426E-40DD-AFC4-6F175D3DCCD1}">
              <a14:hiddenFill xmlns:a14="http://schemas.microsoft.com/office/drawing/2010/main">
                <a:solidFill>
                  <a:srgbClr val="FFFFFF"/>
                </a:solidFill>
              </a14:hiddenFill>
            </a:ext>
          </a:extLst>
        </p:spPr>
      </p:pic>
      <p:pic>
        <p:nvPicPr>
          <p:cNvPr id="117" name="Picture 2" descr="Snowflake Snow Winter - Free image on Pixabay">
            <a:extLst>
              <a:ext uri="{FF2B5EF4-FFF2-40B4-BE49-F238E27FC236}">
                <a16:creationId xmlns:a16="http://schemas.microsoft.com/office/drawing/2014/main" id="{377C8764-B50D-4094-843F-BDAB5B921EC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04180" y="2286288"/>
            <a:ext cx="469734" cy="362885"/>
          </a:xfrm>
          <a:prstGeom prst="rect">
            <a:avLst/>
          </a:prstGeom>
          <a:noFill/>
          <a:extLst>
            <a:ext uri="{909E8E84-426E-40DD-AFC4-6F175D3DCCD1}">
              <a14:hiddenFill xmlns:a14="http://schemas.microsoft.com/office/drawing/2010/main">
                <a:solidFill>
                  <a:srgbClr val="FFFFFF"/>
                </a:solidFill>
              </a14:hiddenFill>
            </a:ext>
          </a:extLst>
        </p:spPr>
      </p:pic>
      <p:pic>
        <p:nvPicPr>
          <p:cNvPr id="118" name="Picture 2" descr="Snowflake Snow Winter - Free image on Pixabay">
            <a:extLst>
              <a:ext uri="{FF2B5EF4-FFF2-40B4-BE49-F238E27FC236}">
                <a16:creationId xmlns:a16="http://schemas.microsoft.com/office/drawing/2014/main" id="{AE9F1618-65F3-4474-806A-1FC11A4308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16196" y="2488379"/>
            <a:ext cx="524184" cy="404949"/>
          </a:xfrm>
          <a:prstGeom prst="rect">
            <a:avLst/>
          </a:prstGeom>
          <a:noFill/>
          <a:extLst>
            <a:ext uri="{909E8E84-426E-40DD-AFC4-6F175D3DCCD1}">
              <a14:hiddenFill xmlns:a14="http://schemas.microsoft.com/office/drawing/2010/main">
                <a:solidFill>
                  <a:srgbClr val="FFFFFF"/>
                </a:solidFill>
              </a14:hiddenFill>
            </a:ext>
          </a:extLst>
        </p:spPr>
      </p:pic>
      <p:pic>
        <p:nvPicPr>
          <p:cNvPr id="119" name="Picture 2" descr="Snowflake Snow Winter - Free image on Pixabay">
            <a:extLst>
              <a:ext uri="{FF2B5EF4-FFF2-40B4-BE49-F238E27FC236}">
                <a16:creationId xmlns:a16="http://schemas.microsoft.com/office/drawing/2014/main" id="{0149743D-1A17-474A-8370-07196EB5CDB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687199" y="2298095"/>
            <a:ext cx="615041" cy="475139"/>
          </a:xfrm>
          <a:prstGeom prst="rect">
            <a:avLst/>
          </a:prstGeom>
          <a:noFill/>
          <a:extLst>
            <a:ext uri="{909E8E84-426E-40DD-AFC4-6F175D3DCCD1}">
              <a14:hiddenFill xmlns:a14="http://schemas.microsoft.com/office/drawing/2010/main">
                <a:solidFill>
                  <a:srgbClr val="FFFFFF"/>
                </a:solidFill>
              </a14:hiddenFill>
            </a:ext>
          </a:extLst>
        </p:spPr>
      </p:pic>
      <p:pic>
        <p:nvPicPr>
          <p:cNvPr id="120" name="Picture 2" descr="Snowflake Snow Winter - Free image on Pixabay">
            <a:extLst>
              <a:ext uri="{FF2B5EF4-FFF2-40B4-BE49-F238E27FC236}">
                <a16:creationId xmlns:a16="http://schemas.microsoft.com/office/drawing/2014/main" id="{E2400F85-7325-42AC-8A7B-04C8534DA9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9241116" y="2509497"/>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121" name="Picture 2" descr="Snowflake Snow Winter - Free image on Pixabay">
            <a:extLst>
              <a:ext uri="{FF2B5EF4-FFF2-40B4-BE49-F238E27FC236}">
                <a16:creationId xmlns:a16="http://schemas.microsoft.com/office/drawing/2014/main" id="{E4BFF030-DC3F-4E36-98EA-617A9F2833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9019190" y="2325798"/>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122" name="Picture 2" descr="Snowflake Snow Winter - Free image on Pixabay">
            <a:extLst>
              <a:ext uri="{FF2B5EF4-FFF2-40B4-BE49-F238E27FC236}">
                <a16:creationId xmlns:a16="http://schemas.microsoft.com/office/drawing/2014/main" id="{7A640C21-AC29-4FDE-9955-5898D363E0F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9604204">
            <a:off x="8401186" y="2270913"/>
            <a:ext cx="794210" cy="613553"/>
          </a:xfrm>
          <a:prstGeom prst="rect">
            <a:avLst/>
          </a:prstGeom>
          <a:noFill/>
          <a:extLst>
            <a:ext uri="{909E8E84-426E-40DD-AFC4-6F175D3DCCD1}">
              <a14:hiddenFill xmlns:a14="http://schemas.microsoft.com/office/drawing/2010/main">
                <a:solidFill>
                  <a:srgbClr val="FFFFFF"/>
                </a:solidFill>
              </a14:hiddenFill>
            </a:ext>
          </a:extLst>
        </p:spPr>
      </p:pic>
      <p:sp>
        <p:nvSpPr>
          <p:cNvPr id="124" name="Rectangle 123">
            <a:extLst>
              <a:ext uri="{FF2B5EF4-FFF2-40B4-BE49-F238E27FC236}">
                <a16:creationId xmlns:a16="http://schemas.microsoft.com/office/drawing/2014/main" id="{1F8F0C69-48CD-47E6-8E54-EDABBF7C41FA}"/>
              </a:ext>
            </a:extLst>
          </p:cNvPr>
          <p:cNvSpPr/>
          <p:nvPr/>
        </p:nvSpPr>
        <p:spPr>
          <a:xfrm>
            <a:off x="2424205" y="4389218"/>
            <a:ext cx="4506989" cy="2439129"/>
          </a:xfrm>
          <a:prstGeom prst="rect">
            <a:avLst/>
          </a:prstGeom>
          <a:solidFill>
            <a:schemeClr val="bg1"/>
          </a:solidFill>
          <a:ln w="19050">
            <a:solidFill>
              <a:schemeClr val="tx1"/>
            </a:solidFill>
          </a:ln>
        </p:spPr>
        <p:txBody>
          <a:bodyPr wrap="square">
            <a:spAutoFit/>
          </a:bodyPr>
          <a:lstStyle/>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herds could be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easily found</a:t>
            </a:r>
            <a:r>
              <a:rPr lang="en-GB" sz="1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in bad weather for food and shelter.</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ranches were a lot easier to manage, to keep a watch on cattle and make sure they were well fed and watered.</a:t>
            </a:r>
          </a:p>
          <a:p>
            <a:pPr marL="171450" indent="-171450">
              <a:lnSpc>
                <a:spcPct val="107000"/>
              </a:lnSpc>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More</a:t>
            </a:r>
            <a:r>
              <a:rPr lang="en-GB" sz="1100" b="1" dirty="0">
                <a:latin typeface="Calibri" panose="020F0502020204030204" pitchFamily="34" charset="0"/>
                <a:ea typeface="Calibri" panose="020F0502020204030204" pitchFamily="34" charset="0"/>
                <a:cs typeface="Times New Roman" panose="02020603050405020304" pitchFamily="18" charset="0"/>
              </a:rPr>
              <a:t>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homesteaders</a:t>
            </a:r>
            <a:r>
              <a:rPr lang="en-GB" sz="1100" b="1" dirty="0">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took over cattle ranching as they could keep cattle on their small area of land. This gave more people                                               an opportunity to make a living from                                                                  cattle ranching.</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ranches would provide water easily                                                    during drought with better metal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wind pumps</a:t>
            </a:r>
            <a:r>
              <a:rPr lang="en-GB" sz="1100" b="1" dirty="0">
                <a:latin typeface="Calibri" panose="020F0502020204030204" pitchFamily="34" charset="0"/>
                <a:ea typeface="Calibri" panose="020F0502020204030204" pitchFamily="34" charset="0"/>
                <a:cs typeface="Times New Roman" panose="02020603050405020304" pitchFamily="18" charset="0"/>
              </a:rPr>
              <a:t>.</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ranches were easier to guard so there                                                       was a reduced amount of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rustling</a:t>
            </a:r>
            <a:r>
              <a:rPr lang="en-GB" sz="1100" dirty="0">
                <a:latin typeface="Calibri" panose="020F0502020204030204" pitchFamily="34" charset="0"/>
                <a:ea typeface="Calibri" panose="020F0502020204030204" pitchFamily="34" charset="0"/>
                <a:cs typeface="Times New Roman" panose="02020603050405020304" pitchFamily="18" charset="0"/>
              </a:rPr>
              <a:t>.</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ranches meant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higher quality meat</a:t>
            </a:r>
            <a:r>
              <a:rPr lang="en-GB" sz="1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which</a:t>
            </a:r>
            <a:r>
              <a:rPr lang="en-GB" sz="1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led to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higher prices</a:t>
            </a:r>
            <a:r>
              <a:rPr lang="en-GB" sz="1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and profit.</a:t>
            </a:r>
          </a:p>
        </p:txBody>
      </p:sp>
      <p:pic>
        <p:nvPicPr>
          <p:cNvPr id="1028" name="Picture 4" descr="15,414 BEST Cow Clipart IMAGES, STOCK PHOTOS &amp;amp; VECTORS | Adobe Stock">
            <a:extLst>
              <a:ext uri="{FF2B5EF4-FFF2-40B4-BE49-F238E27FC236}">
                <a16:creationId xmlns:a16="http://schemas.microsoft.com/office/drawing/2014/main" id="{3CD96D69-3A7F-48CA-AA59-B07233291714}"/>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10000" b="98611" l="3788" r="95455">
                        <a14:foregroundMark x1="3788" y1="28611" x2="11111" y2="34722"/>
                        <a14:foregroundMark x1="50253" y1="21389" x2="46212" y2="39444"/>
                        <a14:foregroundMark x1="27778" y1="37778" x2="34091" y2="34722"/>
                        <a14:foregroundMark x1="46717" y1="44722" x2="49242" y2="51111"/>
                        <a14:foregroundMark x1="68182" y1="34444" x2="72727" y2="37500"/>
                        <a14:foregroundMark x1="95455" y1="26111" x2="86364" y2="34444"/>
                        <a14:foregroundMark x1="89394" y1="98611" x2="35101" y2="96111"/>
                        <a14:foregroundMark x1="48737" y1="19722" x2="42929" y2="34167"/>
                      </a14:backgroundRemoval>
                    </a14:imgEffect>
                  </a14:imgLayer>
                </a14:imgProps>
              </a:ext>
              <a:ext uri="{28A0092B-C50C-407E-A947-70E740481C1C}">
                <a14:useLocalDpi xmlns:a14="http://schemas.microsoft.com/office/drawing/2010/main" val="0"/>
              </a:ext>
            </a:extLst>
          </a:blip>
          <a:srcRect/>
          <a:stretch>
            <a:fillRect/>
          </a:stretch>
        </p:blipFill>
        <p:spPr bwMode="auto">
          <a:xfrm>
            <a:off x="5043087" y="4974552"/>
            <a:ext cx="2040189" cy="185471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2424205" y="3765045"/>
            <a:ext cx="4506989" cy="676467"/>
          </a:xfrm>
          <a:custGeom>
            <a:avLst/>
            <a:gdLst>
              <a:gd name="connsiteX0" fmla="*/ 0 w 4506989"/>
              <a:gd name="connsiteY0" fmla="*/ 0 h 676467"/>
              <a:gd name="connsiteX1" fmla="*/ 733995 w 4506989"/>
              <a:gd name="connsiteY1" fmla="*/ 0 h 676467"/>
              <a:gd name="connsiteX2" fmla="*/ 1242641 w 4506989"/>
              <a:gd name="connsiteY2" fmla="*/ 0 h 676467"/>
              <a:gd name="connsiteX3" fmla="*/ 1886497 w 4506989"/>
              <a:gd name="connsiteY3" fmla="*/ 0 h 676467"/>
              <a:gd name="connsiteX4" fmla="*/ 2575422 w 4506989"/>
              <a:gd name="connsiteY4" fmla="*/ 0 h 676467"/>
              <a:gd name="connsiteX5" fmla="*/ 3129138 w 4506989"/>
              <a:gd name="connsiteY5" fmla="*/ 0 h 676467"/>
              <a:gd name="connsiteX6" fmla="*/ 3727924 w 4506989"/>
              <a:gd name="connsiteY6" fmla="*/ 0 h 676467"/>
              <a:gd name="connsiteX7" fmla="*/ 4506989 w 4506989"/>
              <a:gd name="connsiteY7" fmla="*/ 0 h 676467"/>
              <a:gd name="connsiteX8" fmla="*/ 4506989 w 4506989"/>
              <a:gd name="connsiteY8" fmla="*/ 676467 h 676467"/>
              <a:gd name="connsiteX9" fmla="*/ 3818064 w 4506989"/>
              <a:gd name="connsiteY9" fmla="*/ 676467 h 676467"/>
              <a:gd name="connsiteX10" fmla="*/ 3084068 w 4506989"/>
              <a:gd name="connsiteY10" fmla="*/ 676467 h 676467"/>
              <a:gd name="connsiteX11" fmla="*/ 2530352 w 4506989"/>
              <a:gd name="connsiteY11" fmla="*/ 676467 h 676467"/>
              <a:gd name="connsiteX12" fmla="*/ 1796357 w 4506989"/>
              <a:gd name="connsiteY12" fmla="*/ 676467 h 676467"/>
              <a:gd name="connsiteX13" fmla="*/ 1242641 w 4506989"/>
              <a:gd name="connsiteY13" fmla="*/ 676467 h 676467"/>
              <a:gd name="connsiteX14" fmla="*/ 553716 w 4506989"/>
              <a:gd name="connsiteY14" fmla="*/ 676467 h 676467"/>
              <a:gd name="connsiteX15" fmla="*/ 0 w 4506989"/>
              <a:gd name="connsiteY15" fmla="*/ 676467 h 676467"/>
              <a:gd name="connsiteX16" fmla="*/ 0 w 4506989"/>
              <a:gd name="connsiteY16" fmla="*/ 0 h 67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06989" h="676467" fill="none" extrusionOk="0">
                <a:moveTo>
                  <a:pt x="0" y="0"/>
                </a:moveTo>
                <a:cubicBezTo>
                  <a:pt x="254897" y="-23274"/>
                  <a:pt x="417693" y="23591"/>
                  <a:pt x="733995" y="0"/>
                </a:cubicBezTo>
                <a:cubicBezTo>
                  <a:pt x="1050298" y="-23591"/>
                  <a:pt x="1061251" y="-4595"/>
                  <a:pt x="1242641" y="0"/>
                </a:cubicBezTo>
                <a:cubicBezTo>
                  <a:pt x="1424031" y="4595"/>
                  <a:pt x="1738285" y="-5508"/>
                  <a:pt x="1886497" y="0"/>
                </a:cubicBezTo>
                <a:cubicBezTo>
                  <a:pt x="2034709" y="5508"/>
                  <a:pt x="2301625" y="-6954"/>
                  <a:pt x="2575422" y="0"/>
                </a:cubicBezTo>
                <a:cubicBezTo>
                  <a:pt x="2849219" y="6954"/>
                  <a:pt x="2933962" y="21317"/>
                  <a:pt x="3129138" y="0"/>
                </a:cubicBezTo>
                <a:cubicBezTo>
                  <a:pt x="3324314" y="-21317"/>
                  <a:pt x="3541448" y="16515"/>
                  <a:pt x="3727924" y="0"/>
                </a:cubicBezTo>
                <a:cubicBezTo>
                  <a:pt x="3914400" y="-16515"/>
                  <a:pt x="4215891" y="-38778"/>
                  <a:pt x="4506989" y="0"/>
                </a:cubicBezTo>
                <a:cubicBezTo>
                  <a:pt x="4530068" y="244303"/>
                  <a:pt x="4497678" y="433363"/>
                  <a:pt x="4506989" y="676467"/>
                </a:cubicBezTo>
                <a:cubicBezTo>
                  <a:pt x="4169786" y="649301"/>
                  <a:pt x="3967926" y="663540"/>
                  <a:pt x="3818064" y="676467"/>
                </a:cubicBezTo>
                <a:cubicBezTo>
                  <a:pt x="3668202" y="689394"/>
                  <a:pt x="3334357" y="652484"/>
                  <a:pt x="3084068" y="676467"/>
                </a:cubicBezTo>
                <a:cubicBezTo>
                  <a:pt x="2833779" y="700450"/>
                  <a:pt x="2804774" y="677568"/>
                  <a:pt x="2530352" y="676467"/>
                </a:cubicBezTo>
                <a:cubicBezTo>
                  <a:pt x="2255930" y="675366"/>
                  <a:pt x="2070395" y="682383"/>
                  <a:pt x="1796357" y="676467"/>
                </a:cubicBezTo>
                <a:cubicBezTo>
                  <a:pt x="1522319" y="670551"/>
                  <a:pt x="1441430" y="666304"/>
                  <a:pt x="1242641" y="676467"/>
                </a:cubicBezTo>
                <a:cubicBezTo>
                  <a:pt x="1043852" y="686630"/>
                  <a:pt x="889938" y="654929"/>
                  <a:pt x="553716" y="676467"/>
                </a:cubicBezTo>
                <a:cubicBezTo>
                  <a:pt x="217495" y="698005"/>
                  <a:pt x="152306" y="671621"/>
                  <a:pt x="0" y="676467"/>
                </a:cubicBezTo>
                <a:cubicBezTo>
                  <a:pt x="-22190" y="471646"/>
                  <a:pt x="-14667" y="243503"/>
                  <a:pt x="0" y="0"/>
                </a:cubicBezTo>
                <a:close/>
              </a:path>
              <a:path w="4506989" h="676467" stroke="0" extrusionOk="0">
                <a:moveTo>
                  <a:pt x="0" y="0"/>
                </a:moveTo>
                <a:cubicBezTo>
                  <a:pt x="185780" y="14595"/>
                  <a:pt x="387198" y="22329"/>
                  <a:pt x="643856" y="0"/>
                </a:cubicBezTo>
                <a:cubicBezTo>
                  <a:pt x="900514" y="-22329"/>
                  <a:pt x="1191757" y="-9526"/>
                  <a:pt x="1332781" y="0"/>
                </a:cubicBezTo>
                <a:cubicBezTo>
                  <a:pt x="1473805" y="9526"/>
                  <a:pt x="1792539" y="-12907"/>
                  <a:pt x="1976637" y="0"/>
                </a:cubicBezTo>
                <a:cubicBezTo>
                  <a:pt x="2160735" y="12907"/>
                  <a:pt x="2285515" y="-20071"/>
                  <a:pt x="2485283" y="0"/>
                </a:cubicBezTo>
                <a:cubicBezTo>
                  <a:pt x="2685051" y="20071"/>
                  <a:pt x="2875573" y="28896"/>
                  <a:pt x="3084068" y="0"/>
                </a:cubicBezTo>
                <a:cubicBezTo>
                  <a:pt x="3292563" y="-28896"/>
                  <a:pt x="3482253" y="2771"/>
                  <a:pt x="3727924" y="0"/>
                </a:cubicBezTo>
                <a:cubicBezTo>
                  <a:pt x="3973595" y="-2771"/>
                  <a:pt x="4162163" y="2081"/>
                  <a:pt x="4506989" y="0"/>
                </a:cubicBezTo>
                <a:cubicBezTo>
                  <a:pt x="4526429" y="332935"/>
                  <a:pt x="4482796" y="519024"/>
                  <a:pt x="4506989" y="676467"/>
                </a:cubicBezTo>
                <a:cubicBezTo>
                  <a:pt x="4314974" y="695590"/>
                  <a:pt x="4074886" y="693624"/>
                  <a:pt x="3953273" y="676467"/>
                </a:cubicBezTo>
                <a:cubicBezTo>
                  <a:pt x="3831660" y="659310"/>
                  <a:pt x="3666378" y="669786"/>
                  <a:pt x="3399557" y="676467"/>
                </a:cubicBezTo>
                <a:cubicBezTo>
                  <a:pt x="3132736" y="683148"/>
                  <a:pt x="2990739" y="692641"/>
                  <a:pt x="2800772" y="676467"/>
                </a:cubicBezTo>
                <a:cubicBezTo>
                  <a:pt x="2610805" y="660293"/>
                  <a:pt x="2420786" y="652893"/>
                  <a:pt x="2292126" y="676467"/>
                </a:cubicBezTo>
                <a:cubicBezTo>
                  <a:pt x="2163466" y="700041"/>
                  <a:pt x="1816155" y="688912"/>
                  <a:pt x="1558130" y="676467"/>
                </a:cubicBezTo>
                <a:cubicBezTo>
                  <a:pt x="1300105" y="664022"/>
                  <a:pt x="1138438" y="658823"/>
                  <a:pt x="824135" y="676467"/>
                </a:cubicBezTo>
                <a:cubicBezTo>
                  <a:pt x="509833" y="694111"/>
                  <a:pt x="293369" y="714440"/>
                  <a:pt x="0" y="676467"/>
                </a:cubicBezTo>
                <a:cubicBezTo>
                  <a:pt x="8885" y="452007"/>
                  <a:pt x="19351" y="190383"/>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123694860">
                  <a:prstGeom prst="rect">
                    <a:avLst/>
                  </a:prstGeom>
                  <ask:type>
                    <ask:lineSketchFreehand/>
                  </ask:type>
                </ask:lineSketchStyleProps>
              </a:ext>
            </a:extLst>
          </a:ln>
        </p:spPr>
        <p:txBody>
          <a:bodyPr wrap="square">
            <a:spAutoFit/>
          </a:bodyPr>
          <a:lstStyle/>
          <a:p>
            <a:pPr marL="88900" algn="ctr">
              <a:lnSpc>
                <a:spcPct val="107000"/>
              </a:lnSpc>
              <a:spcAft>
                <a:spcPts val="0"/>
              </a:spcAft>
            </a:pPr>
            <a:r>
              <a:rPr lang="en-GB" sz="1200" b="1" dirty="0">
                <a:latin typeface="Calibri" panose="020F0502020204030204" pitchFamily="34" charset="0"/>
                <a:ea typeface="Calibri" panose="020F0502020204030204" pitchFamily="34" charset="0"/>
                <a:cs typeface="Times New Roman" panose="02020603050405020304" pitchFamily="18" charset="0"/>
              </a:rPr>
              <a:t>The only way for cattle ranches to survive was to end ranching on the huge areas of the open range.  Cattleman began to develop much smaller ranches. </a:t>
            </a:r>
          </a:p>
        </p:txBody>
      </p:sp>
      <p:pic>
        <p:nvPicPr>
          <p:cNvPr id="1030" name="Picture 6" descr="290 Old West Art &amp;amp; Illustration ideas | west art, western art, art">
            <a:extLst>
              <a:ext uri="{FF2B5EF4-FFF2-40B4-BE49-F238E27FC236}">
                <a16:creationId xmlns:a16="http://schemas.microsoft.com/office/drawing/2014/main" id="{0CC89A7E-61E3-4051-AD79-0DE1BD59115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216195" y="4040404"/>
            <a:ext cx="1893347" cy="2771894"/>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30"/>
          <p:cNvSpPr/>
          <p:nvPr/>
        </p:nvSpPr>
        <p:spPr>
          <a:xfrm>
            <a:off x="6998198" y="4010890"/>
            <a:ext cx="3219040" cy="2801408"/>
          </a:xfrm>
          <a:prstGeom prst="rect">
            <a:avLst/>
          </a:prstGeom>
          <a:solidFill>
            <a:schemeClr val="bg1"/>
          </a:solidFill>
          <a:ln w="19050">
            <a:solidFill>
              <a:schemeClr val="tx1"/>
            </a:solidFill>
          </a:ln>
        </p:spPr>
        <p:txBody>
          <a:bodyPr wrap="square">
            <a:spAutoFit/>
          </a:bodyPr>
          <a:lstStyle/>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The </a:t>
            </a:r>
            <a:r>
              <a:rPr lang="en-GB" sz="1100" b="1" dirty="0">
                <a:latin typeface="Calibri" panose="020F0502020204030204" pitchFamily="34" charset="0"/>
                <a:ea typeface="Calibri" panose="020F0502020204030204" pitchFamily="34" charset="0"/>
                <a:cs typeface="Times New Roman" panose="02020603050405020304" pitchFamily="18" charset="0"/>
              </a:rPr>
              <a:t>Great Winter Die Up </a:t>
            </a:r>
            <a:r>
              <a:rPr lang="en-GB" sz="1100" dirty="0">
                <a:latin typeface="Calibri" panose="020F0502020204030204" pitchFamily="34" charset="0"/>
                <a:ea typeface="Calibri" panose="020F0502020204030204" pitchFamily="34" charset="0"/>
                <a:cs typeface="Times New Roman" panose="02020603050405020304" pitchFamily="18" charset="0"/>
              </a:rPr>
              <a:t>had consequences for the cowboys as well as the ranch owners.  </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It meant that there was much </a:t>
            </a:r>
            <a:r>
              <a:rPr lang="en-GB" sz="1100" b="1" dirty="0">
                <a:latin typeface="Calibri" panose="020F0502020204030204" pitchFamily="34" charset="0"/>
                <a:ea typeface="Calibri" panose="020F0502020204030204" pitchFamily="34" charset="0"/>
                <a:cs typeface="Times New Roman" panose="02020603050405020304" pitchFamily="18" charset="0"/>
              </a:rPr>
              <a:t>less demand </a:t>
            </a:r>
            <a:r>
              <a:rPr lang="en-GB" sz="1100" dirty="0">
                <a:latin typeface="Calibri" panose="020F0502020204030204" pitchFamily="34" charset="0"/>
                <a:ea typeface="Calibri" panose="020F0502020204030204" pitchFamily="34" charset="0"/>
                <a:cs typeface="Times New Roman" panose="02020603050405020304" pitchFamily="18" charset="0"/>
              </a:rPr>
              <a:t>for the cowboys.  Those that remained were just employed as basic </a:t>
            </a:r>
            <a:r>
              <a:rPr lang="en-GB" sz="1100" b="1" dirty="0">
                <a:latin typeface="Calibri" panose="020F0502020204030204" pitchFamily="34" charset="0"/>
                <a:ea typeface="Calibri" panose="020F0502020204030204" pitchFamily="34" charset="0"/>
                <a:cs typeface="Times New Roman" panose="02020603050405020304" pitchFamily="18" charset="0"/>
              </a:rPr>
              <a:t>ranch hands </a:t>
            </a:r>
            <a:r>
              <a:rPr lang="en-GB" sz="1100" dirty="0">
                <a:latin typeface="Calibri" panose="020F0502020204030204" pitchFamily="34" charset="0"/>
                <a:ea typeface="Calibri" panose="020F0502020204030204" pitchFamily="34" charset="0"/>
                <a:cs typeface="Times New Roman" panose="02020603050405020304" pitchFamily="18" charset="0"/>
              </a:rPr>
              <a:t>during parts of the year and many had to seek other employment. </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Their lives were far </a:t>
            </a:r>
            <a:r>
              <a:rPr lang="en-GB" sz="1100" b="1" dirty="0">
                <a:latin typeface="Calibri" panose="020F0502020204030204" pitchFamily="34" charset="0"/>
                <a:ea typeface="Calibri" panose="020F0502020204030204" pitchFamily="34" charset="0"/>
                <a:cs typeface="Times New Roman" panose="02020603050405020304" pitchFamily="18" charset="0"/>
              </a:rPr>
              <a:t>less adventurous </a:t>
            </a:r>
            <a:r>
              <a:rPr lang="en-GB" sz="1100" dirty="0">
                <a:latin typeface="Calibri" panose="020F0502020204030204" pitchFamily="34" charset="0"/>
                <a:ea typeface="Calibri" panose="020F0502020204030204" pitchFamily="34" charset="0"/>
                <a:cs typeface="Times New Roman" panose="02020603050405020304" pitchFamily="18" charset="0"/>
              </a:rPr>
              <a:t>with far </a:t>
            </a:r>
            <a:r>
              <a:rPr lang="en-GB" sz="1100" b="1" dirty="0">
                <a:latin typeface="Calibri" panose="020F0502020204030204" pitchFamily="34" charset="0"/>
                <a:ea typeface="Calibri" panose="020F0502020204030204" pitchFamily="34" charset="0"/>
                <a:cs typeface="Times New Roman" panose="02020603050405020304" pitchFamily="18" charset="0"/>
              </a:rPr>
              <a:t>less freedom</a:t>
            </a:r>
            <a:r>
              <a:rPr lang="en-GB" sz="1100" dirty="0">
                <a:latin typeface="Calibri" panose="020F0502020204030204" pitchFamily="34" charset="0"/>
                <a:ea typeface="Calibri" panose="020F0502020204030204" pitchFamily="34" charset="0"/>
                <a:cs typeface="Times New Roman" panose="02020603050405020304" pitchFamily="18" charset="0"/>
              </a:rPr>
              <a:t>.  All they needed to do was to </a:t>
            </a:r>
            <a:r>
              <a:rPr lang="en-GB" sz="1100" b="1" dirty="0">
                <a:latin typeface="Calibri" panose="020F0502020204030204" pitchFamily="34" charset="0"/>
                <a:ea typeface="Calibri" panose="020F0502020204030204" pitchFamily="34" charset="0"/>
                <a:cs typeface="Times New Roman" panose="02020603050405020304" pitchFamily="18" charset="0"/>
              </a:rPr>
              <a:t>brand</a:t>
            </a:r>
            <a:r>
              <a:rPr lang="en-GB" sz="1100" dirty="0">
                <a:latin typeface="Calibri" panose="020F0502020204030204" pitchFamily="34" charset="0"/>
                <a:ea typeface="Calibri" panose="020F0502020204030204" pitchFamily="34" charset="0"/>
                <a:cs typeface="Times New Roman" panose="02020603050405020304" pitchFamily="18" charset="0"/>
              </a:rPr>
              <a:t> the cattle, look after their horses and the calves, repair barbed wire fences and inspect the grasslands. </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They were mainly responsible for ‘</a:t>
            </a:r>
            <a:r>
              <a:rPr lang="en-GB" sz="1100" b="1" dirty="0">
                <a:latin typeface="Calibri" panose="020F0502020204030204" pitchFamily="34" charset="0"/>
                <a:ea typeface="Calibri" panose="020F0502020204030204" pitchFamily="34" charset="0"/>
                <a:cs typeface="Times New Roman" panose="02020603050405020304" pitchFamily="18" charset="0"/>
              </a:rPr>
              <a:t>Riding the Line</a:t>
            </a:r>
            <a:r>
              <a:rPr lang="en-GB" sz="1100" dirty="0">
                <a:latin typeface="Calibri" panose="020F0502020204030204" pitchFamily="34" charset="0"/>
                <a:ea typeface="Calibri" panose="020F0502020204030204" pitchFamily="34" charset="0"/>
                <a:cs typeface="Times New Roman" panose="02020603050405020304" pitchFamily="18" charset="0"/>
              </a:rPr>
              <a:t>’ which meant patrolling the boundary of the ranch. </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They lived in </a:t>
            </a:r>
            <a:r>
              <a:rPr lang="en-GB" sz="1100" b="1" dirty="0">
                <a:latin typeface="Calibri" panose="020F0502020204030204" pitchFamily="34" charset="0"/>
                <a:ea typeface="Calibri" panose="020F0502020204030204" pitchFamily="34" charset="0"/>
                <a:cs typeface="Times New Roman" panose="02020603050405020304" pitchFamily="18" charset="0"/>
              </a:rPr>
              <a:t>bunkhouses</a:t>
            </a:r>
            <a:r>
              <a:rPr lang="en-GB" sz="1100" dirty="0">
                <a:latin typeface="Calibri" panose="020F0502020204030204" pitchFamily="34" charset="0"/>
                <a:ea typeface="Calibri" panose="020F0502020204030204" pitchFamily="34" charset="0"/>
                <a:cs typeface="Times New Roman" panose="02020603050405020304" pitchFamily="18" charset="0"/>
              </a:rPr>
              <a:t> which were often not very comfortable and poorly maintained.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7" name="Rectangle 3">
            <a:extLst>
              <a:ext uri="{FF2B5EF4-FFF2-40B4-BE49-F238E27FC236}">
                <a16:creationId xmlns:a16="http://schemas.microsoft.com/office/drawing/2014/main" id="{1A6E3992-7A98-468E-815E-F110B6C2F193}"/>
              </a:ext>
            </a:extLst>
          </p:cNvPr>
          <p:cNvSpPr>
            <a:spLocks noChangeArrowheads="1"/>
          </p:cNvSpPr>
          <p:nvPr/>
        </p:nvSpPr>
        <p:spPr bwMode="auto">
          <a:xfrm rot="10800000" flipV="1">
            <a:off x="7000822" y="3763405"/>
            <a:ext cx="5124460" cy="276999"/>
          </a:xfrm>
          <a:custGeom>
            <a:avLst/>
            <a:gdLst>
              <a:gd name="connsiteX0" fmla="*/ 0 w 5124460"/>
              <a:gd name="connsiteY0" fmla="*/ 0 h 276999"/>
              <a:gd name="connsiteX1" fmla="*/ 691802 w 5124460"/>
              <a:gd name="connsiteY1" fmla="*/ 0 h 276999"/>
              <a:gd name="connsiteX2" fmla="*/ 1434849 w 5124460"/>
              <a:gd name="connsiteY2" fmla="*/ 0 h 276999"/>
              <a:gd name="connsiteX3" fmla="*/ 2126651 w 5124460"/>
              <a:gd name="connsiteY3" fmla="*/ 0 h 276999"/>
              <a:gd name="connsiteX4" fmla="*/ 2664719 w 5124460"/>
              <a:gd name="connsiteY4" fmla="*/ 0 h 276999"/>
              <a:gd name="connsiteX5" fmla="*/ 3356521 w 5124460"/>
              <a:gd name="connsiteY5" fmla="*/ 0 h 276999"/>
              <a:gd name="connsiteX6" fmla="*/ 3894590 w 5124460"/>
              <a:gd name="connsiteY6" fmla="*/ 0 h 276999"/>
              <a:gd name="connsiteX7" fmla="*/ 4432658 w 5124460"/>
              <a:gd name="connsiteY7" fmla="*/ 0 h 276999"/>
              <a:gd name="connsiteX8" fmla="*/ 5124460 w 5124460"/>
              <a:gd name="connsiteY8" fmla="*/ 0 h 276999"/>
              <a:gd name="connsiteX9" fmla="*/ 5124460 w 5124460"/>
              <a:gd name="connsiteY9" fmla="*/ 276999 h 276999"/>
              <a:gd name="connsiteX10" fmla="*/ 4483903 w 5124460"/>
              <a:gd name="connsiteY10" fmla="*/ 276999 h 276999"/>
              <a:gd name="connsiteX11" fmla="*/ 3997079 w 5124460"/>
              <a:gd name="connsiteY11" fmla="*/ 276999 h 276999"/>
              <a:gd name="connsiteX12" fmla="*/ 3407766 w 5124460"/>
              <a:gd name="connsiteY12" fmla="*/ 276999 h 276999"/>
              <a:gd name="connsiteX13" fmla="*/ 2869698 w 5124460"/>
              <a:gd name="connsiteY13" fmla="*/ 276999 h 276999"/>
              <a:gd name="connsiteX14" fmla="*/ 2382874 w 5124460"/>
              <a:gd name="connsiteY14" fmla="*/ 276999 h 276999"/>
              <a:gd name="connsiteX15" fmla="*/ 1691072 w 5124460"/>
              <a:gd name="connsiteY15" fmla="*/ 276999 h 276999"/>
              <a:gd name="connsiteX16" fmla="*/ 999270 w 5124460"/>
              <a:gd name="connsiteY16" fmla="*/ 276999 h 276999"/>
              <a:gd name="connsiteX17" fmla="*/ 0 w 5124460"/>
              <a:gd name="connsiteY17" fmla="*/ 276999 h 276999"/>
              <a:gd name="connsiteX18" fmla="*/ 0 w 5124460"/>
              <a:gd name="connsiteY18"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24460" h="276999" fill="none" extrusionOk="0">
                <a:moveTo>
                  <a:pt x="0" y="0"/>
                </a:moveTo>
                <a:cubicBezTo>
                  <a:pt x="235471" y="-20491"/>
                  <a:pt x="535738" y="1693"/>
                  <a:pt x="691802" y="0"/>
                </a:cubicBezTo>
                <a:cubicBezTo>
                  <a:pt x="847866" y="-1693"/>
                  <a:pt x="1068562" y="-14881"/>
                  <a:pt x="1434849" y="0"/>
                </a:cubicBezTo>
                <a:cubicBezTo>
                  <a:pt x="1801136" y="14881"/>
                  <a:pt x="1931510" y="-26174"/>
                  <a:pt x="2126651" y="0"/>
                </a:cubicBezTo>
                <a:cubicBezTo>
                  <a:pt x="2321792" y="26174"/>
                  <a:pt x="2445067" y="-11419"/>
                  <a:pt x="2664719" y="0"/>
                </a:cubicBezTo>
                <a:cubicBezTo>
                  <a:pt x="2884371" y="11419"/>
                  <a:pt x="3056686" y="-30660"/>
                  <a:pt x="3356521" y="0"/>
                </a:cubicBezTo>
                <a:cubicBezTo>
                  <a:pt x="3656356" y="30660"/>
                  <a:pt x="3694412" y="17411"/>
                  <a:pt x="3894590" y="0"/>
                </a:cubicBezTo>
                <a:cubicBezTo>
                  <a:pt x="4094768" y="-17411"/>
                  <a:pt x="4173504" y="-4436"/>
                  <a:pt x="4432658" y="0"/>
                </a:cubicBezTo>
                <a:cubicBezTo>
                  <a:pt x="4691812" y="4436"/>
                  <a:pt x="4879132" y="-33730"/>
                  <a:pt x="5124460" y="0"/>
                </a:cubicBezTo>
                <a:cubicBezTo>
                  <a:pt x="5118876" y="82472"/>
                  <a:pt x="5129965" y="201402"/>
                  <a:pt x="5124460" y="276999"/>
                </a:cubicBezTo>
                <a:cubicBezTo>
                  <a:pt x="4818818" y="275593"/>
                  <a:pt x="4636344" y="251844"/>
                  <a:pt x="4483903" y="276999"/>
                </a:cubicBezTo>
                <a:cubicBezTo>
                  <a:pt x="4331462" y="302154"/>
                  <a:pt x="4224753" y="253780"/>
                  <a:pt x="3997079" y="276999"/>
                </a:cubicBezTo>
                <a:cubicBezTo>
                  <a:pt x="3769405" y="300218"/>
                  <a:pt x="3664283" y="301991"/>
                  <a:pt x="3407766" y="276999"/>
                </a:cubicBezTo>
                <a:cubicBezTo>
                  <a:pt x="3151249" y="252007"/>
                  <a:pt x="3065702" y="251726"/>
                  <a:pt x="2869698" y="276999"/>
                </a:cubicBezTo>
                <a:cubicBezTo>
                  <a:pt x="2673694" y="302272"/>
                  <a:pt x="2514460" y="278661"/>
                  <a:pt x="2382874" y="276999"/>
                </a:cubicBezTo>
                <a:cubicBezTo>
                  <a:pt x="2251288" y="275337"/>
                  <a:pt x="1897693" y="283098"/>
                  <a:pt x="1691072" y="276999"/>
                </a:cubicBezTo>
                <a:cubicBezTo>
                  <a:pt x="1484451" y="270900"/>
                  <a:pt x="1138935" y="306753"/>
                  <a:pt x="999270" y="276999"/>
                </a:cubicBezTo>
                <a:cubicBezTo>
                  <a:pt x="859605" y="247245"/>
                  <a:pt x="389527" y="319034"/>
                  <a:pt x="0" y="276999"/>
                </a:cubicBezTo>
                <a:cubicBezTo>
                  <a:pt x="3686" y="213101"/>
                  <a:pt x="-4006" y="59418"/>
                  <a:pt x="0" y="0"/>
                </a:cubicBezTo>
                <a:close/>
              </a:path>
              <a:path w="5124460" h="276999" stroke="0" extrusionOk="0">
                <a:moveTo>
                  <a:pt x="0" y="0"/>
                </a:moveTo>
                <a:cubicBezTo>
                  <a:pt x="239399" y="-22899"/>
                  <a:pt x="348552" y="-3332"/>
                  <a:pt x="640558" y="0"/>
                </a:cubicBezTo>
                <a:cubicBezTo>
                  <a:pt x="932564" y="3332"/>
                  <a:pt x="925995" y="12479"/>
                  <a:pt x="1178626" y="0"/>
                </a:cubicBezTo>
                <a:cubicBezTo>
                  <a:pt x="1431257" y="-12479"/>
                  <a:pt x="1574393" y="-8059"/>
                  <a:pt x="1870428" y="0"/>
                </a:cubicBezTo>
                <a:cubicBezTo>
                  <a:pt x="2166463" y="8059"/>
                  <a:pt x="2255588" y="-18090"/>
                  <a:pt x="2562230" y="0"/>
                </a:cubicBezTo>
                <a:cubicBezTo>
                  <a:pt x="2868872" y="18090"/>
                  <a:pt x="2863456" y="6397"/>
                  <a:pt x="3100298" y="0"/>
                </a:cubicBezTo>
                <a:cubicBezTo>
                  <a:pt x="3337140" y="-6397"/>
                  <a:pt x="3460103" y="-9741"/>
                  <a:pt x="3587122" y="0"/>
                </a:cubicBezTo>
                <a:cubicBezTo>
                  <a:pt x="3714141" y="9741"/>
                  <a:pt x="4036021" y="30991"/>
                  <a:pt x="4227680" y="0"/>
                </a:cubicBezTo>
                <a:cubicBezTo>
                  <a:pt x="4419339" y="-30991"/>
                  <a:pt x="4776636" y="38589"/>
                  <a:pt x="5124460" y="0"/>
                </a:cubicBezTo>
                <a:cubicBezTo>
                  <a:pt x="5111415" y="67594"/>
                  <a:pt x="5131926" y="210792"/>
                  <a:pt x="5124460" y="276999"/>
                </a:cubicBezTo>
                <a:cubicBezTo>
                  <a:pt x="4855340" y="300288"/>
                  <a:pt x="4686734" y="292563"/>
                  <a:pt x="4535147" y="276999"/>
                </a:cubicBezTo>
                <a:cubicBezTo>
                  <a:pt x="4383560" y="261435"/>
                  <a:pt x="4212627" y="283416"/>
                  <a:pt x="3894590" y="276999"/>
                </a:cubicBezTo>
                <a:cubicBezTo>
                  <a:pt x="3576553" y="270582"/>
                  <a:pt x="3410905" y="253712"/>
                  <a:pt x="3202788" y="276999"/>
                </a:cubicBezTo>
                <a:cubicBezTo>
                  <a:pt x="2994671" y="300286"/>
                  <a:pt x="2794535" y="257499"/>
                  <a:pt x="2664719" y="276999"/>
                </a:cubicBezTo>
                <a:cubicBezTo>
                  <a:pt x="2534903" y="296499"/>
                  <a:pt x="2324351" y="301900"/>
                  <a:pt x="2126651" y="276999"/>
                </a:cubicBezTo>
                <a:cubicBezTo>
                  <a:pt x="1928951" y="252098"/>
                  <a:pt x="1774348" y="262735"/>
                  <a:pt x="1434849" y="276999"/>
                </a:cubicBezTo>
                <a:cubicBezTo>
                  <a:pt x="1095350" y="291263"/>
                  <a:pt x="1126288" y="266975"/>
                  <a:pt x="896781" y="276999"/>
                </a:cubicBezTo>
                <a:cubicBezTo>
                  <a:pt x="667274" y="287023"/>
                  <a:pt x="256832" y="311203"/>
                  <a:pt x="0" y="276999"/>
                </a:cubicBezTo>
                <a:cubicBezTo>
                  <a:pt x="-9606" y="187435"/>
                  <a:pt x="4951" y="59426"/>
                  <a:pt x="0" y="0"/>
                </a:cubicBezTo>
                <a:close/>
              </a:path>
            </a:pathLst>
          </a:custGeom>
          <a:solidFill>
            <a:schemeClr val="accent4">
              <a:lumMod val="60000"/>
              <a:lumOff val="40000"/>
            </a:schemeClr>
          </a:solidFill>
          <a:ln w="19050">
            <a:solidFill>
              <a:schemeClr val="tx1"/>
            </a:solidFill>
            <a:miter lim="800000"/>
            <a:headEnd/>
            <a:tailEnd/>
            <a:extLst>
              <a:ext uri="{C807C97D-BFC1-408E-A445-0C87EB9F89A2}">
                <ask:lineSketchStyleProps xmlns:ask="http://schemas.microsoft.com/office/drawing/2018/sketchyshapes" sd="2838139209">
                  <a:prstGeom prst="rect">
                    <a:avLst/>
                  </a:prstGeom>
                  <ask:type>
                    <ask:lineSketchFreehand/>
                  </ask:type>
                </ask:lineSketchStyleProps>
              </a:ext>
            </a:extLst>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Consequence of the end of the open range for cowboys</a:t>
            </a:r>
          </a:p>
        </p:txBody>
      </p:sp>
    </p:spTree>
    <p:extLst>
      <p:ext uri="{BB962C8B-B14F-4D97-AF65-F5344CB8AC3E}">
        <p14:creationId xmlns:p14="http://schemas.microsoft.com/office/powerpoint/2010/main" val="5862919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78554"/>
            <a:ext cx="12012708"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21: </a:t>
            </a:r>
            <a:r>
              <a:rPr lang="en-GB" dirty="0">
                <a:latin typeface="Berlin Sans FB" panose="020E0602020502020306" pitchFamily="34" charset="0"/>
              </a:rPr>
              <a:t>Later settlement of the American West: The Exodusters 1879.</a:t>
            </a:r>
          </a:p>
        </p:txBody>
      </p:sp>
      <p:sp>
        <p:nvSpPr>
          <p:cNvPr id="3" name="TextBox 2"/>
          <p:cNvSpPr txBox="1"/>
          <p:nvPr/>
        </p:nvSpPr>
        <p:spPr>
          <a:xfrm>
            <a:off x="89647" y="480548"/>
            <a:ext cx="9169763" cy="1231106"/>
          </a:xfrm>
          <a:prstGeom prst="rect">
            <a:avLst/>
          </a:prstGeom>
          <a:solidFill>
            <a:schemeClr val="bg1"/>
          </a:solidFill>
          <a:ln w="19050">
            <a:solidFill>
              <a:schemeClr val="tx1"/>
            </a:solidFill>
          </a:ln>
        </p:spPr>
        <p:txBody>
          <a:bodyPr wrap="square" rtlCol="0">
            <a:spAutoFit/>
          </a:bodyPr>
          <a:lstStyle/>
          <a:p>
            <a:r>
              <a:rPr lang="en-GB" sz="1100" b="1" dirty="0"/>
              <a:t>Background Information </a:t>
            </a:r>
            <a:r>
              <a:rPr lang="en-GB" sz="1050" dirty="0"/>
              <a:t>Settlers migrated to the American West for the same reasons they had in the 1840s. They still believed in the racist idea of the </a:t>
            </a:r>
            <a:r>
              <a:rPr lang="en-GB" sz="1050" b="1" dirty="0"/>
              <a:t>Manifest Destiny </a:t>
            </a:r>
            <a:r>
              <a:rPr lang="en-GB" sz="1050" dirty="0"/>
              <a:t>with the belief that the Plains Indians were </a:t>
            </a:r>
            <a:r>
              <a:rPr lang="en-GB" sz="1050" b="1" dirty="0"/>
              <a:t>inferior</a:t>
            </a:r>
            <a:r>
              <a:rPr lang="en-GB" sz="1050" dirty="0"/>
              <a:t> to them.  It was also believed that they had a God given right to force Indians onto reservation land in order to take the land in the American West which they were ‘destined’ to own.  However, as well as settlers from the east and a range of immigrants from places such as Europe, Mexico and China; another group of settlers began to migrate into the American West in </a:t>
            </a:r>
            <a:r>
              <a:rPr lang="en-GB" sz="1050" b="1" dirty="0"/>
              <a:t>1879</a:t>
            </a:r>
            <a:r>
              <a:rPr lang="en-GB" sz="1050" dirty="0"/>
              <a:t>.  This time, it was the newly freed slaves: the </a:t>
            </a:r>
            <a:r>
              <a:rPr lang="en-GB" sz="1050" b="1" dirty="0"/>
              <a:t>African Americans</a:t>
            </a:r>
            <a:r>
              <a:rPr lang="en-GB" sz="1050" dirty="0"/>
              <a:t>. During the American Civil War, the southern ‘Confederate’ states continued to use black African American people as slaves.  Racist attitudes against the black Americans continued.  However, the states of the ‘Union’ north wanted an end to slavery.  As the north gained victory in 1865, President Lincoln passed a law called the Emancipation Declaration which officially ended slavery.   Over 4 million black African Americans were freed. </a:t>
            </a:r>
          </a:p>
        </p:txBody>
      </p:sp>
      <p:sp>
        <p:nvSpPr>
          <p:cNvPr id="5" name="TextBox 4"/>
          <p:cNvSpPr txBox="1"/>
          <p:nvPr/>
        </p:nvSpPr>
        <p:spPr>
          <a:xfrm>
            <a:off x="4160237" y="5555397"/>
            <a:ext cx="2009740" cy="1231106"/>
          </a:xfrm>
          <a:prstGeom prst="rect">
            <a:avLst/>
          </a:prstGeom>
          <a:solidFill>
            <a:schemeClr val="bg1"/>
          </a:solidFill>
          <a:ln w="19050">
            <a:solidFill>
              <a:schemeClr val="tx1"/>
            </a:solidFill>
          </a:ln>
        </p:spPr>
        <p:txBody>
          <a:bodyPr wrap="square" rtlCol="0">
            <a:spAutoFit/>
          </a:bodyPr>
          <a:lstStyle/>
          <a:p>
            <a:pPr lvl="0"/>
            <a:r>
              <a:rPr lang="en-GB" sz="1100" b="1" dirty="0"/>
              <a:t>Religion</a:t>
            </a:r>
          </a:p>
          <a:p>
            <a:pPr lvl="0"/>
            <a:r>
              <a:rPr lang="en-GB" sz="1050" dirty="0"/>
              <a:t>The second book of the </a:t>
            </a:r>
            <a:r>
              <a:rPr lang="en-GB" sz="1050" b="1" dirty="0"/>
              <a:t>bible (called Exodus) </a:t>
            </a:r>
            <a:r>
              <a:rPr lang="en-GB" sz="1050" dirty="0"/>
              <a:t>taught black Americans that migration would be helped by God who would provide protection for them and help them escape oppression. </a:t>
            </a:r>
          </a:p>
        </p:txBody>
      </p:sp>
      <p:pic>
        <p:nvPicPr>
          <p:cNvPr id="1026" name="Picture 2" descr="Related image"/>
          <p:cNvPicPr>
            <a:picLocks noChangeAspect="1" noChangeArrowheads="1"/>
          </p:cNvPicPr>
          <p:nvPr/>
        </p:nvPicPr>
        <p:blipFill rotWithShape="1">
          <a:blip r:embed="rId2">
            <a:extLst>
              <a:ext uri="{28A0092B-C50C-407E-A947-70E740481C1C}">
                <a14:useLocalDpi xmlns:a14="http://schemas.microsoft.com/office/drawing/2010/main" val="0"/>
              </a:ext>
            </a:extLst>
          </a:blip>
          <a:srcRect t="5086" b="53893"/>
          <a:stretch/>
        </p:blipFill>
        <p:spPr bwMode="auto">
          <a:xfrm>
            <a:off x="2295392" y="5555397"/>
            <a:ext cx="1822389" cy="1231106"/>
          </a:xfrm>
          <a:prstGeom prst="rect">
            <a:avLst/>
          </a:prstGeom>
          <a:ln>
            <a:solidFill>
              <a:schemeClr val="tx1"/>
            </a:solidFill>
          </a:ln>
          <a:effectLst/>
          <a:extLst>
            <a:ext uri="{909E8E84-426E-40DD-AFC4-6F175D3DCCD1}">
              <a14:hiddenFill xmlns:a14="http://schemas.microsoft.com/office/drawing/2010/main">
                <a:solidFill>
                  <a:srgbClr val="FFFFFF"/>
                </a:solidFill>
              </a14:hiddenFill>
            </a:ext>
          </a:extLst>
        </p:spPr>
      </p:pic>
      <p:pic>
        <p:nvPicPr>
          <p:cNvPr id="1028" name="Picture 4" descr="Image result for emancipation proclamation"/>
          <p:cNvPicPr>
            <a:picLocks noChangeAspect="1" noChangeArrowheads="1"/>
          </p:cNvPicPr>
          <p:nvPr/>
        </p:nvPicPr>
        <p:blipFill rotWithShape="1">
          <a:blip r:embed="rId3">
            <a:extLst>
              <a:ext uri="{28A0092B-C50C-407E-A947-70E740481C1C}">
                <a14:useLocalDpi xmlns:a14="http://schemas.microsoft.com/office/drawing/2010/main" val="0"/>
              </a:ext>
            </a:extLst>
          </a:blip>
          <a:srcRect l="825" t="8499" r="26778" b="2666"/>
          <a:stretch/>
        </p:blipFill>
        <p:spPr bwMode="auto">
          <a:xfrm>
            <a:off x="9304079" y="78554"/>
            <a:ext cx="2832392" cy="4598799"/>
          </a:xfrm>
          <a:prstGeom prst="rect">
            <a:avLst/>
          </a:prstGeom>
          <a:ln w="12700" cap="sq">
            <a:solidFill>
              <a:srgbClr val="000000"/>
            </a:solidFill>
            <a:prstDash val="solid"/>
            <a:miter lim="800000"/>
          </a:ln>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89645" y="1710144"/>
            <a:ext cx="9169763" cy="276999"/>
          </a:xfrm>
          <a:prstGeom prst="rect">
            <a:avLst/>
          </a:prstGeom>
          <a:solidFill>
            <a:schemeClr val="accent4">
              <a:lumMod val="20000"/>
              <a:lumOff val="80000"/>
            </a:schemeClr>
          </a:solidFill>
          <a:ln w="19050">
            <a:solidFill>
              <a:schemeClr val="tx1"/>
            </a:solidFill>
          </a:ln>
        </p:spPr>
        <p:txBody>
          <a:bodyPr wrap="square" rtlCol="0">
            <a:spAutoFit/>
          </a:bodyPr>
          <a:lstStyle/>
          <a:p>
            <a:r>
              <a:rPr lang="en-GB" sz="1200" dirty="0"/>
              <a:t>They were part of the </a:t>
            </a:r>
            <a:r>
              <a:rPr lang="en-GB" sz="1200" b="1" dirty="0"/>
              <a:t>Exoduster Movement</a:t>
            </a:r>
            <a:r>
              <a:rPr lang="en-GB" sz="1200" dirty="0"/>
              <a:t>. ‘</a:t>
            </a:r>
            <a:r>
              <a:rPr lang="en-GB" sz="1200" b="1" dirty="0"/>
              <a:t>Exodus</a:t>
            </a:r>
            <a:r>
              <a:rPr lang="en-GB" sz="1200" dirty="0"/>
              <a:t>’ is a mass movement of people and ‘</a:t>
            </a:r>
            <a:r>
              <a:rPr lang="en-GB" sz="1200" b="1" dirty="0"/>
              <a:t>dust</a:t>
            </a:r>
            <a:r>
              <a:rPr lang="en-GB" sz="1200" dirty="0"/>
              <a:t>’ refers to the dry areas of Kansas they moved  to.</a:t>
            </a:r>
          </a:p>
        </p:txBody>
      </p:sp>
      <p:sp>
        <p:nvSpPr>
          <p:cNvPr id="10" name="TextBox 9"/>
          <p:cNvSpPr txBox="1"/>
          <p:nvPr/>
        </p:nvSpPr>
        <p:spPr>
          <a:xfrm>
            <a:off x="89645" y="2062797"/>
            <a:ext cx="6080336" cy="276999"/>
          </a:xfrm>
          <a:custGeom>
            <a:avLst/>
            <a:gdLst>
              <a:gd name="connsiteX0" fmla="*/ 0 w 6080336"/>
              <a:gd name="connsiteY0" fmla="*/ 0 h 276999"/>
              <a:gd name="connsiteX1" fmla="*/ 675593 w 6080336"/>
              <a:gd name="connsiteY1" fmla="*/ 0 h 276999"/>
              <a:gd name="connsiteX2" fmla="*/ 1411989 w 6080336"/>
              <a:gd name="connsiteY2" fmla="*/ 0 h 276999"/>
              <a:gd name="connsiteX3" fmla="*/ 1905172 w 6080336"/>
              <a:gd name="connsiteY3" fmla="*/ 0 h 276999"/>
              <a:gd name="connsiteX4" fmla="*/ 2398355 w 6080336"/>
              <a:gd name="connsiteY4" fmla="*/ 0 h 276999"/>
              <a:gd name="connsiteX5" fmla="*/ 3134751 w 6080336"/>
              <a:gd name="connsiteY5" fmla="*/ 0 h 276999"/>
              <a:gd name="connsiteX6" fmla="*/ 3627934 w 6080336"/>
              <a:gd name="connsiteY6" fmla="*/ 0 h 276999"/>
              <a:gd name="connsiteX7" fmla="*/ 4425133 w 6080336"/>
              <a:gd name="connsiteY7" fmla="*/ 0 h 276999"/>
              <a:gd name="connsiteX8" fmla="*/ 5222333 w 6080336"/>
              <a:gd name="connsiteY8" fmla="*/ 0 h 276999"/>
              <a:gd name="connsiteX9" fmla="*/ 6080336 w 6080336"/>
              <a:gd name="connsiteY9" fmla="*/ 0 h 276999"/>
              <a:gd name="connsiteX10" fmla="*/ 6080336 w 6080336"/>
              <a:gd name="connsiteY10" fmla="*/ 276999 h 276999"/>
              <a:gd name="connsiteX11" fmla="*/ 5404743 w 6080336"/>
              <a:gd name="connsiteY11" fmla="*/ 276999 h 276999"/>
              <a:gd name="connsiteX12" fmla="*/ 4729150 w 6080336"/>
              <a:gd name="connsiteY12" fmla="*/ 276999 h 276999"/>
              <a:gd name="connsiteX13" fmla="*/ 4114361 w 6080336"/>
              <a:gd name="connsiteY13" fmla="*/ 276999 h 276999"/>
              <a:gd name="connsiteX14" fmla="*/ 3621178 w 6080336"/>
              <a:gd name="connsiteY14" fmla="*/ 276999 h 276999"/>
              <a:gd name="connsiteX15" fmla="*/ 3127995 w 6080336"/>
              <a:gd name="connsiteY15" fmla="*/ 276999 h 276999"/>
              <a:gd name="connsiteX16" fmla="*/ 2391599 w 6080336"/>
              <a:gd name="connsiteY16" fmla="*/ 276999 h 276999"/>
              <a:gd name="connsiteX17" fmla="*/ 1837613 w 6080336"/>
              <a:gd name="connsiteY17" fmla="*/ 276999 h 276999"/>
              <a:gd name="connsiteX18" fmla="*/ 1040413 w 6080336"/>
              <a:gd name="connsiteY18" fmla="*/ 276999 h 276999"/>
              <a:gd name="connsiteX19" fmla="*/ 0 w 6080336"/>
              <a:gd name="connsiteY19" fmla="*/ 276999 h 276999"/>
              <a:gd name="connsiteX20" fmla="*/ 0 w 6080336"/>
              <a:gd name="connsiteY2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80336" h="276999" fill="none" extrusionOk="0">
                <a:moveTo>
                  <a:pt x="0" y="0"/>
                </a:moveTo>
                <a:cubicBezTo>
                  <a:pt x="227994" y="-8504"/>
                  <a:pt x="508135" y="18091"/>
                  <a:pt x="675593" y="0"/>
                </a:cubicBezTo>
                <a:cubicBezTo>
                  <a:pt x="843051" y="-18091"/>
                  <a:pt x="1060845" y="23514"/>
                  <a:pt x="1411989" y="0"/>
                </a:cubicBezTo>
                <a:cubicBezTo>
                  <a:pt x="1763133" y="-23514"/>
                  <a:pt x="1717173" y="-22410"/>
                  <a:pt x="1905172" y="0"/>
                </a:cubicBezTo>
                <a:cubicBezTo>
                  <a:pt x="2093171" y="22410"/>
                  <a:pt x="2248448" y="9360"/>
                  <a:pt x="2398355" y="0"/>
                </a:cubicBezTo>
                <a:cubicBezTo>
                  <a:pt x="2548262" y="-9360"/>
                  <a:pt x="2925672" y="14879"/>
                  <a:pt x="3134751" y="0"/>
                </a:cubicBezTo>
                <a:cubicBezTo>
                  <a:pt x="3343830" y="-14879"/>
                  <a:pt x="3519233" y="-17331"/>
                  <a:pt x="3627934" y="0"/>
                </a:cubicBezTo>
                <a:cubicBezTo>
                  <a:pt x="3736635" y="17331"/>
                  <a:pt x="4039628" y="39350"/>
                  <a:pt x="4425133" y="0"/>
                </a:cubicBezTo>
                <a:cubicBezTo>
                  <a:pt x="4810638" y="-39350"/>
                  <a:pt x="4906163" y="-19018"/>
                  <a:pt x="5222333" y="0"/>
                </a:cubicBezTo>
                <a:cubicBezTo>
                  <a:pt x="5538503" y="19018"/>
                  <a:pt x="5815091" y="36296"/>
                  <a:pt x="6080336" y="0"/>
                </a:cubicBezTo>
                <a:cubicBezTo>
                  <a:pt x="6071113" y="69093"/>
                  <a:pt x="6094063" y="143983"/>
                  <a:pt x="6080336" y="276999"/>
                </a:cubicBezTo>
                <a:cubicBezTo>
                  <a:pt x="5748227" y="271450"/>
                  <a:pt x="5555207" y="264346"/>
                  <a:pt x="5404743" y="276999"/>
                </a:cubicBezTo>
                <a:cubicBezTo>
                  <a:pt x="5254279" y="289652"/>
                  <a:pt x="4950482" y="302723"/>
                  <a:pt x="4729150" y="276999"/>
                </a:cubicBezTo>
                <a:cubicBezTo>
                  <a:pt x="4507818" y="251275"/>
                  <a:pt x="4242118" y="290365"/>
                  <a:pt x="4114361" y="276999"/>
                </a:cubicBezTo>
                <a:cubicBezTo>
                  <a:pt x="3986604" y="263633"/>
                  <a:pt x="3737421" y="270973"/>
                  <a:pt x="3621178" y="276999"/>
                </a:cubicBezTo>
                <a:cubicBezTo>
                  <a:pt x="3504935" y="283025"/>
                  <a:pt x="3373018" y="283188"/>
                  <a:pt x="3127995" y="276999"/>
                </a:cubicBezTo>
                <a:cubicBezTo>
                  <a:pt x="2882972" y="270810"/>
                  <a:pt x="2553501" y="308408"/>
                  <a:pt x="2391599" y="276999"/>
                </a:cubicBezTo>
                <a:cubicBezTo>
                  <a:pt x="2229697" y="245590"/>
                  <a:pt x="2026384" y="276924"/>
                  <a:pt x="1837613" y="276999"/>
                </a:cubicBezTo>
                <a:cubicBezTo>
                  <a:pt x="1648842" y="277074"/>
                  <a:pt x="1222571" y="254744"/>
                  <a:pt x="1040413" y="276999"/>
                </a:cubicBezTo>
                <a:cubicBezTo>
                  <a:pt x="858255" y="299254"/>
                  <a:pt x="397144" y="301162"/>
                  <a:pt x="0" y="276999"/>
                </a:cubicBezTo>
                <a:cubicBezTo>
                  <a:pt x="7518" y="164361"/>
                  <a:pt x="-9613" y="118966"/>
                  <a:pt x="0" y="0"/>
                </a:cubicBezTo>
                <a:close/>
              </a:path>
              <a:path w="6080336" h="276999" stroke="0" extrusionOk="0">
                <a:moveTo>
                  <a:pt x="0" y="0"/>
                </a:moveTo>
                <a:cubicBezTo>
                  <a:pt x="156341" y="15010"/>
                  <a:pt x="279755" y="-1610"/>
                  <a:pt x="553986" y="0"/>
                </a:cubicBezTo>
                <a:cubicBezTo>
                  <a:pt x="828217" y="1610"/>
                  <a:pt x="985477" y="7981"/>
                  <a:pt x="1107972" y="0"/>
                </a:cubicBezTo>
                <a:cubicBezTo>
                  <a:pt x="1230467" y="-7981"/>
                  <a:pt x="1628909" y="29395"/>
                  <a:pt x="1783565" y="0"/>
                </a:cubicBezTo>
                <a:cubicBezTo>
                  <a:pt x="1938221" y="-29395"/>
                  <a:pt x="2331969" y="21856"/>
                  <a:pt x="2580765" y="0"/>
                </a:cubicBezTo>
                <a:cubicBezTo>
                  <a:pt x="2829561" y="-21856"/>
                  <a:pt x="3085320" y="-29238"/>
                  <a:pt x="3377964" y="0"/>
                </a:cubicBezTo>
                <a:cubicBezTo>
                  <a:pt x="3670608" y="29238"/>
                  <a:pt x="3744184" y="-13899"/>
                  <a:pt x="3871147" y="0"/>
                </a:cubicBezTo>
                <a:cubicBezTo>
                  <a:pt x="3998110" y="13899"/>
                  <a:pt x="4244770" y="11324"/>
                  <a:pt x="4364330" y="0"/>
                </a:cubicBezTo>
                <a:cubicBezTo>
                  <a:pt x="4483890" y="-11324"/>
                  <a:pt x="4911806" y="-6652"/>
                  <a:pt x="5100726" y="0"/>
                </a:cubicBezTo>
                <a:cubicBezTo>
                  <a:pt x="5289646" y="6652"/>
                  <a:pt x="5823093" y="40857"/>
                  <a:pt x="6080336" y="0"/>
                </a:cubicBezTo>
                <a:cubicBezTo>
                  <a:pt x="6093319" y="120460"/>
                  <a:pt x="6069587" y="213584"/>
                  <a:pt x="6080336" y="276999"/>
                </a:cubicBezTo>
                <a:cubicBezTo>
                  <a:pt x="5862100" y="264847"/>
                  <a:pt x="5794602" y="281339"/>
                  <a:pt x="5526350" y="276999"/>
                </a:cubicBezTo>
                <a:cubicBezTo>
                  <a:pt x="5258098" y="272659"/>
                  <a:pt x="4956761" y="244089"/>
                  <a:pt x="4789954" y="276999"/>
                </a:cubicBezTo>
                <a:cubicBezTo>
                  <a:pt x="4623147" y="309909"/>
                  <a:pt x="4264083" y="245776"/>
                  <a:pt x="4053557" y="276999"/>
                </a:cubicBezTo>
                <a:cubicBezTo>
                  <a:pt x="3843031" y="308222"/>
                  <a:pt x="3605676" y="288546"/>
                  <a:pt x="3256358" y="276999"/>
                </a:cubicBezTo>
                <a:cubicBezTo>
                  <a:pt x="2907040" y="265452"/>
                  <a:pt x="2853183" y="269853"/>
                  <a:pt x="2580765" y="276999"/>
                </a:cubicBezTo>
                <a:cubicBezTo>
                  <a:pt x="2308347" y="284145"/>
                  <a:pt x="2071479" y="278029"/>
                  <a:pt x="1783565" y="276999"/>
                </a:cubicBezTo>
                <a:cubicBezTo>
                  <a:pt x="1495651" y="275969"/>
                  <a:pt x="1461165" y="295614"/>
                  <a:pt x="1290382" y="276999"/>
                </a:cubicBezTo>
                <a:cubicBezTo>
                  <a:pt x="1119599" y="258384"/>
                  <a:pt x="417141" y="294832"/>
                  <a:pt x="0" y="276999"/>
                </a:cubicBezTo>
                <a:cubicBezTo>
                  <a:pt x="7860" y="206077"/>
                  <a:pt x="4838" y="63963"/>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1868292297">
                  <a:prstGeom prst="rect">
                    <a:avLst/>
                  </a:prstGeom>
                  <ask:type>
                    <ask:lineSketchFreehand/>
                  </ask:type>
                </ask:lineSketchStyleProps>
              </a:ext>
            </a:extLst>
          </a:ln>
        </p:spPr>
        <p:txBody>
          <a:bodyPr wrap="square" rtlCol="0">
            <a:spAutoFit/>
          </a:bodyPr>
          <a:lstStyle/>
          <a:p>
            <a:pPr algn="ctr"/>
            <a:r>
              <a:rPr lang="en-GB" sz="1200" b="1" dirty="0"/>
              <a:t>The Causes of the Exoduster Movement in 1879</a:t>
            </a:r>
          </a:p>
        </p:txBody>
      </p:sp>
      <p:sp>
        <p:nvSpPr>
          <p:cNvPr id="11" name="TextBox 10"/>
          <p:cNvSpPr txBox="1"/>
          <p:nvPr/>
        </p:nvSpPr>
        <p:spPr>
          <a:xfrm>
            <a:off x="91507" y="4619967"/>
            <a:ext cx="2161429" cy="1231106"/>
          </a:xfrm>
          <a:prstGeom prst="rect">
            <a:avLst/>
          </a:prstGeom>
          <a:solidFill>
            <a:schemeClr val="bg1"/>
          </a:solidFill>
          <a:ln w="19050">
            <a:solidFill>
              <a:schemeClr val="tx1"/>
            </a:solidFill>
          </a:ln>
        </p:spPr>
        <p:txBody>
          <a:bodyPr wrap="square" rtlCol="0">
            <a:spAutoFit/>
          </a:bodyPr>
          <a:lstStyle/>
          <a:p>
            <a:r>
              <a:rPr lang="en-GB" sz="1100" b="1" dirty="0"/>
              <a:t>The Homestead Act</a:t>
            </a:r>
          </a:p>
          <a:p>
            <a:r>
              <a:rPr lang="en-GB" sz="1050" dirty="0"/>
              <a:t>The Homestead Act made it clear that ‘ex slaves’ had to right to claim homestead land.  They could do this for as little as $5. For many, this sum of money was possible and many took up the offer. </a:t>
            </a:r>
          </a:p>
        </p:txBody>
      </p:sp>
      <p:sp>
        <p:nvSpPr>
          <p:cNvPr id="12" name="TextBox 11"/>
          <p:cNvSpPr txBox="1"/>
          <p:nvPr/>
        </p:nvSpPr>
        <p:spPr>
          <a:xfrm>
            <a:off x="89639" y="3355999"/>
            <a:ext cx="3647860" cy="1231106"/>
          </a:xfrm>
          <a:prstGeom prst="rect">
            <a:avLst/>
          </a:prstGeom>
          <a:solidFill>
            <a:schemeClr val="bg1"/>
          </a:solidFill>
          <a:ln w="19050">
            <a:solidFill>
              <a:schemeClr val="tx1"/>
            </a:solidFill>
          </a:ln>
        </p:spPr>
        <p:txBody>
          <a:bodyPr wrap="square" rtlCol="0">
            <a:spAutoFit/>
          </a:bodyPr>
          <a:lstStyle/>
          <a:p>
            <a:pPr algn="ctr"/>
            <a:r>
              <a:rPr lang="en-GB" sz="1100" b="1" dirty="0"/>
              <a:t>The Influence of Benjamin Singleton</a:t>
            </a:r>
          </a:p>
          <a:p>
            <a:r>
              <a:rPr lang="en-GB" sz="1050" b="1" dirty="0"/>
              <a:t>Benjamin Singleton</a:t>
            </a:r>
            <a:r>
              <a:rPr lang="en-GB" sz="1050" dirty="0"/>
              <a:t> was an ex-slave who moved to </a:t>
            </a:r>
            <a:r>
              <a:rPr lang="en-GB" sz="1050" b="1" dirty="0"/>
              <a:t>Kansas</a:t>
            </a:r>
            <a:r>
              <a:rPr lang="en-GB" sz="1050" dirty="0"/>
              <a:t> in 1873.  He </a:t>
            </a:r>
            <a:r>
              <a:rPr lang="en-GB" sz="1050" b="1" dirty="0"/>
              <a:t>promoted</a:t>
            </a:r>
            <a:r>
              <a:rPr lang="en-GB" sz="1050" dirty="0"/>
              <a:t> the idea of migrating and encouraged more to move.  He promoted migration to Kansas at meetings and in newspaper adverts in the southern states.  He helped hundreds of black Americans move.  Singleton himself even declared ‘I am the whole cause of the Kansas Immigration’.</a:t>
            </a:r>
          </a:p>
        </p:txBody>
      </p:sp>
      <p:sp>
        <p:nvSpPr>
          <p:cNvPr id="13" name="TextBox 12"/>
          <p:cNvSpPr txBox="1"/>
          <p:nvPr/>
        </p:nvSpPr>
        <p:spPr>
          <a:xfrm>
            <a:off x="2287053" y="4613094"/>
            <a:ext cx="2929382" cy="907941"/>
          </a:xfrm>
          <a:prstGeom prst="rect">
            <a:avLst/>
          </a:prstGeom>
          <a:solidFill>
            <a:schemeClr val="bg1"/>
          </a:solidFill>
          <a:ln w="19050">
            <a:solidFill>
              <a:schemeClr val="tx1"/>
            </a:solidFill>
          </a:ln>
        </p:spPr>
        <p:txBody>
          <a:bodyPr wrap="square" rtlCol="0">
            <a:spAutoFit/>
          </a:bodyPr>
          <a:lstStyle/>
          <a:p>
            <a:r>
              <a:rPr lang="en-GB" sz="1100" b="1" dirty="0"/>
              <a:t>Rumours</a:t>
            </a:r>
          </a:p>
          <a:p>
            <a:r>
              <a:rPr lang="en-GB" sz="1050" dirty="0"/>
              <a:t>Ex- slaves had heard a rumour that the American government had given </a:t>
            </a:r>
            <a:r>
              <a:rPr lang="en-GB" sz="1050" b="1" dirty="0"/>
              <a:t>Kansas</a:t>
            </a:r>
            <a:r>
              <a:rPr lang="en-GB" sz="1050" dirty="0"/>
              <a:t> to former slaves for them to settle.  This was not true but by 1879, </a:t>
            </a:r>
            <a:r>
              <a:rPr lang="en-GB" sz="1050" b="1" dirty="0"/>
              <a:t>40,000</a:t>
            </a:r>
            <a:r>
              <a:rPr lang="en-GB" sz="1050" dirty="0"/>
              <a:t> had set off for Kansas, Missouri and Illinois.</a:t>
            </a:r>
          </a:p>
        </p:txBody>
      </p:sp>
      <p:sp>
        <p:nvSpPr>
          <p:cNvPr id="14" name="TextBox 13"/>
          <p:cNvSpPr txBox="1"/>
          <p:nvPr/>
        </p:nvSpPr>
        <p:spPr>
          <a:xfrm>
            <a:off x="86174" y="5894326"/>
            <a:ext cx="2161429" cy="907941"/>
          </a:xfrm>
          <a:prstGeom prst="rect">
            <a:avLst/>
          </a:prstGeom>
          <a:solidFill>
            <a:schemeClr val="bg1"/>
          </a:solidFill>
          <a:ln w="19050">
            <a:solidFill>
              <a:schemeClr val="tx1"/>
            </a:solidFill>
          </a:ln>
        </p:spPr>
        <p:txBody>
          <a:bodyPr wrap="square" rtlCol="0">
            <a:spAutoFit/>
          </a:bodyPr>
          <a:lstStyle/>
          <a:p>
            <a:r>
              <a:rPr lang="en-GB" sz="1100" b="1" dirty="0"/>
              <a:t>A new start</a:t>
            </a:r>
          </a:p>
          <a:p>
            <a:pPr lvl="0"/>
            <a:r>
              <a:rPr lang="en-GB" sz="1050" dirty="0"/>
              <a:t>Black Americans wanted to </a:t>
            </a:r>
            <a:r>
              <a:rPr lang="en-GB" sz="1050" b="1" dirty="0"/>
              <a:t>move away</a:t>
            </a:r>
            <a:r>
              <a:rPr lang="en-GB" sz="1050" dirty="0"/>
              <a:t> from somewhere they had been kept as slaves. They wanted </a:t>
            </a:r>
            <a:r>
              <a:rPr lang="en-GB" sz="1050" b="1" dirty="0"/>
              <a:t>better jobs</a:t>
            </a:r>
            <a:r>
              <a:rPr lang="en-GB" sz="1050" dirty="0"/>
              <a:t> and to build a new life.</a:t>
            </a:r>
          </a:p>
        </p:txBody>
      </p:sp>
      <p:cxnSp>
        <p:nvCxnSpPr>
          <p:cNvPr id="8" name="Straight Connector 7"/>
          <p:cNvCxnSpPr/>
          <p:nvPr/>
        </p:nvCxnSpPr>
        <p:spPr>
          <a:xfrm>
            <a:off x="12358900" y="1933769"/>
            <a:ext cx="0" cy="4949006"/>
          </a:xfrm>
          <a:prstGeom prst="line">
            <a:avLst/>
          </a:prstGeom>
          <a:ln w="571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261136" y="2384418"/>
            <a:ext cx="2998272" cy="2292935"/>
          </a:xfrm>
          <a:prstGeom prst="rect">
            <a:avLst/>
          </a:prstGeom>
          <a:solidFill>
            <a:schemeClr val="bg1"/>
          </a:solidFill>
          <a:ln w="19050">
            <a:solidFill>
              <a:schemeClr val="tx1"/>
            </a:solidFill>
          </a:ln>
        </p:spPr>
        <p:txBody>
          <a:bodyPr wrap="square" rtlCol="0">
            <a:spAutoFit/>
          </a:bodyPr>
          <a:lstStyle/>
          <a:p>
            <a:pPr marL="87313" lvl="0" indent="-87313">
              <a:buFont typeface="Wingdings" panose="05000000000000000000" pitchFamily="2" charset="2"/>
              <a:buChar char="q"/>
            </a:pPr>
            <a:r>
              <a:rPr lang="en-GB" sz="1100" dirty="0"/>
              <a:t>By 1880s, there were over </a:t>
            </a:r>
            <a:r>
              <a:rPr lang="en-GB" sz="1100" b="1" dirty="0"/>
              <a:t>43,000</a:t>
            </a:r>
            <a:r>
              <a:rPr lang="en-GB" sz="1100" dirty="0"/>
              <a:t> black Americans in Kansas.  Some settlements in Kansas were even established by black Americans themselves</a:t>
            </a:r>
          </a:p>
          <a:p>
            <a:pPr marL="87313" lvl="0" indent="-87313">
              <a:buFont typeface="Wingdings" panose="05000000000000000000" pitchFamily="2" charset="2"/>
              <a:buChar char="q"/>
            </a:pPr>
            <a:r>
              <a:rPr lang="en-GB" sz="1100" dirty="0"/>
              <a:t>Many Exodusters had travelled through areas affected by yellow fever and were very ill. The </a:t>
            </a:r>
            <a:r>
              <a:rPr lang="en-GB" sz="1100" b="1" dirty="0"/>
              <a:t>Kansas government </a:t>
            </a:r>
            <a:r>
              <a:rPr lang="en-GB" sz="1100" dirty="0"/>
              <a:t>helped them by setting up areas for them to stay in until they recovered.  They also used state funding to help them get set up in Kansas.</a:t>
            </a:r>
          </a:p>
          <a:p>
            <a:pPr marL="87313" lvl="0" indent="-87313">
              <a:buFont typeface="Wingdings" panose="05000000000000000000" pitchFamily="2" charset="2"/>
              <a:buChar char="q"/>
            </a:pPr>
            <a:r>
              <a:rPr lang="en-GB" sz="1100" dirty="0"/>
              <a:t>The Exodusters were generally </a:t>
            </a:r>
            <a:r>
              <a:rPr lang="en-GB" sz="1100" b="1" dirty="0"/>
              <a:t>better off </a:t>
            </a:r>
            <a:r>
              <a:rPr lang="en-GB" sz="1100" dirty="0"/>
              <a:t>than they had been in the southern states and some </a:t>
            </a:r>
            <a:r>
              <a:rPr lang="en-GB" sz="1100" b="1" dirty="0"/>
              <a:t>attitudes </a:t>
            </a:r>
            <a:r>
              <a:rPr lang="en-GB" sz="1100" dirty="0"/>
              <a:t>towards them were more welcoming.</a:t>
            </a:r>
          </a:p>
        </p:txBody>
      </p:sp>
      <p:sp>
        <p:nvSpPr>
          <p:cNvPr id="19" name="TextBox 18">
            <a:extLst>
              <a:ext uri="{FF2B5EF4-FFF2-40B4-BE49-F238E27FC236}">
                <a16:creationId xmlns:a16="http://schemas.microsoft.com/office/drawing/2014/main" id="{EBAE9EE6-234B-4EBD-990E-6874D05A4213}"/>
              </a:ext>
            </a:extLst>
          </p:cNvPr>
          <p:cNvSpPr txBox="1"/>
          <p:nvPr/>
        </p:nvSpPr>
        <p:spPr>
          <a:xfrm>
            <a:off x="89639" y="2384418"/>
            <a:ext cx="6080342" cy="938719"/>
          </a:xfrm>
          <a:prstGeom prst="rect">
            <a:avLst/>
          </a:prstGeom>
          <a:solidFill>
            <a:schemeClr val="bg1"/>
          </a:solidFill>
          <a:ln w="19050">
            <a:solidFill>
              <a:schemeClr val="tx1"/>
            </a:solidFill>
          </a:ln>
        </p:spPr>
        <p:txBody>
          <a:bodyPr wrap="square" rtlCol="0">
            <a:spAutoFit/>
          </a:bodyPr>
          <a:lstStyle/>
          <a:p>
            <a:r>
              <a:rPr lang="en-GB" sz="1100" b="1" dirty="0"/>
              <a:t>Racist attitudes continued in the ex- Confederate states of the south</a:t>
            </a:r>
          </a:p>
          <a:p>
            <a:r>
              <a:rPr lang="en-GB" sz="1050" dirty="0"/>
              <a:t>People in the south of America struggled to accept that black Americans should be freed from slavery.  They did everything they could to restrict the rights and freedoms of the black Americans.  Black Americans were banned from voting, stopped from buying land and often intimidated and threatened into working in similar slave conditions.  It was clear that black American families were not made to feel welcome in the south.</a:t>
            </a:r>
          </a:p>
        </p:txBody>
      </p:sp>
      <p:sp>
        <p:nvSpPr>
          <p:cNvPr id="20" name="TextBox 19">
            <a:extLst>
              <a:ext uri="{FF2B5EF4-FFF2-40B4-BE49-F238E27FC236}">
                <a16:creationId xmlns:a16="http://schemas.microsoft.com/office/drawing/2014/main" id="{ACB5E9D3-9A7A-4754-B3F9-58233902F1D8}"/>
              </a:ext>
            </a:extLst>
          </p:cNvPr>
          <p:cNvSpPr txBox="1"/>
          <p:nvPr/>
        </p:nvSpPr>
        <p:spPr>
          <a:xfrm>
            <a:off x="3805282" y="3355998"/>
            <a:ext cx="2364698" cy="1231106"/>
          </a:xfrm>
          <a:prstGeom prst="rect">
            <a:avLst/>
          </a:prstGeom>
          <a:solidFill>
            <a:schemeClr val="bg1"/>
          </a:solidFill>
          <a:ln w="19050">
            <a:solidFill>
              <a:schemeClr val="tx1"/>
            </a:solidFill>
          </a:ln>
        </p:spPr>
        <p:txBody>
          <a:bodyPr wrap="square" rtlCol="0">
            <a:spAutoFit/>
          </a:bodyPr>
          <a:lstStyle/>
          <a:p>
            <a:pPr algn="ctr"/>
            <a:r>
              <a:rPr lang="en-GB" sz="1100" b="1" dirty="0"/>
              <a:t>The Influence of Henry Adams</a:t>
            </a:r>
          </a:p>
          <a:p>
            <a:r>
              <a:rPr lang="en-GB" sz="1050" dirty="0"/>
              <a:t>Another individual was American </a:t>
            </a:r>
            <a:r>
              <a:rPr lang="en-GB" sz="1050" b="1" dirty="0"/>
              <a:t>Henry Adams</a:t>
            </a:r>
            <a:r>
              <a:rPr lang="en-GB" sz="1050" dirty="0"/>
              <a:t>.  He promoted the idea of black emigration to the American West.  It was obvious that moving away from the southern states was a priority for many black Americans and their families.</a:t>
            </a:r>
          </a:p>
        </p:txBody>
      </p:sp>
      <p:sp>
        <p:nvSpPr>
          <p:cNvPr id="21" name="TextBox 20">
            <a:extLst>
              <a:ext uri="{FF2B5EF4-FFF2-40B4-BE49-F238E27FC236}">
                <a16:creationId xmlns:a16="http://schemas.microsoft.com/office/drawing/2014/main" id="{8A49A132-105A-4239-AEA2-0F33FD1CC52B}"/>
              </a:ext>
            </a:extLst>
          </p:cNvPr>
          <p:cNvSpPr txBox="1"/>
          <p:nvPr/>
        </p:nvSpPr>
        <p:spPr>
          <a:xfrm>
            <a:off x="6261135" y="2062797"/>
            <a:ext cx="2998274" cy="276999"/>
          </a:xfrm>
          <a:custGeom>
            <a:avLst/>
            <a:gdLst>
              <a:gd name="connsiteX0" fmla="*/ 0 w 2998274"/>
              <a:gd name="connsiteY0" fmla="*/ 0 h 276999"/>
              <a:gd name="connsiteX1" fmla="*/ 539689 w 2998274"/>
              <a:gd name="connsiteY1" fmla="*/ 0 h 276999"/>
              <a:gd name="connsiteX2" fmla="*/ 1139344 w 2998274"/>
              <a:gd name="connsiteY2" fmla="*/ 0 h 276999"/>
              <a:gd name="connsiteX3" fmla="*/ 1709016 w 2998274"/>
              <a:gd name="connsiteY3" fmla="*/ 0 h 276999"/>
              <a:gd name="connsiteX4" fmla="*/ 2218723 w 2998274"/>
              <a:gd name="connsiteY4" fmla="*/ 0 h 276999"/>
              <a:gd name="connsiteX5" fmla="*/ 2998274 w 2998274"/>
              <a:gd name="connsiteY5" fmla="*/ 0 h 276999"/>
              <a:gd name="connsiteX6" fmla="*/ 2998274 w 2998274"/>
              <a:gd name="connsiteY6" fmla="*/ 276999 h 276999"/>
              <a:gd name="connsiteX7" fmla="*/ 2458585 w 2998274"/>
              <a:gd name="connsiteY7" fmla="*/ 276999 h 276999"/>
              <a:gd name="connsiteX8" fmla="*/ 1828947 w 2998274"/>
              <a:gd name="connsiteY8" fmla="*/ 276999 h 276999"/>
              <a:gd name="connsiteX9" fmla="*/ 1259275 w 2998274"/>
              <a:gd name="connsiteY9" fmla="*/ 276999 h 276999"/>
              <a:gd name="connsiteX10" fmla="*/ 629638 w 2998274"/>
              <a:gd name="connsiteY10" fmla="*/ 276999 h 276999"/>
              <a:gd name="connsiteX11" fmla="*/ 0 w 2998274"/>
              <a:gd name="connsiteY11" fmla="*/ 276999 h 276999"/>
              <a:gd name="connsiteX12" fmla="*/ 0 w 2998274"/>
              <a:gd name="connsiteY12"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8274" h="276999" fill="none" extrusionOk="0">
                <a:moveTo>
                  <a:pt x="0" y="0"/>
                </a:moveTo>
                <a:cubicBezTo>
                  <a:pt x="262237" y="16403"/>
                  <a:pt x="379210" y="2835"/>
                  <a:pt x="539689" y="0"/>
                </a:cubicBezTo>
                <a:cubicBezTo>
                  <a:pt x="700168" y="-2835"/>
                  <a:pt x="853186" y="780"/>
                  <a:pt x="1139344" y="0"/>
                </a:cubicBezTo>
                <a:cubicBezTo>
                  <a:pt x="1425503" y="-780"/>
                  <a:pt x="1492985" y="11278"/>
                  <a:pt x="1709016" y="0"/>
                </a:cubicBezTo>
                <a:cubicBezTo>
                  <a:pt x="1925047" y="-11278"/>
                  <a:pt x="1983897" y="-10295"/>
                  <a:pt x="2218723" y="0"/>
                </a:cubicBezTo>
                <a:cubicBezTo>
                  <a:pt x="2453549" y="10295"/>
                  <a:pt x="2617261" y="33185"/>
                  <a:pt x="2998274" y="0"/>
                </a:cubicBezTo>
                <a:cubicBezTo>
                  <a:pt x="2989933" y="98824"/>
                  <a:pt x="2987067" y="201859"/>
                  <a:pt x="2998274" y="276999"/>
                </a:cubicBezTo>
                <a:cubicBezTo>
                  <a:pt x="2741872" y="281492"/>
                  <a:pt x="2599420" y="297232"/>
                  <a:pt x="2458585" y="276999"/>
                </a:cubicBezTo>
                <a:cubicBezTo>
                  <a:pt x="2317750" y="256766"/>
                  <a:pt x="2047913" y="282481"/>
                  <a:pt x="1828947" y="276999"/>
                </a:cubicBezTo>
                <a:cubicBezTo>
                  <a:pt x="1609981" y="271517"/>
                  <a:pt x="1484519" y="292024"/>
                  <a:pt x="1259275" y="276999"/>
                </a:cubicBezTo>
                <a:cubicBezTo>
                  <a:pt x="1034031" y="261974"/>
                  <a:pt x="823777" y="288548"/>
                  <a:pt x="629638" y="276999"/>
                </a:cubicBezTo>
                <a:cubicBezTo>
                  <a:pt x="435499" y="265450"/>
                  <a:pt x="231983" y="271940"/>
                  <a:pt x="0" y="276999"/>
                </a:cubicBezTo>
                <a:cubicBezTo>
                  <a:pt x="3277" y="199055"/>
                  <a:pt x="-8775" y="62393"/>
                  <a:pt x="0" y="0"/>
                </a:cubicBezTo>
                <a:close/>
              </a:path>
              <a:path w="2998274" h="276999" stroke="0" extrusionOk="0">
                <a:moveTo>
                  <a:pt x="0" y="0"/>
                </a:moveTo>
                <a:cubicBezTo>
                  <a:pt x="234157" y="-26603"/>
                  <a:pt x="358486" y="-11000"/>
                  <a:pt x="539689" y="0"/>
                </a:cubicBezTo>
                <a:cubicBezTo>
                  <a:pt x="720892" y="11000"/>
                  <a:pt x="869283" y="-12142"/>
                  <a:pt x="1079379" y="0"/>
                </a:cubicBezTo>
                <a:cubicBezTo>
                  <a:pt x="1289475" y="12142"/>
                  <a:pt x="1437404" y="5902"/>
                  <a:pt x="1679033" y="0"/>
                </a:cubicBezTo>
                <a:cubicBezTo>
                  <a:pt x="1920662" y="-5902"/>
                  <a:pt x="2196055" y="7802"/>
                  <a:pt x="2338654" y="0"/>
                </a:cubicBezTo>
                <a:cubicBezTo>
                  <a:pt x="2481253" y="-7802"/>
                  <a:pt x="2742105" y="-9073"/>
                  <a:pt x="2998274" y="0"/>
                </a:cubicBezTo>
                <a:cubicBezTo>
                  <a:pt x="2985650" y="112677"/>
                  <a:pt x="2987953" y="210060"/>
                  <a:pt x="2998274" y="276999"/>
                </a:cubicBezTo>
                <a:cubicBezTo>
                  <a:pt x="2827065" y="292031"/>
                  <a:pt x="2526932" y="263479"/>
                  <a:pt x="2398619" y="276999"/>
                </a:cubicBezTo>
                <a:cubicBezTo>
                  <a:pt x="2270307" y="290519"/>
                  <a:pt x="2105626" y="268984"/>
                  <a:pt x="1888913" y="276999"/>
                </a:cubicBezTo>
                <a:cubicBezTo>
                  <a:pt x="1672200" y="285014"/>
                  <a:pt x="1563718" y="258228"/>
                  <a:pt x="1259275" y="276999"/>
                </a:cubicBezTo>
                <a:cubicBezTo>
                  <a:pt x="954832" y="295770"/>
                  <a:pt x="868544" y="306079"/>
                  <a:pt x="659620" y="276999"/>
                </a:cubicBezTo>
                <a:cubicBezTo>
                  <a:pt x="450697" y="247919"/>
                  <a:pt x="166622" y="306242"/>
                  <a:pt x="0" y="276999"/>
                </a:cubicBezTo>
                <a:cubicBezTo>
                  <a:pt x="2265" y="163795"/>
                  <a:pt x="7108" y="69177"/>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1868292297">
                  <a:prstGeom prst="rect">
                    <a:avLst/>
                  </a:prstGeom>
                  <ask:type>
                    <ask:lineSketchFreehand/>
                  </ask:type>
                </ask:lineSketchStyleProps>
              </a:ext>
            </a:extLst>
          </a:ln>
        </p:spPr>
        <p:txBody>
          <a:bodyPr wrap="square" rtlCol="0">
            <a:spAutoFit/>
          </a:bodyPr>
          <a:lstStyle/>
          <a:p>
            <a:pPr algn="ctr"/>
            <a:r>
              <a:rPr lang="en-GB" sz="1200" b="1" dirty="0"/>
              <a:t>Consequences of the Exoduster Movement</a:t>
            </a:r>
          </a:p>
        </p:txBody>
      </p:sp>
      <p:sp>
        <p:nvSpPr>
          <p:cNvPr id="22" name="TextBox 21">
            <a:extLst>
              <a:ext uri="{FF2B5EF4-FFF2-40B4-BE49-F238E27FC236}">
                <a16:creationId xmlns:a16="http://schemas.microsoft.com/office/drawing/2014/main" id="{8D1DC6E5-44FC-45D8-BC43-F3C8F0E8BCE0}"/>
              </a:ext>
            </a:extLst>
          </p:cNvPr>
          <p:cNvSpPr txBox="1"/>
          <p:nvPr/>
        </p:nvSpPr>
        <p:spPr>
          <a:xfrm>
            <a:off x="6261135" y="5001774"/>
            <a:ext cx="5839358" cy="1785104"/>
          </a:xfrm>
          <a:prstGeom prst="rect">
            <a:avLst/>
          </a:prstGeom>
          <a:solidFill>
            <a:schemeClr val="bg1"/>
          </a:solidFill>
          <a:ln w="19050">
            <a:solidFill>
              <a:schemeClr val="tx1"/>
            </a:solidFill>
          </a:ln>
        </p:spPr>
        <p:txBody>
          <a:bodyPr wrap="square" rtlCol="0">
            <a:spAutoFit/>
          </a:bodyPr>
          <a:lstStyle/>
          <a:p>
            <a:pPr marL="87313" lvl="0" indent="-87313">
              <a:buFont typeface="Wingdings" panose="05000000000000000000" pitchFamily="2" charset="2"/>
              <a:buChar char="q"/>
            </a:pPr>
            <a:r>
              <a:rPr lang="en-GB" sz="1100" dirty="0"/>
              <a:t>Other settlers in Kansas had already taken the best </a:t>
            </a:r>
            <a:r>
              <a:rPr lang="en-GB" sz="1100" b="1" dirty="0"/>
              <a:t>farmland</a:t>
            </a:r>
            <a:r>
              <a:rPr lang="en-GB" sz="1100" dirty="0"/>
              <a:t>.  This left the Exodusters with poor farmland in the Kansas Uplands.  Despite the claim for land being cheap, some struggled to pay all of the </a:t>
            </a:r>
            <a:r>
              <a:rPr lang="en-GB" sz="1100" b="1" dirty="0"/>
              <a:t>administrative payments </a:t>
            </a:r>
            <a:r>
              <a:rPr lang="en-GB" sz="1100" dirty="0"/>
              <a:t>for their land and had to rely on local charities for help.  As the exodus was unplanned, both the local government and charities struggled to help.</a:t>
            </a:r>
          </a:p>
          <a:p>
            <a:pPr marL="87313" lvl="0" indent="-87313">
              <a:buFont typeface="Wingdings" panose="05000000000000000000" pitchFamily="2" charset="2"/>
              <a:buChar char="q"/>
            </a:pPr>
            <a:r>
              <a:rPr lang="en-GB" sz="1100" dirty="0"/>
              <a:t>There was more opposition to the Exodusters than they imagined.  Many white Americans in Kansas thought the Exodusters should not be helped and should return to the south.  They believed it was wrong that the Kansas State Government helped the Exodusters and not the settlers who were already there and struggling. Part of this was due to racist attitudes.</a:t>
            </a:r>
          </a:p>
          <a:p>
            <a:pPr marL="87313" lvl="0" indent="-87313">
              <a:buFont typeface="Wingdings" panose="05000000000000000000" pitchFamily="2" charset="2"/>
              <a:buChar char="q"/>
            </a:pPr>
            <a:r>
              <a:rPr lang="en-GB" sz="1100" dirty="0"/>
              <a:t>Some Exodusters filtered back to the southern states.  Many migrants remained </a:t>
            </a:r>
            <a:r>
              <a:rPr lang="en-GB" sz="1100" b="1" dirty="0"/>
              <a:t>poorer</a:t>
            </a:r>
            <a:r>
              <a:rPr lang="en-GB" sz="1100" dirty="0"/>
              <a:t> than the whites in Kansas.  Some moved to other states in the West during the late 1880s.</a:t>
            </a:r>
          </a:p>
        </p:txBody>
      </p:sp>
      <p:sp>
        <p:nvSpPr>
          <p:cNvPr id="23" name="TextBox 22">
            <a:extLst>
              <a:ext uri="{FF2B5EF4-FFF2-40B4-BE49-F238E27FC236}">
                <a16:creationId xmlns:a16="http://schemas.microsoft.com/office/drawing/2014/main" id="{912DF588-1AC8-4760-B95E-4319DE9E8864}"/>
              </a:ext>
            </a:extLst>
          </p:cNvPr>
          <p:cNvSpPr txBox="1"/>
          <p:nvPr/>
        </p:nvSpPr>
        <p:spPr>
          <a:xfrm>
            <a:off x="6261135" y="4747858"/>
            <a:ext cx="2998274" cy="276999"/>
          </a:xfrm>
          <a:custGeom>
            <a:avLst/>
            <a:gdLst>
              <a:gd name="connsiteX0" fmla="*/ 0 w 2998274"/>
              <a:gd name="connsiteY0" fmla="*/ 0 h 276999"/>
              <a:gd name="connsiteX1" fmla="*/ 539689 w 2998274"/>
              <a:gd name="connsiteY1" fmla="*/ 0 h 276999"/>
              <a:gd name="connsiteX2" fmla="*/ 1139344 w 2998274"/>
              <a:gd name="connsiteY2" fmla="*/ 0 h 276999"/>
              <a:gd name="connsiteX3" fmla="*/ 1709016 w 2998274"/>
              <a:gd name="connsiteY3" fmla="*/ 0 h 276999"/>
              <a:gd name="connsiteX4" fmla="*/ 2218723 w 2998274"/>
              <a:gd name="connsiteY4" fmla="*/ 0 h 276999"/>
              <a:gd name="connsiteX5" fmla="*/ 2998274 w 2998274"/>
              <a:gd name="connsiteY5" fmla="*/ 0 h 276999"/>
              <a:gd name="connsiteX6" fmla="*/ 2998274 w 2998274"/>
              <a:gd name="connsiteY6" fmla="*/ 276999 h 276999"/>
              <a:gd name="connsiteX7" fmla="*/ 2458585 w 2998274"/>
              <a:gd name="connsiteY7" fmla="*/ 276999 h 276999"/>
              <a:gd name="connsiteX8" fmla="*/ 1828947 w 2998274"/>
              <a:gd name="connsiteY8" fmla="*/ 276999 h 276999"/>
              <a:gd name="connsiteX9" fmla="*/ 1259275 w 2998274"/>
              <a:gd name="connsiteY9" fmla="*/ 276999 h 276999"/>
              <a:gd name="connsiteX10" fmla="*/ 629638 w 2998274"/>
              <a:gd name="connsiteY10" fmla="*/ 276999 h 276999"/>
              <a:gd name="connsiteX11" fmla="*/ 0 w 2998274"/>
              <a:gd name="connsiteY11" fmla="*/ 276999 h 276999"/>
              <a:gd name="connsiteX12" fmla="*/ 0 w 2998274"/>
              <a:gd name="connsiteY12"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8274" h="276999" fill="none" extrusionOk="0">
                <a:moveTo>
                  <a:pt x="0" y="0"/>
                </a:moveTo>
                <a:cubicBezTo>
                  <a:pt x="262237" y="16403"/>
                  <a:pt x="379210" y="2835"/>
                  <a:pt x="539689" y="0"/>
                </a:cubicBezTo>
                <a:cubicBezTo>
                  <a:pt x="700168" y="-2835"/>
                  <a:pt x="853186" y="780"/>
                  <a:pt x="1139344" y="0"/>
                </a:cubicBezTo>
                <a:cubicBezTo>
                  <a:pt x="1425503" y="-780"/>
                  <a:pt x="1492985" y="11278"/>
                  <a:pt x="1709016" y="0"/>
                </a:cubicBezTo>
                <a:cubicBezTo>
                  <a:pt x="1925047" y="-11278"/>
                  <a:pt x="1983897" y="-10295"/>
                  <a:pt x="2218723" y="0"/>
                </a:cubicBezTo>
                <a:cubicBezTo>
                  <a:pt x="2453549" y="10295"/>
                  <a:pt x="2617261" y="33185"/>
                  <a:pt x="2998274" y="0"/>
                </a:cubicBezTo>
                <a:cubicBezTo>
                  <a:pt x="2989933" y="98824"/>
                  <a:pt x="2987067" y="201859"/>
                  <a:pt x="2998274" y="276999"/>
                </a:cubicBezTo>
                <a:cubicBezTo>
                  <a:pt x="2741872" y="281492"/>
                  <a:pt x="2599420" y="297232"/>
                  <a:pt x="2458585" y="276999"/>
                </a:cubicBezTo>
                <a:cubicBezTo>
                  <a:pt x="2317750" y="256766"/>
                  <a:pt x="2047913" y="282481"/>
                  <a:pt x="1828947" y="276999"/>
                </a:cubicBezTo>
                <a:cubicBezTo>
                  <a:pt x="1609981" y="271517"/>
                  <a:pt x="1484519" y="292024"/>
                  <a:pt x="1259275" y="276999"/>
                </a:cubicBezTo>
                <a:cubicBezTo>
                  <a:pt x="1034031" y="261974"/>
                  <a:pt x="823777" y="288548"/>
                  <a:pt x="629638" y="276999"/>
                </a:cubicBezTo>
                <a:cubicBezTo>
                  <a:pt x="435499" y="265450"/>
                  <a:pt x="231983" y="271940"/>
                  <a:pt x="0" y="276999"/>
                </a:cubicBezTo>
                <a:cubicBezTo>
                  <a:pt x="3277" y="199055"/>
                  <a:pt x="-8775" y="62393"/>
                  <a:pt x="0" y="0"/>
                </a:cubicBezTo>
                <a:close/>
              </a:path>
              <a:path w="2998274" h="276999" stroke="0" extrusionOk="0">
                <a:moveTo>
                  <a:pt x="0" y="0"/>
                </a:moveTo>
                <a:cubicBezTo>
                  <a:pt x="234157" y="-26603"/>
                  <a:pt x="358486" y="-11000"/>
                  <a:pt x="539689" y="0"/>
                </a:cubicBezTo>
                <a:cubicBezTo>
                  <a:pt x="720892" y="11000"/>
                  <a:pt x="869283" y="-12142"/>
                  <a:pt x="1079379" y="0"/>
                </a:cubicBezTo>
                <a:cubicBezTo>
                  <a:pt x="1289475" y="12142"/>
                  <a:pt x="1437404" y="5902"/>
                  <a:pt x="1679033" y="0"/>
                </a:cubicBezTo>
                <a:cubicBezTo>
                  <a:pt x="1920662" y="-5902"/>
                  <a:pt x="2196055" y="7802"/>
                  <a:pt x="2338654" y="0"/>
                </a:cubicBezTo>
                <a:cubicBezTo>
                  <a:pt x="2481253" y="-7802"/>
                  <a:pt x="2742105" y="-9073"/>
                  <a:pt x="2998274" y="0"/>
                </a:cubicBezTo>
                <a:cubicBezTo>
                  <a:pt x="2985650" y="112677"/>
                  <a:pt x="2987953" y="210060"/>
                  <a:pt x="2998274" y="276999"/>
                </a:cubicBezTo>
                <a:cubicBezTo>
                  <a:pt x="2827065" y="292031"/>
                  <a:pt x="2526932" y="263479"/>
                  <a:pt x="2398619" y="276999"/>
                </a:cubicBezTo>
                <a:cubicBezTo>
                  <a:pt x="2270307" y="290519"/>
                  <a:pt x="2105626" y="268984"/>
                  <a:pt x="1888913" y="276999"/>
                </a:cubicBezTo>
                <a:cubicBezTo>
                  <a:pt x="1672200" y="285014"/>
                  <a:pt x="1563718" y="258228"/>
                  <a:pt x="1259275" y="276999"/>
                </a:cubicBezTo>
                <a:cubicBezTo>
                  <a:pt x="954832" y="295770"/>
                  <a:pt x="868544" y="306079"/>
                  <a:pt x="659620" y="276999"/>
                </a:cubicBezTo>
                <a:cubicBezTo>
                  <a:pt x="450697" y="247919"/>
                  <a:pt x="166622" y="306242"/>
                  <a:pt x="0" y="276999"/>
                </a:cubicBezTo>
                <a:cubicBezTo>
                  <a:pt x="2265" y="163795"/>
                  <a:pt x="7108" y="69177"/>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1868292297">
                  <a:prstGeom prst="rect">
                    <a:avLst/>
                  </a:prstGeom>
                  <ask:type>
                    <ask:lineSketchFreehand/>
                  </ask:type>
                </ask:lineSketchStyleProps>
              </a:ext>
            </a:extLst>
          </a:ln>
        </p:spPr>
        <p:txBody>
          <a:bodyPr wrap="square" rtlCol="0">
            <a:spAutoFit/>
          </a:bodyPr>
          <a:lstStyle/>
          <a:p>
            <a:pPr algn="ctr"/>
            <a:r>
              <a:rPr lang="en-GB" sz="1200" b="1" dirty="0"/>
              <a:t>However….</a:t>
            </a:r>
          </a:p>
        </p:txBody>
      </p:sp>
      <p:sp>
        <p:nvSpPr>
          <p:cNvPr id="7" name="TextBox 6">
            <a:extLst>
              <a:ext uri="{FF2B5EF4-FFF2-40B4-BE49-F238E27FC236}">
                <a16:creationId xmlns:a16="http://schemas.microsoft.com/office/drawing/2014/main" id="{39962332-76A0-433D-A320-EA35A582B894}"/>
              </a:ext>
            </a:extLst>
          </p:cNvPr>
          <p:cNvSpPr txBox="1"/>
          <p:nvPr/>
        </p:nvSpPr>
        <p:spPr>
          <a:xfrm>
            <a:off x="9293524" y="4587104"/>
            <a:ext cx="2806969" cy="415498"/>
          </a:xfrm>
          <a:prstGeom prst="rect">
            <a:avLst/>
          </a:prstGeom>
          <a:solidFill>
            <a:srgbClr val="F9E7B5"/>
          </a:solidFill>
          <a:ln>
            <a:solidFill>
              <a:schemeClr val="tx1"/>
            </a:solidFill>
          </a:ln>
        </p:spPr>
        <p:txBody>
          <a:bodyPr wrap="square" rtlCol="0">
            <a:spAutoFit/>
          </a:bodyPr>
          <a:lstStyle/>
          <a:p>
            <a:pPr algn="ctr"/>
            <a:r>
              <a:rPr lang="en-GB" sz="1050" b="1" dirty="0"/>
              <a:t>A freed slave and his family thanking President Lincoln  after the Emancipation Declaration</a:t>
            </a:r>
          </a:p>
        </p:txBody>
      </p:sp>
      <p:pic>
        <p:nvPicPr>
          <p:cNvPr id="2" name="Picture 2" descr="Benjamin “Pap” Singleton, born enslaved in Nashville, Tennessee, became the  leader of the “Exoduster Movement” of 1879. Singleton saw it as his mission  to free black people from former slave-holding states. He">
            <a:extLst>
              <a:ext uri="{FF2B5EF4-FFF2-40B4-BE49-F238E27FC236}">
                <a16:creationId xmlns:a16="http://schemas.microsoft.com/office/drawing/2014/main" id="{25B20596-9FEF-4FAB-8D66-D06198BA040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164" r="10426"/>
          <a:stretch/>
        </p:blipFill>
        <p:spPr bwMode="auto">
          <a:xfrm>
            <a:off x="5245518" y="4613094"/>
            <a:ext cx="924460" cy="907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1778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11232778"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22: </a:t>
            </a:r>
            <a:r>
              <a:rPr lang="en-GB" dirty="0">
                <a:latin typeface="Berlin Sans FB" panose="020E0602020502020306" pitchFamily="34" charset="0"/>
              </a:rPr>
              <a:t>Later settlement of the West: The Oklahoma Land Rushes in the 1889 - 1895</a:t>
            </a:r>
          </a:p>
        </p:txBody>
      </p:sp>
      <p:sp>
        <p:nvSpPr>
          <p:cNvPr id="3" name="TextBox 2"/>
          <p:cNvSpPr txBox="1"/>
          <p:nvPr/>
        </p:nvSpPr>
        <p:spPr>
          <a:xfrm>
            <a:off x="89646" y="458979"/>
            <a:ext cx="8766971" cy="1292662"/>
          </a:xfrm>
          <a:prstGeom prst="rect">
            <a:avLst/>
          </a:prstGeom>
          <a:noFill/>
          <a:ln w="19050">
            <a:solidFill>
              <a:schemeClr val="tx1"/>
            </a:solidFill>
          </a:ln>
        </p:spPr>
        <p:txBody>
          <a:bodyPr wrap="square" rtlCol="0">
            <a:spAutoFit/>
          </a:bodyPr>
          <a:lstStyle/>
          <a:p>
            <a:r>
              <a:rPr lang="en-GB" sz="1200" b="1" dirty="0"/>
              <a:t>Background Information</a:t>
            </a:r>
          </a:p>
          <a:p>
            <a:r>
              <a:rPr lang="en-GB" sz="1100" dirty="0"/>
              <a:t>By the 1890s, a huge amount of land which had previously been part of the Indian Territories had claimed in American West.  The Indian Territory was the land that the US government had set aside for settlement by the Plains Indians and who had been forced to move their after the Indian Removal Act way back in 1830.  The Indian Territory was divided up into different sections for different tribes.  However, in the middle of the Territory was a section that the government had not officially given to any particular tribe.  Settlers had tried to move onto this land but had been moved away by the army as a way to prove that they had kept the promise to protect Indian land.  However, by 1893 this changed when the land in the state of Oklahoma became available to claim for the first time.</a:t>
            </a:r>
          </a:p>
        </p:txBody>
      </p:sp>
      <p:pic>
        <p:nvPicPr>
          <p:cNvPr id="5" name="Picture 4"/>
          <p:cNvPicPr>
            <a:picLocks noChangeAspect="1"/>
          </p:cNvPicPr>
          <p:nvPr/>
        </p:nvPicPr>
        <p:blipFill rotWithShape="1">
          <a:blip r:embed="rId2"/>
          <a:srcRect l="30363" t="35250" r="27940" b="10684"/>
          <a:stretch/>
        </p:blipFill>
        <p:spPr>
          <a:xfrm>
            <a:off x="8934994" y="89647"/>
            <a:ext cx="3167361" cy="2002764"/>
          </a:xfrm>
          <a:prstGeom prst="rect">
            <a:avLst/>
          </a:prstGeom>
          <a:ln w="12700" cap="sq">
            <a:solidFill>
              <a:srgbClr val="000000"/>
            </a:solidFill>
            <a:prstDash val="solid"/>
            <a:miter lim="800000"/>
          </a:ln>
          <a:effectLst/>
        </p:spPr>
      </p:pic>
      <p:sp>
        <p:nvSpPr>
          <p:cNvPr id="8" name="TextBox 7"/>
          <p:cNvSpPr txBox="1"/>
          <p:nvPr/>
        </p:nvSpPr>
        <p:spPr>
          <a:xfrm>
            <a:off x="89645" y="2092411"/>
            <a:ext cx="4978744" cy="1785104"/>
          </a:xfrm>
          <a:prstGeom prst="rect">
            <a:avLst/>
          </a:prstGeom>
          <a:noFill/>
          <a:ln w="19050">
            <a:solidFill>
              <a:schemeClr val="tx1"/>
            </a:solidFill>
          </a:ln>
        </p:spPr>
        <p:txBody>
          <a:bodyPr wrap="square" rtlCol="0">
            <a:spAutoFit/>
          </a:bodyPr>
          <a:lstStyle/>
          <a:p>
            <a:r>
              <a:rPr lang="en-GB" sz="1100" dirty="0"/>
              <a:t>In </a:t>
            </a:r>
            <a:r>
              <a:rPr lang="en-GB" sz="1100" b="1" dirty="0"/>
              <a:t>1887</a:t>
            </a:r>
            <a:r>
              <a:rPr lang="en-GB" sz="1100" dirty="0"/>
              <a:t>, a significant new law called the </a:t>
            </a:r>
            <a:r>
              <a:rPr lang="en-GB" sz="1100" b="1" dirty="0"/>
              <a:t>Dawes Act </a:t>
            </a:r>
            <a:r>
              <a:rPr lang="en-GB" sz="1100" dirty="0"/>
              <a:t>changed the life of the Plains Indians forever.  The Dawes Act stated that Indian tribes no longer had any rights to their traditional land. The US government no longer promised protected land in the Indian Territory which had previously been given to tribes such as the Apache, Comanche and the Cheyenne. Instead, individual Plains Indian families now received only </a:t>
            </a:r>
            <a:r>
              <a:rPr lang="en-GB" sz="1100" b="1" dirty="0"/>
              <a:t>160 acres </a:t>
            </a:r>
            <a:r>
              <a:rPr lang="en-GB" sz="1100" dirty="0"/>
              <a:t>of land each (the same as a homesteader) for their family.  Even worse, many Plains Indians were then </a:t>
            </a:r>
            <a:r>
              <a:rPr lang="en-GB" sz="1100" b="1" dirty="0"/>
              <a:t>cheated</a:t>
            </a:r>
            <a:r>
              <a:rPr lang="en-GB" sz="1100" dirty="0"/>
              <a:t> into selling their land at a very cheap price by white land speculators.  Furthermore, as many Plains Indian families knew very little about </a:t>
            </a:r>
            <a:r>
              <a:rPr lang="en-GB" sz="1100" b="1" dirty="0"/>
              <a:t>farming</a:t>
            </a:r>
            <a:r>
              <a:rPr lang="en-GB" sz="1100" dirty="0"/>
              <a:t> land they decided to </a:t>
            </a:r>
            <a:r>
              <a:rPr lang="en-GB" sz="1100" b="1" dirty="0"/>
              <a:t>sell</a:t>
            </a:r>
            <a:r>
              <a:rPr lang="en-GB" sz="1100" dirty="0"/>
              <a:t> their land. </a:t>
            </a:r>
            <a:r>
              <a:rPr lang="en-GB" sz="1100" b="1" dirty="0">
                <a:solidFill>
                  <a:srgbClr val="0070C0"/>
                </a:solidFill>
              </a:rPr>
              <a:t>This left vast amounts of land in the former Indian Territory unoccupied and with no ownership.  </a:t>
            </a:r>
          </a:p>
        </p:txBody>
      </p:sp>
      <p:sp>
        <p:nvSpPr>
          <p:cNvPr id="9" name="Rectangle 8"/>
          <p:cNvSpPr/>
          <p:nvPr/>
        </p:nvSpPr>
        <p:spPr>
          <a:xfrm>
            <a:off x="8934994" y="2327764"/>
            <a:ext cx="3167360" cy="2982548"/>
          </a:xfrm>
          <a:prstGeom prst="rect">
            <a:avLst/>
          </a:prstGeom>
          <a:ln w="19050">
            <a:solidFill>
              <a:schemeClr val="tx1"/>
            </a:solidFill>
          </a:ln>
        </p:spPr>
        <p:txBody>
          <a:bodyPr wrap="square">
            <a:spAutoFit/>
          </a:bodyPr>
          <a:lstStyle/>
          <a:p>
            <a:pPr marL="182563" indent="-182563">
              <a:lnSpc>
                <a:spcPct val="107000"/>
              </a:lnSpc>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It proved yet again that the Indian Territory was </a:t>
            </a:r>
            <a:r>
              <a:rPr lang="en-GB" sz="1100" b="1" dirty="0">
                <a:latin typeface="Calibri" panose="020F0502020204030204" pitchFamily="34" charset="0"/>
                <a:ea typeface="Calibri" panose="020F0502020204030204" pitchFamily="34" charset="0"/>
                <a:cs typeface="Times New Roman" panose="02020603050405020304" pitchFamily="18" charset="0"/>
              </a:rPr>
              <a:t>never really protected by the US government </a:t>
            </a:r>
            <a:r>
              <a:rPr lang="en-GB" sz="1100" dirty="0">
                <a:latin typeface="Calibri" panose="020F0502020204030204" pitchFamily="34" charset="0"/>
                <a:ea typeface="Calibri" panose="020F0502020204030204" pitchFamily="34" charset="0"/>
                <a:cs typeface="Times New Roman" panose="02020603050405020304" pitchFamily="18" charset="0"/>
              </a:rPr>
              <a:t>and the rights of the Indians were never respected.  The US government repeatedly attempted to move the Plains Indians onto reservation lands with the further promise of protection.</a:t>
            </a:r>
          </a:p>
          <a:p>
            <a:pPr marL="182563" indent="-182563">
              <a:lnSpc>
                <a:spcPct val="107000"/>
              </a:lnSpc>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It proved that the government were willing to give into the demands of the white settlers for more land in the West.</a:t>
            </a:r>
          </a:p>
          <a:p>
            <a:pPr marL="182563" indent="-182563">
              <a:lnSpc>
                <a:spcPct val="107000"/>
              </a:lnSpc>
              <a:buFont typeface="Wingdings" panose="05000000000000000000" pitchFamily="2" charset="2"/>
              <a:buChar char="q"/>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land rush was a huge </a:t>
            </a:r>
            <a:r>
              <a:rPr lang="en-GB" sz="1100" b="1" dirty="0">
                <a:effectLst/>
                <a:latin typeface="Calibri" panose="020F0502020204030204" pitchFamily="34" charset="0"/>
                <a:ea typeface="Calibri" panose="020F0502020204030204" pitchFamily="34" charset="0"/>
                <a:cs typeface="Times New Roman" panose="02020603050405020304" pitchFamily="18" charset="0"/>
              </a:rPr>
              <a:t>publicity stunt </a:t>
            </a:r>
            <a:r>
              <a:rPr lang="en-GB" sz="1100" dirty="0">
                <a:effectLst/>
                <a:latin typeface="Calibri" panose="020F0502020204030204" pitchFamily="34" charset="0"/>
                <a:ea typeface="Calibri" panose="020F0502020204030204" pitchFamily="34" charset="0"/>
                <a:cs typeface="Times New Roman" panose="02020603050405020304" pitchFamily="18" charset="0"/>
              </a:rPr>
              <a:t>for the government which in itself attracted even more white settlers to claim land. </a:t>
            </a:r>
          </a:p>
          <a:p>
            <a:pPr marL="182563" indent="-182563">
              <a:lnSpc>
                <a:spcPct val="107000"/>
              </a:lnSpc>
              <a:buFont typeface="Wingdings" panose="05000000000000000000" pitchFamily="2" charset="2"/>
              <a:buChar char="q"/>
            </a:pPr>
            <a:r>
              <a:rPr lang="en-GB" sz="1100" dirty="0">
                <a:effectLst/>
                <a:latin typeface="Calibri" panose="020F0502020204030204" pitchFamily="34" charset="0"/>
                <a:ea typeface="Calibri" panose="020F0502020204030204" pitchFamily="34" charset="0"/>
                <a:cs typeface="Times New Roman" panose="02020603050405020304" pitchFamily="18" charset="0"/>
              </a:rPr>
              <a:t>It proved the ongoing </a:t>
            </a:r>
            <a:r>
              <a:rPr lang="en-GB" sz="1100" b="1" dirty="0">
                <a:effectLst/>
                <a:latin typeface="Calibri" panose="020F0502020204030204" pitchFamily="34" charset="0"/>
                <a:ea typeface="Calibri" panose="020F0502020204030204" pitchFamily="34" charset="0"/>
                <a:cs typeface="Times New Roman" panose="02020603050405020304" pitchFamily="18" charset="0"/>
              </a:rPr>
              <a:t>demand</a:t>
            </a:r>
            <a:r>
              <a:rPr lang="en-GB" sz="1100" dirty="0">
                <a:effectLst/>
                <a:latin typeface="Calibri" panose="020F0502020204030204" pitchFamily="34" charset="0"/>
                <a:ea typeface="Calibri" panose="020F0502020204030204" pitchFamily="34" charset="0"/>
                <a:cs typeface="Times New Roman" panose="02020603050405020304" pitchFamily="18" charset="0"/>
              </a:rPr>
              <a:t> for land in the American West now that effective farming methods could be used.</a:t>
            </a:r>
          </a:p>
        </p:txBody>
      </p:sp>
      <p:cxnSp>
        <p:nvCxnSpPr>
          <p:cNvPr id="10" name="Straight Arrow Connector 9">
            <a:extLst>
              <a:ext uri="{FF2B5EF4-FFF2-40B4-BE49-F238E27FC236}">
                <a16:creationId xmlns:a16="http://schemas.microsoft.com/office/drawing/2014/main" id="{23DFBFE3-4EDD-4E45-B9D8-DC5639D8D6D6}"/>
              </a:ext>
            </a:extLst>
          </p:cNvPr>
          <p:cNvCxnSpPr>
            <a:cxnSpLocks/>
          </p:cNvCxnSpPr>
          <p:nvPr/>
        </p:nvCxnSpPr>
        <p:spPr>
          <a:xfrm flipV="1">
            <a:off x="8795657" y="1349829"/>
            <a:ext cx="1489166" cy="87085"/>
          </a:xfrm>
          <a:prstGeom prst="straightConnector1">
            <a:avLst/>
          </a:prstGeom>
          <a:ln w="28575">
            <a:solidFill>
              <a:schemeClr val="tx1"/>
            </a:solidFill>
            <a:tailEnd type="triangle"/>
          </a:ln>
          <a:effectLst>
            <a:glow rad="63500">
              <a:schemeClr val="accent4">
                <a:satMod val="175000"/>
                <a:alpha val="40000"/>
              </a:schemeClr>
            </a:glow>
          </a:effectLst>
        </p:spPr>
        <p:style>
          <a:lnRef idx="1">
            <a:schemeClr val="accent1"/>
          </a:lnRef>
          <a:fillRef idx="0">
            <a:schemeClr val="accent1"/>
          </a:fillRef>
          <a:effectRef idx="0">
            <a:schemeClr val="accent1"/>
          </a:effectRef>
          <a:fontRef idx="minor">
            <a:schemeClr val="tx1"/>
          </a:fontRef>
        </p:style>
      </p:cxnSp>
      <p:pic>
        <p:nvPicPr>
          <p:cNvPr id="2050" name="Picture 2" descr="Suckers on the Strip | Oklahoma land rush, John steuart curry, Vintage  artwork">
            <a:extLst>
              <a:ext uri="{FF2B5EF4-FFF2-40B4-BE49-F238E27FC236}">
                <a16:creationId xmlns:a16="http://schemas.microsoft.com/office/drawing/2014/main" id="{4D880A85-6BD9-47FA-AEFA-208C937C74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45" y="3927410"/>
            <a:ext cx="4978744" cy="2840943"/>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81B9C694-325D-429B-8C57-B84ADFA431D4}"/>
              </a:ext>
            </a:extLst>
          </p:cNvPr>
          <p:cNvSpPr txBox="1"/>
          <p:nvPr/>
        </p:nvSpPr>
        <p:spPr>
          <a:xfrm>
            <a:off x="89645" y="1815412"/>
            <a:ext cx="4978744" cy="276999"/>
          </a:xfrm>
          <a:custGeom>
            <a:avLst/>
            <a:gdLst>
              <a:gd name="connsiteX0" fmla="*/ 0 w 4978744"/>
              <a:gd name="connsiteY0" fmla="*/ 0 h 276999"/>
              <a:gd name="connsiteX1" fmla="*/ 672130 w 4978744"/>
              <a:gd name="connsiteY1" fmla="*/ 0 h 276999"/>
              <a:gd name="connsiteX2" fmla="*/ 1294473 w 4978744"/>
              <a:gd name="connsiteY2" fmla="*/ 0 h 276999"/>
              <a:gd name="connsiteX3" fmla="*/ 1867029 w 4978744"/>
              <a:gd name="connsiteY3" fmla="*/ 0 h 276999"/>
              <a:gd name="connsiteX4" fmla="*/ 2539159 w 4978744"/>
              <a:gd name="connsiteY4" fmla="*/ 0 h 276999"/>
              <a:gd name="connsiteX5" fmla="*/ 3012140 w 4978744"/>
              <a:gd name="connsiteY5" fmla="*/ 0 h 276999"/>
              <a:gd name="connsiteX6" fmla="*/ 3485121 w 4978744"/>
              <a:gd name="connsiteY6" fmla="*/ 0 h 276999"/>
              <a:gd name="connsiteX7" fmla="*/ 4157251 w 4978744"/>
              <a:gd name="connsiteY7" fmla="*/ 0 h 276999"/>
              <a:gd name="connsiteX8" fmla="*/ 4978744 w 4978744"/>
              <a:gd name="connsiteY8" fmla="*/ 0 h 276999"/>
              <a:gd name="connsiteX9" fmla="*/ 4978744 w 4978744"/>
              <a:gd name="connsiteY9" fmla="*/ 276999 h 276999"/>
              <a:gd name="connsiteX10" fmla="*/ 4406188 w 4978744"/>
              <a:gd name="connsiteY10" fmla="*/ 276999 h 276999"/>
              <a:gd name="connsiteX11" fmla="*/ 3933208 w 4978744"/>
              <a:gd name="connsiteY11" fmla="*/ 276999 h 276999"/>
              <a:gd name="connsiteX12" fmla="*/ 3360652 w 4978744"/>
              <a:gd name="connsiteY12" fmla="*/ 276999 h 276999"/>
              <a:gd name="connsiteX13" fmla="*/ 2688522 w 4978744"/>
              <a:gd name="connsiteY13" fmla="*/ 276999 h 276999"/>
              <a:gd name="connsiteX14" fmla="*/ 2066179 w 4978744"/>
              <a:gd name="connsiteY14" fmla="*/ 276999 h 276999"/>
              <a:gd name="connsiteX15" fmla="*/ 1493623 w 4978744"/>
              <a:gd name="connsiteY15" fmla="*/ 276999 h 276999"/>
              <a:gd name="connsiteX16" fmla="*/ 1020643 w 4978744"/>
              <a:gd name="connsiteY16" fmla="*/ 276999 h 276999"/>
              <a:gd name="connsiteX17" fmla="*/ 547662 w 4978744"/>
              <a:gd name="connsiteY17" fmla="*/ 276999 h 276999"/>
              <a:gd name="connsiteX18" fmla="*/ 0 w 4978744"/>
              <a:gd name="connsiteY18" fmla="*/ 276999 h 276999"/>
              <a:gd name="connsiteX19" fmla="*/ 0 w 4978744"/>
              <a:gd name="connsiteY19"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978744" h="276999" fill="none" extrusionOk="0">
                <a:moveTo>
                  <a:pt x="0" y="0"/>
                </a:moveTo>
                <a:cubicBezTo>
                  <a:pt x="312022" y="10880"/>
                  <a:pt x="492939" y="12746"/>
                  <a:pt x="672130" y="0"/>
                </a:cubicBezTo>
                <a:cubicBezTo>
                  <a:pt x="851321" y="-12746"/>
                  <a:pt x="1125120" y="-29090"/>
                  <a:pt x="1294473" y="0"/>
                </a:cubicBezTo>
                <a:cubicBezTo>
                  <a:pt x="1463826" y="29090"/>
                  <a:pt x="1724475" y="16073"/>
                  <a:pt x="1867029" y="0"/>
                </a:cubicBezTo>
                <a:cubicBezTo>
                  <a:pt x="2009583" y="-16073"/>
                  <a:pt x="2391486" y="32623"/>
                  <a:pt x="2539159" y="0"/>
                </a:cubicBezTo>
                <a:cubicBezTo>
                  <a:pt x="2686832" y="-32623"/>
                  <a:pt x="2778222" y="-20710"/>
                  <a:pt x="3012140" y="0"/>
                </a:cubicBezTo>
                <a:cubicBezTo>
                  <a:pt x="3246058" y="20710"/>
                  <a:pt x="3316095" y="-16822"/>
                  <a:pt x="3485121" y="0"/>
                </a:cubicBezTo>
                <a:cubicBezTo>
                  <a:pt x="3654147" y="16822"/>
                  <a:pt x="3899120" y="11603"/>
                  <a:pt x="4157251" y="0"/>
                </a:cubicBezTo>
                <a:cubicBezTo>
                  <a:pt x="4415382" y="-11603"/>
                  <a:pt x="4624707" y="28901"/>
                  <a:pt x="4978744" y="0"/>
                </a:cubicBezTo>
                <a:cubicBezTo>
                  <a:pt x="4987519" y="131506"/>
                  <a:pt x="4967500" y="157950"/>
                  <a:pt x="4978744" y="276999"/>
                </a:cubicBezTo>
                <a:cubicBezTo>
                  <a:pt x="4823203" y="293120"/>
                  <a:pt x="4523860" y="265832"/>
                  <a:pt x="4406188" y="276999"/>
                </a:cubicBezTo>
                <a:cubicBezTo>
                  <a:pt x="4288516" y="288166"/>
                  <a:pt x="4040768" y="294940"/>
                  <a:pt x="3933208" y="276999"/>
                </a:cubicBezTo>
                <a:cubicBezTo>
                  <a:pt x="3825648" y="259058"/>
                  <a:pt x="3553815" y="292890"/>
                  <a:pt x="3360652" y="276999"/>
                </a:cubicBezTo>
                <a:cubicBezTo>
                  <a:pt x="3167489" y="261108"/>
                  <a:pt x="3006526" y="289855"/>
                  <a:pt x="2688522" y="276999"/>
                </a:cubicBezTo>
                <a:cubicBezTo>
                  <a:pt x="2370518" y="264144"/>
                  <a:pt x="2283080" y="266170"/>
                  <a:pt x="2066179" y="276999"/>
                </a:cubicBezTo>
                <a:cubicBezTo>
                  <a:pt x="1849278" y="287828"/>
                  <a:pt x="1689664" y="302829"/>
                  <a:pt x="1493623" y="276999"/>
                </a:cubicBezTo>
                <a:cubicBezTo>
                  <a:pt x="1297582" y="251169"/>
                  <a:pt x="1175743" y="253831"/>
                  <a:pt x="1020643" y="276999"/>
                </a:cubicBezTo>
                <a:cubicBezTo>
                  <a:pt x="865543" y="300167"/>
                  <a:pt x="695675" y="264644"/>
                  <a:pt x="547662" y="276999"/>
                </a:cubicBezTo>
                <a:cubicBezTo>
                  <a:pt x="399649" y="289354"/>
                  <a:pt x="142241" y="303774"/>
                  <a:pt x="0" y="276999"/>
                </a:cubicBezTo>
                <a:cubicBezTo>
                  <a:pt x="-5478" y="142499"/>
                  <a:pt x="9050" y="79213"/>
                  <a:pt x="0" y="0"/>
                </a:cubicBezTo>
                <a:close/>
              </a:path>
              <a:path w="4978744" h="276999" stroke="0" extrusionOk="0">
                <a:moveTo>
                  <a:pt x="0" y="0"/>
                </a:moveTo>
                <a:cubicBezTo>
                  <a:pt x="249407" y="12473"/>
                  <a:pt x="396194" y="23859"/>
                  <a:pt x="522768" y="0"/>
                </a:cubicBezTo>
                <a:cubicBezTo>
                  <a:pt x="649342" y="-23859"/>
                  <a:pt x="787648" y="24586"/>
                  <a:pt x="1045536" y="0"/>
                </a:cubicBezTo>
                <a:cubicBezTo>
                  <a:pt x="1303424" y="-24586"/>
                  <a:pt x="1493563" y="-2066"/>
                  <a:pt x="1667879" y="0"/>
                </a:cubicBezTo>
                <a:cubicBezTo>
                  <a:pt x="1842195" y="2066"/>
                  <a:pt x="2186011" y="-2496"/>
                  <a:pt x="2389797" y="0"/>
                </a:cubicBezTo>
                <a:cubicBezTo>
                  <a:pt x="2593583" y="2496"/>
                  <a:pt x="2919763" y="17443"/>
                  <a:pt x="3111715" y="0"/>
                </a:cubicBezTo>
                <a:cubicBezTo>
                  <a:pt x="3303667" y="-17443"/>
                  <a:pt x="3471178" y="-8842"/>
                  <a:pt x="3584696" y="0"/>
                </a:cubicBezTo>
                <a:cubicBezTo>
                  <a:pt x="3698214" y="8842"/>
                  <a:pt x="3837436" y="11442"/>
                  <a:pt x="4057676" y="0"/>
                </a:cubicBezTo>
                <a:cubicBezTo>
                  <a:pt x="4277916" y="-11442"/>
                  <a:pt x="4727272" y="3889"/>
                  <a:pt x="4978744" y="0"/>
                </a:cubicBezTo>
                <a:cubicBezTo>
                  <a:pt x="4971841" y="128675"/>
                  <a:pt x="4976397" y="159648"/>
                  <a:pt x="4978744" y="276999"/>
                </a:cubicBezTo>
                <a:cubicBezTo>
                  <a:pt x="4801377" y="288336"/>
                  <a:pt x="4455600" y="290759"/>
                  <a:pt x="4306614" y="276999"/>
                </a:cubicBezTo>
                <a:cubicBezTo>
                  <a:pt x="4157628" y="263240"/>
                  <a:pt x="3898097" y="301223"/>
                  <a:pt x="3584696" y="276999"/>
                </a:cubicBezTo>
                <a:cubicBezTo>
                  <a:pt x="3271295" y="252775"/>
                  <a:pt x="3196046" y="253845"/>
                  <a:pt x="2912565" y="276999"/>
                </a:cubicBezTo>
                <a:cubicBezTo>
                  <a:pt x="2629084" y="300153"/>
                  <a:pt x="2526323" y="302021"/>
                  <a:pt x="2240435" y="276999"/>
                </a:cubicBezTo>
                <a:cubicBezTo>
                  <a:pt x="1954547" y="251978"/>
                  <a:pt x="1841374" y="310243"/>
                  <a:pt x="1518517" y="276999"/>
                </a:cubicBezTo>
                <a:cubicBezTo>
                  <a:pt x="1195660" y="243755"/>
                  <a:pt x="1166652" y="292644"/>
                  <a:pt x="896174" y="276999"/>
                </a:cubicBezTo>
                <a:cubicBezTo>
                  <a:pt x="625696" y="261354"/>
                  <a:pt x="377285" y="288257"/>
                  <a:pt x="0" y="276999"/>
                </a:cubicBezTo>
                <a:cubicBezTo>
                  <a:pt x="13571" y="161658"/>
                  <a:pt x="-13690" y="98416"/>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1868292297">
                  <a:prstGeom prst="rect">
                    <a:avLst/>
                  </a:prstGeom>
                  <ask:type>
                    <ask:lineSketchFreehand/>
                  </ask:type>
                </ask:lineSketchStyleProps>
              </a:ext>
            </a:extLst>
          </a:ln>
        </p:spPr>
        <p:txBody>
          <a:bodyPr wrap="square" rtlCol="0">
            <a:spAutoFit/>
          </a:bodyPr>
          <a:lstStyle/>
          <a:p>
            <a:pPr algn="ctr"/>
            <a:r>
              <a:rPr lang="en-GB" sz="1200" b="1" dirty="0"/>
              <a:t>Why did land in the Indian Territory of Oklahoma open up to settlement?</a:t>
            </a:r>
          </a:p>
        </p:txBody>
      </p:sp>
      <p:sp>
        <p:nvSpPr>
          <p:cNvPr id="17" name="TextBox 16">
            <a:extLst>
              <a:ext uri="{FF2B5EF4-FFF2-40B4-BE49-F238E27FC236}">
                <a16:creationId xmlns:a16="http://schemas.microsoft.com/office/drawing/2014/main" id="{92925898-BFFF-4B3B-A89B-95719F413756}"/>
              </a:ext>
            </a:extLst>
          </p:cNvPr>
          <p:cNvSpPr txBox="1"/>
          <p:nvPr/>
        </p:nvSpPr>
        <p:spPr>
          <a:xfrm>
            <a:off x="5146766" y="2082000"/>
            <a:ext cx="3709851" cy="4662815"/>
          </a:xfrm>
          <a:prstGeom prst="rect">
            <a:avLst/>
          </a:prstGeom>
          <a:noFill/>
          <a:ln w="19050">
            <a:solidFill>
              <a:schemeClr val="tx1"/>
            </a:solidFill>
          </a:ln>
        </p:spPr>
        <p:txBody>
          <a:bodyPr wrap="square" rtlCol="0">
            <a:spAutoFit/>
          </a:bodyPr>
          <a:lstStyle/>
          <a:p>
            <a:pPr marL="171450" indent="-171450">
              <a:buFont typeface="Wingdings" panose="05000000000000000000" pitchFamily="2" charset="2"/>
              <a:buChar char="q"/>
            </a:pPr>
            <a:r>
              <a:rPr lang="en-GB" sz="1100" dirty="0"/>
              <a:t>By 1889, the US government under the leadership of </a:t>
            </a:r>
            <a:r>
              <a:rPr lang="en-GB" sz="1100" b="1" dirty="0">
                <a:solidFill>
                  <a:srgbClr val="0070C0"/>
                </a:solidFill>
              </a:rPr>
              <a:t>President Benjamin Harrison </a:t>
            </a:r>
            <a:r>
              <a:rPr lang="en-GB" sz="1100" dirty="0"/>
              <a:t>decided to open up the middle of the former Indian Territory for settlement.  The land was divided up into 160 acre sections with each section clearly marked out. </a:t>
            </a:r>
          </a:p>
          <a:p>
            <a:pPr marL="171450" indent="-171450">
              <a:buFont typeface="Wingdings" panose="05000000000000000000" pitchFamily="2" charset="2"/>
              <a:buChar char="q"/>
            </a:pPr>
            <a:r>
              <a:rPr lang="en-GB" sz="1100" dirty="0"/>
              <a:t>Some hoping to claim land attempted to enter the territory before the official start of the land rush but were turned back by the US army. These people were known as ‘</a:t>
            </a:r>
            <a:r>
              <a:rPr lang="en-GB" sz="1100" b="1" dirty="0"/>
              <a:t>Boomers</a:t>
            </a:r>
            <a:r>
              <a:rPr lang="en-GB" sz="1100" dirty="0"/>
              <a:t>’ and over </a:t>
            </a:r>
            <a:r>
              <a:rPr lang="en-GB" sz="1100" b="1" dirty="0"/>
              <a:t>50,000</a:t>
            </a:r>
            <a:r>
              <a:rPr lang="en-GB" sz="1100" dirty="0"/>
              <a:t> hopefuls set up camp on the boundary lines waiting for the land to become available. </a:t>
            </a:r>
          </a:p>
          <a:p>
            <a:pPr marL="171450" indent="-171450">
              <a:buFont typeface="Wingdings" panose="05000000000000000000" pitchFamily="2" charset="2"/>
              <a:buChar char="q"/>
            </a:pPr>
            <a:r>
              <a:rPr lang="en-GB" sz="1100" dirty="0"/>
              <a:t>Using massive publicity campaign, President Harrison announced that at 12 noon on 22</a:t>
            </a:r>
            <a:r>
              <a:rPr lang="en-GB" sz="1100" baseline="30000" dirty="0"/>
              <a:t>nd</a:t>
            </a:r>
            <a:r>
              <a:rPr lang="en-GB" sz="1100" dirty="0"/>
              <a:t> April, 1889, the areas would be opened up for claims.  </a:t>
            </a:r>
          </a:p>
          <a:p>
            <a:pPr marL="171450" indent="-171450">
              <a:buFont typeface="Wingdings" panose="05000000000000000000" pitchFamily="2" charset="2"/>
              <a:buChar char="q"/>
            </a:pPr>
            <a:r>
              <a:rPr lang="en-GB" sz="1100" dirty="0"/>
              <a:t>Thousands more rushed to the boundary of the land and waited. </a:t>
            </a:r>
          </a:p>
          <a:p>
            <a:pPr marL="171450" indent="-171450">
              <a:buFont typeface="Wingdings" panose="05000000000000000000" pitchFamily="2" charset="2"/>
              <a:buChar char="q"/>
            </a:pPr>
            <a:r>
              <a:rPr lang="en-GB" sz="1100" dirty="0"/>
              <a:t>When the clock struck 12, canons boomed out signalling the start of the land rush. Everyone rushed over the boundary line using horses, wagons on foot and even using bicycles. They travelled out to find the best land they could and claim it as theirs. This process was known as a land rush.</a:t>
            </a:r>
          </a:p>
          <a:p>
            <a:pPr marL="171450" indent="-171450">
              <a:buFont typeface="Wingdings" panose="05000000000000000000" pitchFamily="2" charset="2"/>
              <a:buChar char="q"/>
            </a:pPr>
            <a:r>
              <a:rPr lang="en-GB" sz="1100" dirty="0"/>
              <a:t>There were seven major land rushed in Oklahoma starting in 1889 when 2 million acres of former Indian Territory was opened up. The largest land rush was in 1893 when over 100,000 people crowded to claim 8 million acres of land which had been opened up for settlement. The last land rush came in 1895 88,000 acres was claimed.</a:t>
            </a:r>
          </a:p>
        </p:txBody>
      </p:sp>
      <p:sp>
        <p:nvSpPr>
          <p:cNvPr id="12" name="TextBox 11">
            <a:extLst>
              <a:ext uri="{FF2B5EF4-FFF2-40B4-BE49-F238E27FC236}">
                <a16:creationId xmlns:a16="http://schemas.microsoft.com/office/drawing/2014/main" id="{E59B20B2-A4F1-453B-B577-5825C5758EE4}"/>
              </a:ext>
            </a:extLst>
          </p:cNvPr>
          <p:cNvSpPr txBox="1"/>
          <p:nvPr/>
        </p:nvSpPr>
        <p:spPr>
          <a:xfrm>
            <a:off x="5146766" y="1815412"/>
            <a:ext cx="3709851" cy="276999"/>
          </a:xfrm>
          <a:custGeom>
            <a:avLst/>
            <a:gdLst>
              <a:gd name="connsiteX0" fmla="*/ 0 w 3709851"/>
              <a:gd name="connsiteY0" fmla="*/ 0 h 276999"/>
              <a:gd name="connsiteX1" fmla="*/ 507013 w 3709851"/>
              <a:gd name="connsiteY1" fmla="*/ 0 h 276999"/>
              <a:gd name="connsiteX2" fmla="*/ 1014026 w 3709851"/>
              <a:gd name="connsiteY2" fmla="*/ 0 h 276999"/>
              <a:gd name="connsiteX3" fmla="*/ 1521039 w 3709851"/>
              <a:gd name="connsiteY3" fmla="*/ 0 h 276999"/>
              <a:gd name="connsiteX4" fmla="*/ 2065150 w 3709851"/>
              <a:gd name="connsiteY4" fmla="*/ 0 h 276999"/>
              <a:gd name="connsiteX5" fmla="*/ 2683459 w 3709851"/>
              <a:gd name="connsiteY5" fmla="*/ 0 h 276999"/>
              <a:gd name="connsiteX6" fmla="*/ 3709851 w 3709851"/>
              <a:gd name="connsiteY6" fmla="*/ 0 h 276999"/>
              <a:gd name="connsiteX7" fmla="*/ 3709851 w 3709851"/>
              <a:gd name="connsiteY7" fmla="*/ 276999 h 276999"/>
              <a:gd name="connsiteX8" fmla="*/ 3202838 w 3709851"/>
              <a:gd name="connsiteY8" fmla="*/ 276999 h 276999"/>
              <a:gd name="connsiteX9" fmla="*/ 2695825 w 3709851"/>
              <a:gd name="connsiteY9" fmla="*/ 276999 h 276999"/>
              <a:gd name="connsiteX10" fmla="*/ 2151714 w 3709851"/>
              <a:gd name="connsiteY10" fmla="*/ 276999 h 276999"/>
              <a:gd name="connsiteX11" fmla="*/ 1459208 w 3709851"/>
              <a:gd name="connsiteY11" fmla="*/ 276999 h 276999"/>
              <a:gd name="connsiteX12" fmla="*/ 915097 w 3709851"/>
              <a:gd name="connsiteY12" fmla="*/ 276999 h 276999"/>
              <a:gd name="connsiteX13" fmla="*/ 0 w 3709851"/>
              <a:gd name="connsiteY13" fmla="*/ 276999 h 276999"/>
              <a:gd name="connsiteX14" fmla="*/ 0 w 3709851"/>
              <a:gd name="connsiteY14"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09851" h="276999" fill="none" extrusionOk="0">
                <a:moveTo>
                  <a:pt x="0" y="0"/>
                </a:moveTo>
                <a:cubicBezTo>
                  <a:pt x="119117" y="16052"/>
                  <a:pt x="256083" y="-11569"/>
                  <a:pt x="507013" y="0"/>
                </a:cubicBezTo>
                <a:cubicBezTo>
                  <a:pt x="757943" y="11569"/>
                  <a:pt x="798800" y="2851"/>
                  <a:pt x="1014026" y="0"/>
                </a:cubicBezTo>
                <a:cubicBezTo>
                  <a:pt x="1229252" y="-2851"/>
                  <a:pt x="1397059" y="22197"/>
                  <a:pt x="1521039" y="0"/>
                </a:cubicBezTo>
                <a:cubicBezTo>
                  <a:pt x="1645019" y="-22197"/>
                  <a:pt x="1819296" y="-17520"/>
                  <a:pt x="2065150" y="0"/>
                </a:cubicBezTo>
                <a:cubicBezTo>
                  <a:pt x="2311004" y="17520"/>
                  <a:pt x="2484433" y="-15719"/>
                  <a:pt x="2683459" y="0"/>
                </a:cubicBezTo>
                <a:cubicBezTo>
                  <a:pt x="2882485" y="15719"/>
                  <a:pt x="3400834" y="-36287"/>
                  <a:pt x="3709851" y="0"/>
                </a:cubicBezTo>
                <a:cubicBezTo>
                  <a:pt x="3709598" y="128671"/>
                  <a:pt x="3698944" y="182837"/>
                  <a:pt x="3709851" y="276999"/>
                </a:cubicBezTo>
                <a:cubicBezTo>
                  <a:pt x="3473970" y="285190"/>
                  <a:pt x="3360120" y="284700"/>
                  <a:pt x="3202838" y="276999"/>
                </a:cubicBezTo>
                <a:cubicBezTo>
                  <a:pt x="3045556" y="269298"/>
                  <a:pt x="2857360" y="294180"/>
                  <a:pt x="2695825" y="276999"/>
                </a:cubicBezTo>
                <a:cubicBezTo>
                  <a:pt x="2534290" y="259818"/>
                  <a:pt x="2303696" y="271079"/>
                  <a:pt x="2151714" y="276999"/>
                </a:cubicBezTo>
                <a:cubicBezTo>
                  <a:pt x="1999732" y="282919"/>
                  <a:pt x="1631115" y="251104"/>
                  <a:pt x="1459208" y="276999"/>
                </a:cubicBezTo>
                <a:cubicBezTo>
                  <a:pt x="1287301" y="302894"/>
                  <a:pt x="1139110" y="280158"/>
                  <a:pt x="915097" y="276999"/>
                </a:cubicBezTo>
                <a:cubicBezTo>
                  <a:pt x="691084" y="273840"/>
                  <a:pt x="272221" y="262431"/>
                  <a:pt x="0" y="276999"/>
                </a:cubicBezTo>
                <a:cubicBezTo>
                  <a:pt x="-12977" y="210153"/>
                  <a:pt x="13542" y="65259"/>
                  <a:pt x="0" y="0"/>
                </a:cubicBezTo>
                <a:close/>
              </a:path>
              <a:path w="3709851" h="276999" stroke="0" extrusionOk="0">
                <a:moveTo>
                  <a:pt x="0" y="0"/>
                </a:moveTo>
                <a:cubicBezTo>
                  <a:pt x="261384" y="-6131"/>
                  <a:pt x="304228" y="-6866"/>
                  <a:pt x="544111" y="0"/>
                </a:cubicBezTo>
                <a:cubicBezTo>
                  <a:pt x="783994" y="6866"/>
                  <a:pt x="957883" y="25527"/>
                  <a:pt x="1088223" y="0"/>
                </a:cubicBezTo>
                <a:cubicBezTo>
                  <a:pt x="1218563" y="-25527"/>
                  <a:pt x="1407834" y="3269"/>
                  <a:pt x="1706531" y="0"/>
                </a:cubicBezTo>
                <a:cubicBezTo>
                  <a:pt x="2005228" y="-3269"/>
                  <a:pt x="2209755" y="29434"/>
                  <a:pt x="2399037" y="0"/>
                </a:cubicBezTo>
                <a:cubicBezTo>
                  <a:pt x="2588319" y="-29434"/>
                  <a:pt x="2928213" y="-24521"/>
                  <a:pt x="3091542" y="0"/>
                </a:cubicBezTo>
                <a:cubicBezTo>
                  <a:pt x="3254871" y="24521"/>
                  <a:pt x="3456024" y="19127"/>
                  <a:pt x="3709851" y="0"/>
                </a:cubicBezTo>
                <a:cubicBezTo>
                  <a:pt x="3722613" y="60784"/>
                  <a:pt x="3722311" y="219886"/>
                  <a:pt x="3709851" y="276999"/>
                </a:cubicBezTo>
                <a:cubicBezTo>
                  <a:pt x="3607575" y="260496"/>
                  <a:pt x="3427057" y="284065"/>
                  <a:pt x="3202838" y="276999"/>
                </a:cubicBezTo>
                <a:cubicBezTo>
                  <a:pt x="2978619" y="269933"/>
                  <a:pt x="2680178" y="263654"/>
                  <a:pt x="2547431" y="276999"/>
                </a:cubicBezTo>
                <a:cubicBezTo>
                  <a:pt x="2414684" y="290344"/>
                  <a:pt x="2141275" y="260441"/>
                  <a:pt x="1929123" y="276999"/>
                </a:cubicBezTo>
                <a:cubicBezTo>
                  <a:pt x="1716971" y="293557"/>
                  <a:pt x="1410397" y="280463"/>
                  <a:pt x="1236617" y="276999"/>
                </a:cubicBezTo>
                <a:cubicBezTo>
                  <a:pt x="1062837" y="273535"/>
                  <a:pt x="813071" y="276686"/>
                  <a:pt x="581210" y="276999"/>
                </a:cubicBezTo>
                <a:cubicBezTo>
                  <a:pt x="349349" y="277312"/>
                  <a:pt x="217192" y="265195"/>
                  <a:pt x="0" y="276999"/>
                </a:cubicBezTo>
                <a:cubicBezTo>
                  <a:pt x="-13627" y="201162"/>
                  <a:pt x="5151" y="92059"/>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1868292297">
                  <a:prstGeom prst="rect">
                    <a:avLst/>
                  </a:prstGeom>
                  <ask:type>
                    <ask:lineSketchFreehand/>
                  </ask:type>
                </ask:lineSketchStyleProps>
              </a:ext>
            </a:extLst>
          </a:ln>
        </p:spPr>
        <p:txBody>
          <a:bodyPr wrap="square" rtlCol="0">
            <a:spAutoFit/>
          </a:bodyPr>
          <a:lstStyle/>
          <a:p>
            <a:pPr algn="ctr"/>
            <a:r>
              <a:rPr lang="en-GB" sz="1200" b="1" dirty="0"/>
              <a:t>Demand for land results in the Land Rush</a:t>
            </a:r>
          </a:p>
        </p:txBody>
      </p:sp>
      <p:sp>
        <p:nvSpPr>
          <p:cNvPr id="13" name="TextBox 12">
            <a:extLst>
              <a:ext uri="{FF2B5EF4-FFF2-40B4-BE49-F238E27FC236}">
                <a16:creationId xmlns:a16="http://schemas.microsoft.com/office/drawing/2014/main" id="{C29002C3-EBFB-48F7-BD41-3769A19BF25E}"/>
              </a:ext>
            </a:extLst>
          </p:cNvPr>
          <p:cNvSpPr txBox="1"/>
          <p:nvPr/>
        </p:nvSpPr>
        <p:spPr>
          <a:xfrm>
            <a:off x="8934994" y="2060152"/>
            <a:ext cx="3167361" cy="276999"/>
          </a:xfrm>
          <a:custGeom>
            <a:avLst/>
            <a:gdLst>
              <a:gd name="connsiteX0" fmla="*/ 0 w 3167361"/>
              <a:gd name="connsiteY0" fmla="*/ 0 h 276999"/>
              <a:gd name="connsiteX1" fmla="*/ 570125 w 3167361"/>
              <a:gd name="connsiteY1" fmla="*/ 0 h 276999"/>
              <a:gd name="connsiteX2" fmla="*/ 1203597 w 3167361"/>
              <a:gd name="connsiteY2" fmla="*/ 0 h 276999"/>
              <a:gd name="connsiteX3" fmla="*/ 1805396 w 3167361"/>
              <a:gd name="connsiteY3" fmla="*/ 0 h 276999"/>
              <a:gd name="connsiteX4" fmla="*/ 2343847 w 3167361"/>
              <a:gd name="connsiteY4" fmla="*/ 0 h 276999"/>
              <a:gd name="connsiteX5" fmla="*/ 3167361 w 3167361"/>
              <a:gd name="connsiteY5" fmla="*/ 0 h 276999"/>
              <a:gd name="connsiteX6" fmla="*/ 3167361 w 3167361"/>
              <a:gd name="connsiteY6" fmla="*/ 276999 h 276999"/>
              <a:gd name="connsiteX7" fmla="*/ 2597236 w 3167361"/>
              <a:gd name="connsiteY7" fmla="*/ 276999 h 276999"/>
              <a:gd name="connsiteX8" fmla="*/ 1932090 w 3167361"/>
              <a:gd name="connsiteY8" fmla="*/ 276999 h 276999"/>
              <a:gd name="connsiteX9" fmla="*/ 1330292 w 3167361"/>
              <a:gd name="connsiteY9" fmla="*/ 276999 h 276999"/>
              <a:gd name="connsiteX10" fmla="*/ 665146 w 3167361"/>
              <a:gd name="connsiteY10" fmla="*/ 276999 h 276999"/>
              <a:gd name="connsiteX11" fmla="*/ 0 w 3167361"/>
              <a:gd name="connsiteY11" fmla="*/ 276999 h 276999"/>
              <a:gd name="connsiteX12" fmla="*/ 0 w 3167361"/>
              <a:gd name="connsiteY12"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67361" h="276999" fill="none" extrusionOk="0">
                <a:moveTo>
                  <a:pt x="0" y="0"/>
                </a:moveTo>
                <a:cubicBezTo>
                  <a:pt x="230649" y="5338"/>
                  <a:pt x="429125" y="18157"/>
                  <a:pt x="570125" y="0"/>
                </a:cubicBezTo>
                <a:cubicBezTo>
                  <a:pt x="711125" y="-18157"/>
                  <a:pt x="924334" y="7511"/>
                  <a:pt x="1203597" y="0"/>
                </a:cubicBezTo>
                <a:cubicBezTo>
                  <a:pt x="1482860" y="-7511"/>
                  <a:pt x="1670599" y="-24160"/>
                  <a:pt x="1805396" y="0"/>
                </a:cubicBezTo>
                <a:cubicBezTo>
                  <a:pt x="1940193" y="24160"/>
                  <a:pt x="2170174" y="12335"/>
                  <a:pt x="2343847" y="0"/>
                </a:cubicBezTo>
                <a:cubicBezTo>
                  <a:pt x="2517520" y="-12335"/>
                  <a:pt x="2824792" y="-527"/>
                  <a:pt x="3167361" y="0"/>
                </a:cubicBezTo>
                <a:cubicBezTo>
                  <a:pt x="3159020" y="98824"/>
                  <a:pt x="3156154" y="201859"/>
                  <a:pt x="3167361" y="276999"/>
                </a:cubicBezTo>
                <a:cubicBezTo>
                  <a:pt x="2942069" y="277323"/>
                  <a:pt x="2776816" y="300547"/>
                  <a:pt x="2597236" y="276999"/>
                </a:cubicBezTo>
                <a:cubicBezTo>
                  <a:pt x="2417656" y="253451"/>
                  <a:pt x="2162815" y="305886"/>
                  <a:pt x="1932090" y="276999"/>
                </a:cubicBezTo>
                <a:cubicBezTo>
                  <a:pt x="1701365" y="248112"/>
                  <a:pt x="1525769" y="301205"/>
                  <a:pt x="1330292" y="276999"/>
                </a:cubicBezTo>
                <a:cubicBezTo>
                  <a:pt x="1134815" y="252793"/>
                  <a:pt x="822306" y="256517"/>
                  <a:pt x="665146" y="276999"/>
                </a:cubicBezTo>
                <a:cubicBezTo>
                  <a:pt x="507986" y="297481"/>
                  <a:pt x="325568" y="246773"/>
                  <a:pt x="0" y="276999"/>
                </a:cubicBezTo>
                <a:cubicBezTo>
                  <a:pt x="3277" y="199055"/>
                  <a:pt x="-8775" y="62393"/>
                  <a:pt x="0" y="0"/>
                </a:cubicBezTo>
                <a:close/>
              </a:path>
              <a:path w="3167361" h="276999" stroke="0" extrusionOk="0">
                <a:moveTo>
                  <a:pt x="0" y="0"/>
                </a:moveTo>
                <a:cubicBezTo>
                  <a:pt x="261573" y="862"/>
                  <a:pt x="358563" y="11752"/>
                  <a:pt x="570125" y="0"/>
                </a:cubicBezTo>
                <a:cubicBezTo>
                  <a:pt x="781688" y="-11752"/>
                  <a:pt x="882483" y="-7058"/>
                  <a:pt x="1140250" y="0"/>
                </a:cubicBezTo>
                <a:cubicBezTo>
                  <a:pt x="1398018" y="7058"/>
                  <a:pt x="1641217" y="7853"/>
                  <a:pt x="1773722" y="0"/>
                </a:cubicBezTo>
                <a:cubicBezTo>
                  <a:pt x="1906227" y="-7853"/>
                  <a:pt x="2246653" y="-21655"/>
                  <a:pt x="2470542" y="0"/>
                </a:cubicBezTo>
                <a:cubicBezTo>
                  <a:pt x="2694431" y="21655"/>
                  <a:pt x="2950980" y="-23809"/>
                  <a:pt x="3167361" y="0"/>
                </a:cubicBezTo>
                <a:cubicBezTo>
                  <a:pt x="3154737" y="112677"/>
                  <a:pt x="3157040" y="210060"/>
                  <a:pt x="3167361" y="276999"/>
                </a:cubicBezTo>
                <a:cubicBezTo>
                  <a:pt x="2855412" y="280354"/>
                  <a:pt x="2685565" y="248911"/>
                  <a:pt x="2533889" y="276999"/>
                </a:cubicBezTo>
                <a:cubicBezTo>
                  <a:pt x="2382213" y="305087"/>
                  <a:pt x="2262907" y="259632"/>
                  <a:pt x="1995437" y="276999"/>
                </a:cubicBezTo>
                <a:cubicBezTo>
                  <a:pt x="1727967" y="294366"/>
                  <a:pt x="1587898" y="307262"/>
                  <a:pt x="1330292" y="276999"/>
                </a:cubicBezTo>
                <a:cubicBezTo>
                  <a:pt x="1072686" y="246736"/>
                  <a:pt x="967205" y="286660"/>
                  <a:pt x="696819" y="276999"/>
                </a:cubicBezTo>
                <a:cubicBezTo>
                  <a:pt x="426433" y="267338"/>
                  <a:pt x="322439" y="269411"/>
                  <a:pt x="0" y="276999"/>
                </a:cubicBezTo>
                <a:cubicBezTo>
                  <a:pt x="2265" y="163795"/>
                  <a:pt x="7108" y="69177"/>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1868292297">
                  <a:prstGeom prst="rect">
                    <a:avLst/>
                  </a:prstGeom>
                  <ask:type>
                    <ask:lineSketchFreehand/>
                  </ask:type>
                </ask:lineSketchStyleProps>
              </a:ext>
            </a:extLst>
          </a:ln>
        </p:spPr>
        <p:txBody>
          <a:bodyPr wrap="square" rtlCol="0">
            <a:spAutoFit/>
          </a:bodyPr>
          <a:lstStyle/>
          <a:p>
            <a:pPr algn="ctr"/>
            <a:r>
              <a:rPr lang="en-GB" sz="1200" b="1" dirty="0"/>
              <a:t>The Importance of the Land Rush</a:t>
            </a:r>
          </a:p>
        </p:txBody>
      </p:sp>
      <p:pic>
        <p:nvPicPr>
          <p:cNvPr id="1028" name="Picture 4" descr="Remembering the Oklahoma Land Rush - HISTORY">
            <a:extLst>
              <a:ext uri="{FF2B5EF4-FFF2-40B4-BE49-F238E27FC236}">
                <a16:creationId xmlns:a16="http://schemas.microsoft.com/office/drawing/2014/main" id="{6A847BA2-804A-4D23-9A8A-4B717FDD728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248" t="6367" b="35418"/>
          <a:stretch/>
        </p:blipFill>
        <p:spPr bwMode="auto">
          <a:xfrm>
            <a:off x="8934994" y="5347881"/>
            <a:ext cx="3167360" cy="1396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42063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8614CC-1815-41BD-B7CB-96A596577566}"/>
              </a:ext>
            </a:extLst>
          </p:cNvPr>
          <p:cNvSpPr/>
          <p:nvPr/>
        </p:nvSpPr>
        <p:spPr>
          <a:xfrm>
            <a:off x="97899" y="1229781"/>
            <a:ext cx="4365453" cy="364247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89645" y="89647"/>
            <a:ext cx="12028373"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23: </a:t>
            </a:r>
            <a:r>
              <a:rPr lang="en-GB" dirty="0">
                <a:latin typeface="Berlin Sans FB" panose="020E0602020502020306" pitchFamily="34" charset="0"/>
              </a:rPr>
              <a:t>Dealing with law and order: The impact of Billy the Kidd and Wyatt Earp in the 1870s and 1880s</a:t>
            </a:r>
          </a:p>
        </p:txBody>
      </p:sp>
      <p:sp>
        <p:nvSpPr>
          <p:cNvPr id="2" name="Text Box 2"/>
          <p:cNvSpPr txBox="1">
            <a:spLocks noChangeArrowheads="1"/>
          </p:cNvSpPr>
          <p:nvPr/>
        </p:nvSpPr>
        <p:spPr bwMode="auto">
          <a:xfrm>
            <a:off x="169479" y="1275633"/>
            <a:ext cx="1383297" cy="988664"/>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POVERTY</a:t>
            </a:r>
            <a:endParaRPr kumimoji="0" lang="en-US" altLang="en-US" sz="7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Many settlers still struggled to make a living </a:t>
            </a:r>
            <a:r>
              <a:rPr lang="en-US" altLang="en-US" sz="1000" dirty="0">
                <a:latin typeface="Calibri" panose="020F0502020204030204" pitchFamily="34" charset="0"/>
                <a:ea typeface="Calibri" panose="020F0502020204030204" pitchFamily="34" charset="0"/>
                <a:cs typeface="Times New Roman" panose="02020603050405020304" pitchFamily="18" charset="0"/>
              </a:rPr>
              <a:t>S</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tealing food and resources was hard to resist.</a:t>
            </a:r>
            <a:endParaRPr kumimoji="0" lang="en-US" altLang="en-US" sz="1000" b="0" i="0" u="none" strike="noStrike" cap="none" normalizeH="0" baseline="0" dirty="0">
              <a:ln>
                <a:noFill/>
              </a:ln>
              <a:solidFill>
                <a:schemeClr val="tx1"/>
              </a:solidFill>
              <a:effectLst/>
            </a:endParaRPr>
          </a:p>
        </p:txBody>
      </p:sp>
      <p:sp>
        <p:nvSpPr>
          <p:cNvPr id="6" name="Text Box 5"/>
          <p:cNvSpPr txBox="1">
            <a:spLocks noChangeArrowheads="1"/>
          </p:cNvSpPr>
          <p:nvPr/>
        </p:nvSpPr>
        <p:spPr bwMode="auto">
          <a:xfrm>
            <a:off x="169479" y="2297990"/>
            <a:ext cx="1378333" cy="1296180"/>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ATTITUDES</a:t>
            </a:r>
            <a:endParaRPr kumimoji="0" lang="en-US" altLang="en-US" sz="7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Men were expected to sort out their own problems and many had weapons such as guns.  Killing by self-defense was accepted in law.</a:t>
            </a:r>
            <a:endParaRPr kumimoji="0" lang="en-US" altLang="en-US" sz="600" b="0" i="0" u="none" strike="noStrike" cap="none" normalizeH="0" baseline="0" dirty="0">
              <a:ln>
                <a:noFill/>
              </a:ln>
              <a:solidFill>
                <a:schemeClr val="tx1"/>
              </a:solidFill>
              <a:effectLst/>
            </a:endParaRPr>
          </a:p>
        </p:txBody>
      </p:sp>
      <p:sp>
        <p:nvSpPr>
          <p:cNvPr id="8" name="Text Box 3"/>
          <p:cNvSpPr txBox="1">
            <a:spLocks noChangeArrowheads="1"/>
          </p:cNvSpPr>
          <p:nvPr/>
        </p:nvSpPr>
        <p:spPr bwMode="auto">
          <a:xfrm>
            <a:off x="1592418" y="3635139"/>
            <a:ext cx="1381503" cy="1155843"/>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WEAK LAW SYSTEM</a:t>
            </a:r>
            <a:endParaRPr kumimoji="0" lang="en-US" altLang="en-US" sz="7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lang="en-US" altLang="en-US" sz="1000" dirty="0">
                <a:latin typeface="Calibri" panose="020F0502020204030204" pitchFamily="34" charset="0"/>
                <a:ea typeface="Calibri" panose="020F0502020204030204" pitchFamily="34" charset="0"/>
                <a:cs typeface="Times New Roman" panose="02020603050405020304" pitchFamily="18" charset="0"/>
              </a:rPr>
              <a:t>Lawmen </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were often corrupt and bribed by gangs. Judges and juries were easily influenced. </a:t>
            </a:r>
            <a:endParaRPr kumimoji="0" lang="en-US" altLang="en-US" sz="500" b="0" i="0" u="none" strike="noStrike" cap="none" normalizeH="0" baseline="0" dirty="0">
              <a:ln>
                <a:noFill/>
              </a:ln>
              <a:solidFill>
                <a:schemeClr val="tx1"/>
              </a:solidFill>
              <a:effectLst/>
            </a:endParaRPr>
          </a:p>
        </p:txBody>
      </p:sp>
      <p:sp>
        <p:nvSpPr>
          <p:cNvPr id="10" name="Text Box 1"/>
          <p:cNvSpPr txBox="1">
            <a:spLocks noChangeArrowheads="1"/>
          </p:cNvSpPr>
          <p:nvPr/>
        </p:nvSpPr>
        <p:spPr bwMode="auto">
          <a:xfrm>
            <a:off x="1595587" y="2301141"/>
            <a:ext cx="1378334" cy="1296180"/>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VIGILANTES</a:t>
            </a:r>
            <a:endParaRPr kumimoji="0" lang="en-US" altLang="en-US" sz="7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Local vigilante</a:t>
            </a:r>
            <a:r>
              <a:rPr kumimoji="0" lang="en-US" altLang="en-US" sz="10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groups would often deal with criminals quickly.  Criminals would be lynched and beaten. The undermined official systems of law.</a:t>
            </a:r>
            <a:endParaRPr kumimoji="0" lang="en-US" altLang="en-US" sz="1000" b="0" i="0" u="none" strike="noStrike" cap="none" normalizeH="0" baseline="0" dirty="0">
              <a:ln>
                <a:noFill/>
              </a:ln>
              <a:solidFill>
                <a:schemeClr val="tx1"/>
              </a:solidFill>
              <a:effectLst/>
            </a:endParaRPr>
          </a:p>
        </p:txBody>
      </p:sp>
      <p:sp>
        <p:nvSpPr>
          <p:cNvPr id="11" name="Rectangle 9"/>
          <p:cNvSpPr>
            <a:spLocks noChangeArrowheads="1"/>
          </p:cNvSpPr>
          <p:nvPr/>
        </p:nvSpPr>
        <p:spPr bwMode="auto">
          <a:xfrm>
            <a:off x="102043" y="504659"/>
            <a:ext cx="4361309" cy="723275"/>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development of the West continued to cause conflict between the different groups who had decided to settle there and who still struggled to make a living.  The causes of lawlessness continued in many areas.</a:t>
            </a:r>
            <a:endParaRPr lang="en-GB" altLang="en-US" sz="1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20"/>
          <p:cNvSpPr>
            <a:spLocks noChangeArrowheads="1"/>
          </p:cNvSpPr>
          <p:nvPr/>
        </p:nvSpPr>
        <p:spPr bwMode="auto">
          <a:xfrm>
            <a:off x="5535995" y="840832"/>
            <a:ext cx="1137212" cy="2192908"/>
          </a:xfrm>
          <a:prstGeom prst="rect">
            <a:avLst/>
          </a:prstGeom>
          <a:solidFill>
            <a:schemeClr val="accent6">
              <a:lumMod val="20000"/>
              <a:lumOff val="80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Billy grew up in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mining camps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New </a:t>
            </a:r>
            <a:r>
              <a:rPr lang="en-GB" altLang="en-US" sz="1050" dirty="0">
                <a:latin typeface="Calibri" panose="020F0502020204030204" pitchFamily="34" charset="0"/>
                <a:ea typeface="Calibri" panose="020F0502020204030204" pitchFamily="34" charset="0"/>
                <a:cs typeface="Times New Roman" panose="02020603050405020304" pitchFamily="18" charset="0"/>
              </a:rPr>
              <a:t>Mexico with no steady job.  He stole food, became involved in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cattle rustling </a:t>
            </a:r>
            <a:r>
              <a:rPr lang="en-GB" altLang="en-US" sz="1050" dirty="0">
                <a:latin typeface="Calibri" panose="020F0502020204030204" pitchFamily="34" charset="0"/>
                <a:ea typeface="Calibri" panose="020F0502020204030204" pitchFamily="34" charset="0"/>
                <a:cs typeface="Times New Roman" panose="02020603050405020304" pitchFamily="18" charset="0"/>
              </a:rPr>
              <a:t>and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horse stealing</a:t>
            </a:r>
            <a:r>
              <a:rPr lang="en-GB" altLang="en-US" sz="1050" dirty="0">
                <a:latin typeface="Calibri" panose="020F0502020204030204" pitchFamily="34" charset="0"/>
                <a:ea typeface="Calibri" panose="020F0502020204030204" pitchFamily="34" charset="0"/>
                <a:cs typeface="Times New Roman" panose="02020603050405020304" pitchFamily="18" charset="0"/>
              </a:rPr>
              <a:t>.  He became known for being able to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escape</a:t>
            </a:r>
            <a:r>
              <a:rPr lang="en-GB" altLang="en-US" sz="1050" dirty="0">
                <a:latin typeface="Calibri" panose="020F0502020204030204" pitchFamily="34" charset="0"/>
                <a:ea typeface="Calibri" panose="020F0502020204030204" pitchFamily="34" charset="0"/>
                <a:cs typeface="Times New Roman" panose="02020603050405020304" pitchFamily="18" charset="0"/>
              </a:rPr>
              <a:t> from jails. </a:t>
            </a:r>
          </a:p>
        </p:txBody>
      </p:sp>
      <p:sp>
        <p:nvSpPr>
          <p:cNvPr id="14" name="Rectangle 21"/>
          <p:cNvSpPr>
            <a:spLocks noChangeArrowheads="1"/>
          </p:cNvSpPr>
          <p:nvPr/>
        </p:nvSpPr>
        <p:spPr bwMode="auto">
          <a:xfrm>
            <a:off x="4506725" y="4151007"/>
            <a:ext cx="1996393" cy="1015663"/>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1874:</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After helping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 local town Marshall to break up trouble between a rowdy group of cowboys, </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Wyatt Earp</a:t>
            </a:r>
            <a:r>
              <a:rPr kumimoji="0" lang="en-GB" altLang="en-US" sz="100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as offered a job as a </a:t>
            </a: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deputy Marshall </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a cow town called </a:t>
            </a: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Wichita </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Kansas</a:t>
            </a: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000" i="0" strike="noStrike" cap="none" normalizeH="0" baseline="0" dirty="0">
              <a:ln>
                <a:noFill/>
              </a:ln>
              <a:solidFill>
                <a:schemeClr val="tx1"/>
              </a:solidFill>
              <a:effectLst/>
            </a:endParaRPr>
          </a:p>
        </p:txBody>
      </p:sp>
      <p:sp>
        <p:nvSpPr>
          <p:cNvPr id="21" name="Text Box 2"/>
          <p:cNvSpPr txBox="1">
            <a:spLocks noChangeArrowheads="1"/>
          </p:cNvSpPr>
          <p:nvPr/>
        </p:nvSpPr>
        <p:spPr bwMode="auto">
          <a:xfrm>
            <a:off x="1592418" y="1273057"/>
            <a:ext cx="1381503" cy="991240"/>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RESOURCES</a:t>
            </a:r>
            <a:endParaRPr kumimoji="0" lang="en-US" altLang="en-US" sz="7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Ranch owners, </a:t>
            </a:r>
            <a:r>
              <a:rPr lang="en-US" altLang="en-US" sz="1000" dirty="0">
                <a:latin typeface="Calibri" panose="020F0502020204030204" pitchFamily="34" charset="0"/>
                <a:ea typeface="Calibri" panose="020F0502020204030204" pitchFamily="34" charset="0"/>
                <a:cs typeface="Times New Roman" panose="02020603050405020304" pitchFamily="18" charset="0"/>
              </a:rPr>
              <a:t>Indians</a:t>
            </a:r>
            <a:r>
              <a:rPr kumimoji="0" lang="en-US" altLang="en-US" sz="10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homesteaders still competed for the best land with access to water and grass</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US" altLang="en-US" sz="1000" b="0" i="0" u="none" strike="noStrike" cap="none" normalizeH="0" baseline="0" dirty="0">
              <a:ln>
                <a:noFill/>
              </a:ln>
              <a:solidFill>
                <a:schemeClr val="tx1"/>
              </a:solidFill>
              <a:effectLst/>
            </a:endParaRPr>
          </a:p>
        </p:txBody>
      </p:sp>
      <p:sp>
        <p:nvSpPr>
          <p:cNvPr id="22" name="Text Box 2"/>
          <p:cNvSpPr txBox="1">
            <a:spLocks noChangeArrowheads="1"/>
          </p:cNvSpPr>
          <p:nvPr/>
        </p:nvSpPr>
        <p:spPr bwMode="auto">
          <a:xfrm>
            <a:off x="3015501" y="1273057"/>
            <a:ext cx="1390550" cy="991240"/>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100" b="1" dirty="0">
                <a:latin typeface="Calibri" panose="020F0502020204030204" pitchFamily="34" charset="0"/>
                <a:ea typeface="Calibri" panose="020F0502020204030204" pitchFamily="34" charset="0"/>
                <a:cs typeface="Times New Roman" panose="02020603050405020304" pitchFamily="18" charset="0"/>
              </a:rPr>
              <a:t>FEAR</a:t>
            </a:r>
            <a:endParaRPr kumimoji="0" lang="en-US" altLang="en-US" sz="700" b="0" i="0" strike="noStrike" cap="none" normalizeH="0" baseline="0" dirty="0">
              <a:ln>
                <a:noFill/>
              </a:ln>
              <a:solidFill>
                <a:schemeClr val="tx1"/>
              </a:solidFill>
              <a:effectLst/>
            </a:endParaRPr>
          </a:p>
          <a:p>
            <a:pPr lvl="0" eaLnBrk="0" fontAlgn="base" hangingPunct="0">
              <a:spcBef>
                <a:spcPct val="0"/>
              </a:spcBef>
              <a:spcAft>
                <a:spcPct val="0"/>
              </a:spcAft>
            </a:pPr>
            <a:r>
              <a:rPr lang="en-US" altLang="en-US" sz="1000" dirty="0">
                <a:latin typeface="Calibri" panose="020F0502020204030204" pitchFamily="34" charset="0"/>
                <a:ea typeface="Calibri" panose="020F0502020204030204" pitchFamily="34" charset="0"/>
                <a:cs typeface="Times New Roman" panose="02020603050405020304" pitchFamily="18" charset="0"/>
              </a:rPr>
              <a:t>People were afraid to act against powerful gangs, corrupt police, powerful ranch owners &amp; businessmen.</a:t>
            </a:r>
            <a:endParaRPr lang="en-US" altLang="en-US" sz="500" dirty="0"/>
          </a:p>
        </p:txBody>
      </p:sp>
      <p:sp>
        <p:nvSpPr>
          <p:cNvPr id="24" name="Text Box 1"/>
          <p:cNvSpPr txBox="1">
            <a:spLocks noChangeArrowheads="1"/>
          </p:cNvSpPr>
          <p:nvPr/>
        </p:nvSpPr>
        <p:spPr bwMode="auto">
          <a:xfrm>
            <a:off x="3017294" y="2297990"/>
            <a:ext cx="1387064" cy="1296180"/>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LAWMEN</a:t>
            </a:r>
            <a:endParaRPr kumimoji="0" lang="en-US" altLang="en-US" sz="7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There was a shortage of reliable men to become sheriffs</a:t>
            </a:r>
            <a:r>
              <a:rPr kumimoji="0" lang="en-US" altLang="en-US" sz="10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Many were ex-criminals themselves and chosen for their toughness. </a:t>
            </a:r>
            <a:endParaRPr kumimoji="0" lang="en-US" altLang="en-US" sz="1000" b="0" i="0" u="none" strike="noStrike" cap="none" normalizeH="0" baseline="0" dirty="0">
              <a:ln>
                <a:noFill/>
              </a:ln>
              <a:solidFill>
                <a:schemeClr val="tx1"/>
              </a:solidFill>
              <a:effectLst/>
            </a:endParaRPr>
          </a:p>
        </p:txBody>
      </p:sp>
      <p:sp>
        <p:nvSpPr>
          <p:cNvPr id="25" name="Text Box 1"/>
          <p:cNvSpPr txBox="1">
            <a:spLocks noChangeArrowheads="1"/>
          </p:cNvSpPr>
          <p:nvPr/>
        </p:nvSpPr>
        <p:spPr bwMode="auto">
          <a:xfrm>
            <a:off x="169480" y="3634724"/>
            <a:ext cx="1374748" cy="1155844"/>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GEOGRAPHY</a:t>
            </a:r>
            <a:endParaRPr kumimoji="0" lang="en-US" altLang="en-US" sz="7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areas were that large that criminals knew they could get away with crimes and hide easily from the law men</a:t>
            </a:r>
            <a:r>
              <a:rPr kumimoji="0" lang="en-US" altLang="en-US" sz="10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en-US" sz="1000" b="0" i="0" u="none" strike="noStrike" cap="none" normalizeH="0" baseline="0" dirty="0">
              <a:ln>
                <a:noFill/>
              </a:ln>
              <a:solidFill>
                <a:schemeClr val="tx1"/>
              </a:solidFill>
              <a:effectLst/>
            </a:endParaRPr>
          </a:p>
        </p:txBody>
      </p:sp>
      <p:sp>
        <p:nvSpPr>
          <p:cNvPr id="26" name="Text Box 3"/>
          <p:cNvSpPr txBox="1">
            <a:spLocks noChangeArrowheads="1"/>
          </p:cNvSpPr>
          <p:nvPr/>
        </p:nvSpPr>
        <p:spPr bwMode="auto">
          <a:xfrm>
            <a:off x="3017293" y="3638301"/>
            <a:ext cx="1388758" cy="1155843"/>
          </a:xfrm>
          <a:prstGeom prst="rect">
            <a:avLst/>
          </a:prstGeom>
          <a:solidFill>
            <a:srgbClr val="FFFFFF"/>
          </a:solidFill>
          <a:ln w="19050">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RACIST ATTITUDES</a:t>
            </a:r>
            <a:endParaRPr kumimoji="0" lang="en-US" altLang="en-US" sz="700" b="0" i="0"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There was a greater mix of white Americans, Native Americans, Mexicans, Chinese and black Americans.</a:t>
            </a:r>
            <a:endParaRPr kumimoji="0" lang="en-US" altLang="en-US" sz="500" b="0" i="0" u="none" strike="noStrike" cap="none" normalizeH="0" baseline="0" dirty="0">
              <a:ln>
                <a:noFill/>
              </a:ln>
              <a:solidFill>
                <a:schemeClr val="tx1"/>
              </a:solidFill>
              <a:effectLst/>
            </a:endParaRPr>
          </a:p>
        </p:txBody>
      </p:sp>
      <p:sp>
        <p:nvSpPr>
          <p:cNvPr id="32" name="Rectangle 20"/>
          <p:cNvSpPr>
            <a:spLocks noChangeArrowheads="1"/>
          </p:cNvSpPr>
          <p:nvPr/>
        </p:nvSpPr>
        <p:spPr bwMode="auto">
          <a:xfrm>
            <a:off x="4506726" y="3075057"/>
            <a:ext cx="6669114" cy="707886"/>
          </a:xfrm>
          <a:prstGeom prst="rect">
            <a:avLst/>
          </a:prstGeom>
          <a:solidFill>
            <a:schemeClr val="accent6">
              <a:lumMod val="20000"/>
              <a:lumOff val="80000"/>
            </a:schemeClr>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tabLst/>
            </a:pP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He was an exciting figure.  Newspapers reported on him in a dramatic way and Pat Garret’s book about him made some believe he was a hero of the West. Those with less power such as homesteaders, minority groups and small ranch owners liked the way he stood up for them.</a:t>
            </a:r>
            <a:r>
              <a:rPr lang="en-GB" altLang="en-US" sz="1000" dirty="0">
                <a:latin typeface="Calibri" panose="020F0502020204030204" pitchFamily="34" charset="0"/>
                <a:ea typeface="Calibri" panose="020F0502020204030204" pitchFamily="34" charset="0"/>
                <a:cs typeface="Times New Roman" panose="02020603050405020304" pitchFamily="18" charset="0"/>
              </a:rPr>
              <a:t> </a:t>
            </a:r>
            <a:r>
              <a:rPr lang="en-GB" altLang="en-US" sz="1000" dirty="0">
                <a:latin typeface="Calibri" panose="020F0502020204030204" pitchFamily="34" charset="0"/>
                <a:cs typeface="Times New Roman" panose="02020603050405020304" pitchFamily="18" charset="0"/>
              </a:rPr>
              <a:t>He proved that the system of law in Lincoln County was still too weak to deal with him and his gang. </a:t>
            </a:r>
            <a:r>
              <a:rPr kumimoji="0" lang="en-GB" altLang="en-US" sz="100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He</a:t>
            </a:r>
            <a:r>
              <a:rPr kumimoji="0" lang="en-GB" altLang="en-US" sz="1000" i="0" u="none" strike="noStrike" cap="none" normalizeH="0" dirty="0">
                <a:ln>
                  <a:noFill/>
                </a:ln>
                <a:solidFill>
                  <a:schemeClr val="tx1"/>
                </a:solidFill>
                <a:effectLst/>
                <a:latin typeface="Calibri" panose="020F0502020204030204" pitchFamily="34" charset="0"/>
                <a:cs typeface="Times New Roman" panose="02020603050405020304" pitchFamily="18" charset="0"/>
              </a:rPr>
              <a:t> proved that there was tension between the influential cattle barons and the weaker, small landowners.</a:t>
            </a:r>
            <a:endParaRPr kumimoji="0" lang="en-GB" altLang="en-US" sz="1000" i="0" u="none" strike="noStrike" cap="none" normalizeH="0" baseline="0" dirty="0">
              <a:ln>
                <a:noFill/>
              </a:ln>
              <a:solidFill>
                <a:schemeClr val="tx1"/>
              </a:solidFill>
              <a:effectLst/>
            </a:endParaRPr>
          </a:p>
        </p:txBody>
      </p:sp>
      <p:sp>
        <p:nvSpPr>
          <p:cNvPr id="30" name="Rectangle 20">
            <a:extLst>
              <a:ext uri="{FF2B5EF4-FFF2-40B4-BE49-F238E27FC236}">
                <a16:creationId xmlns:a16="http://schemas.microsoft.com/office/drawing/2014/main" id="{5346D150-2396-4070-9A57-56996CCADAD9}"/>
              </a:ext>
            </a:extLst>
          </p:cNvPr>
          <p:cNvSpPr>
            <a:spLocks noChangeArrowheads="1"/>
          </p:cNvSpPr>
          <p:nvPr/>
        </p:nvSpPr>
        <p:spPr bwMode="auto">
          <a:xfrm>
            <a:off x="6760298" y="840832"/>
            <a:ext cx="1556614" cy="2192908"/>
          </a:xfrm>
          <a:prstGeom prst="rect">
            <a:avLst/>
          </a:prstGeom>
          <a:solidFill>
            <a:schemeClr val="accent6">
              <a:lumMod val="20000"/>
              <a:lumOff val="80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In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1878</a:t>
            </a:r>
            <a:r>
              <a:rPr lang="en-GB" altLang="en-US" sz="1050" dirty="0">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Billy became involved in a conflict over resources between cattle baron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John Chisum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other smaller cattle ranchers who were desperate for land.  This was called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Lincoln County War</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Billy fought against a powerful rancher called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Murphy</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who was eventually killed.</a:t>
            </a:r>
            <a:endParaRPr kumimoji="0" lang="en-GB" altLang="en-US" sz="700" b="0" i="0" u="none" strike="noStrike" cap="none" normalizeH="0" baseline="0" dirty="0">
              <a:ln>
                <a:noFill/>
              </a:ln>
              <a:solidFill>
                <a:schemeClr val="tx1"/>
              </a:solidFill>
              <a:effectLst/>
            </a:endParaRPr>
          </a:p>
        </p:txBody>
      </p:sp>
      <p:sp>
        <p:nvSpPr>
          <p:cNvPr id="31" name="Rectangle 20">
            <a:extLst>
              <a:ext uri="{FF2B5EF4-FFF2-40B4-BE49-F238E27FC236}">
                <a16:creationId xmlns:a16="http://schemas.microsoft.com/office/drawing/2014/main" id="{2B649E35-0D79-4445-8E6F-E58B4C6DAD5F}"/>
              </a:ext>
            </a:extLst>
          </p:cNvPr>
          <p:cNvSpPr>
            <a:spLocks noChangeArrowheads="1"/>
          </p:cNvSpPr>
          <p:nvPr/>
        </p:nvSpPr>
        <p:spPr bwMode="auto">
          <a:xfrm>
            <a:off x="8404003" y="840832"/>
            <a:ext cx="1286970" cy="2192908"/>
          </a:xfrm>
          <a:prstGeom prst="rect">
            <a:avLst/>
          </a:prstGeom>
          <a:solidFill>
            <a:schemeClr val="accent6">
              <a:lumMod val="20000"/>
              <a:lumOff val="80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Despite the Lincoln Country War ending with the death of Murphy, Billy threatened to kill everyone who had been involved the death of his friend during the conflict. He formed his own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gang</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had many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hideouts</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around New Mexico.</a:t>
            </a:r>
            <a:endParaRPr kumimoji="0" lang="en-GB" altLang="en-US" sz="700" b="0" i="0" u="none" strike="noStrike" cap="none" normalizeH="0" baseline="0" dirty="0">
              <a:ln>
                <a:noFill/>
              </a:ln>
              <a:solidFill>
                <a:schemeClr val="tx1"/>
              </a:solidFill>
              <a:effectLst/>
            </a:endParaRPr>
          </a:p>
        </p:txBody>
      </p:sp>
      <p:sp>
        <p:nvSpPr>
          <p:cNvPr id="33" name="Rectangle 20">
            <a:extLst>
              <a:ext uri="{FF2B5EF4-FFF2-40B4-BE49-F238E27FC236}">
                <a16:creationId xmlns:a16="http://schemas.microsoft.com/office/drawing/2014/main" id="{0EB27BB6-8F3B-4CEB-9EAE-868887449547}"/>
              </a:ext>
            </a:extLst>
          </p:cNvPr>
          <p:cNvSpPr>
            <a:spLocks noChangeArrowheads="1"/>
          </p:cNvSpPr>
          <p:nvPr/>
        </p:nvSpPr>
        <p:spPr bwMode="auto">
          <a:xfrm>
            <a:off x="9778064" y="840832"/>
            <a:ext cx="1105403" cy="2192908"/>
          </a:xfrm>
          <a:prstGeom prst="rect">
            <a:avLst/>
          </a:prstGeom>
          <a:solidFill>
            <a:schemeClr val="accent6">
              <a:lumMod val="20000"/>
              <a:lumOff val="80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Local people appealed to the president to end all the violence linked with Billy the Kid.  The president appointed a new governor and a new local sheriff called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Pat Garret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 bring Billy to justice. </a:t>
            </a:r>
          </a:p>
        </p:txBody>
      </p:sp>
      <p:sp>
        <p:nvSpPr>
          <p:cNvPr id="34" name="Rectangle 20">
            <a:extLst>
              <a:ext uri="{FF2B5EF4-FFF2-40B4-BE49-F238E27FC236}">
                <a16:creationId xmlns:a16="http://schemas.microsoft.com/office/drawing/2014/main" id="{59DC53DF-E1CD-49F6-AEFA-9EFE2C98FF9D}"/>
              </a:ext>
            </a:extLst>
          </p:cNvPr>
          <p:cNvSpPr>
            <a:spLocks noChangeArrowheads="1"/>
          </p:cNvSpPr>
          <p:nvPr/>
        </p:nvSpPr>
        <p:spPr bwMode="auto">
          <a:xfrm>
            <a:off x="10970559" y="840832"/>
            <a:ext cx="1147459" cy="2192908"/>
          </a:xfrm>
          <a:prstGeom prst="rect">
            <a:avLst/>
          </a:prstGeom>
          <a:solidFill>
            <a:schemeClr val="accent6">
              <a:lumMod val="20000"/>
              <a:lumOff val="80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1881</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Garratt captured Billy and brought him to court.  He was sentenced to death but made a dramatic, murderous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escape</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from jail. Garret tracked him down again and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shot</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him dead. </a:t>
            </a:r>
            <a:endParaRPr kumimoji="0" lang="en-GB" altLang="en-US" sz="700" b="0" i="0" u="none" strike="noStrike" cap="none" normalizeH="0" baseline="0" dirty="0">
              <a:ln>
                <a:noFill/>
              </a:ln>
              <a:solidFill>
                <a:schemeClr val="tx1"/>
              </a:solidFill>
              <a:effectLst/>
            </a:endParaRPr>
          </a:p>
        </p:txBody>
      </p:sp>
      <p:sp>
        <p:nvSpPr>
          <p:cNvPr id="28" name="Rectangle 9"/>
          <p:cNvSpPr>
            <a:spLocks noChangeArrowheads="1"/>
          </p:cNvSpPr>
          <p:nvPr/>
        </p:nvSpPr>
        <p:spPr bwMode="auto">
          <a:xfrm>
            <a:off x="4508551" y="525370"/>
            <a:ext cx="7609467" cy="276999"/>
          </a:xfrm>
          <a:custGeom>
            <a:avLst/>
            <a:gdLst>
              <a:gd name="connsiteX0" fmla="*/ 0 w 7609467"/>
              <a:gd name="connsiteY0" fmla="*/ 0 h 276999"/>
              <a:gd name="connsiteX1" fmla="*/ 767864 w 7609467"/>
              <a:gd name="connsiteY1" fmla="*/ 0 h 276999"/>
              <a:gd name="connsiteX2" fmla="*/ 1535729 w 7609467"/>
              <a:gd name="connsiteY2" fmla="*/ 0 h 276999"/>
              <a:gd name="connsiteX3" fmla="*/ 2303593 w 7609467"/>
              <a:gd name="connsiteY3" fmla="*/ 0 h 276999"/>
              <a:gd name="connsiteX4" fmla="*/ 3071458 w 7609467"/>
              <a:gd name="connsiteY4" fmla="*/ 0 h 276999"/>
              <a:gd name="connsiteX5" fmla="*/ 3611038 w 7609467"/>
              <a:gd name="connsiteY5" fmla="*/ 0 h 276999"/>
              <a:gd name="connsiteX6" fmla="*/ 4302808 w 7609467"/>
              <a:gd name="connsiteY6" fmla="*/ 0 h 276999"/>
              <a:gd name="connsiteX7" fmla="*/ 4766293 w 7609467"/>
              <a:gd name="connsiteY7" fmla="*/ 0 h 276999"/>
              <a:gd name="connsiteX8" fmla="*/ 5610252 w 7609467"/>
              <a:gd name="connsiteY8" fmla="*/ 0 h 276999"/>
              <a:gd name="connsiteX9" fmla="*/ 6454212 w 7609467"/>
              <a:gd name="connsiteY9" fmla="*/ 0 h 276999"/>
              <a:gd name="connsiteX10" fmla="*/ 7609467 w 7609467"/>
              <a:gd name="connsiteY10" fmla="*/ 0 h 276999"/>
              <a:gd name="connsiteX11" fmla="*/ 7609467 w 7609467"/>
              <a:gd name="connsiteY11" fmla="*/ 276999 h 276999"/>
              <a:gd name="connsiteX12" fmla="*/ 7145981 w 7609467"/>
              <a:gd name="connsiteY12" fmla="*/ 276999 h 276999"/>
              <a:gd name="connsiteX13" fmla="*/ 6378117 w 7609467"/>
              <a:gd name="connsiteY13" fmla="*/ 276999 h 276999"/>
              <a:gd name="connsiteX14" fmla="*/ 5914631 w 7609467"/>
              <a:gd name="connsiteY14" fmla="*/ 276999 h 276999"/>
              <a:gd name="connsiteX15" fmla="*/ 5451145 w 7609467"/>
              <a:gd name="connsiteY15" fmla="*/ 276999 h 276999"/>
              <a:gd name="connsiteX16" fmla="*/ 4987660 w 7609467"/>
              <a:gd name="connsiteY16" fmla="*/ 276999 h 276999"/>
              <a:gd name="connsiteX17" fmla="*/ 4448079 w 7609467"/>
              <a:gd name="connsiteY17" fmla="*/ 276999 h 276999"/>
              <a:gd name="connsiteX18" fmla="*/ 3832404 w 7609467"/>
              <a:gd name="connsiteY18" fmla="*/ 276999 h 276999"/>
              <a:gd name="connsiteX19" fmla="*/ 2988445 w 7609467"/>
              <a:gd name="connsiteY19" fmla="*/ 276999 h 276999"/>
              <a:gd name="connsiteX20" fmla="*/ 2372770 w 7609467"/>
              <a:gd name="connsiteY20" fmla="*/ 276999 h 276999"/>
              <a:gd name="connsiteX21" fmla="*/ 1909284 w 7609467"/>
              <a:gd name="connsiteY21" fmla="*/ 276999 h 276999"/>
              <a:gd name="connsiteX22" fmla="*/ 1369704 w 7609467"/>
              <a:gd name="connsiteY22" fmla="*/ 276999 h 276999"/>
              <a:gd name="connsiteX23" fmla="*/ 754029 w 7609467"/>
              <a:gd name="connsiteY23" fmla="*/ 276999 h 276999"/>
              <a:gd name="connsiteX24" fmla="*/ 0 w 7609467"/>
              <a:gd name="connsiteY24" fmla="*/ 276999 h 276999"/>
              <a:gd name="connsiteX25" fmla="*/ 0 w 7609467"/>
              <a:gd name="connsiteY25"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609467" h="276999" fill="none" extrusionOk="0">
                <a:moveTo>
                  <a:pt x="0" y="0"/>
                </a:moveTo>
                <a:cubicBezTo>
                  <a:pt x="259806" y="-1782"/>
                  <a:pt x="581609" y="-34637"/>
                  <a:pt x="767864" y="0"/>
                </a:cubicBezTo>
                <a:cubicBezTo>
                  <a:pt x="954119" y="34637"/>
                  <a:pt x="1244562" y="-6127"/>
                  <a:pt x="1535729" y="0"/>
                </a:cubicBezTo>
                <a:cubicBezTo>
                  <a:pt x="1826897" y="6127"/>
                  <a:pt x="1950990" y="28562"/>
                  <a:pt x="2303593" y="0"/>
                </a:cubicBezTo>
                <a:cubicBezTo>
                  <a:pt x="2656196" y="-28562"/>
                  <a:pt x="2850947" y="20593"/>
                  <a:pt x="3071458" y="0"/>
                </a:cubicBezTo>
                <a:cubicBezTo>
                  <a:pt x="3291969" y="-20593"/>
                  <a:pt x="3475371" y="6545"/>
                  <a:pt x="3611038" y="0"/>
                </a:cubicBezTo>
                <a:cubicBezTo>
                  <a:pt x="3746705" y="-6545"/>
                  <a:pt x="3961291" y="24488"/>
                  <a:pt x="4302808" y="0"/>
                </a:cubicBezTo>
                <a:cubicBezTo>
                  <a:pt x="4644325" y="-24488"/>
                  <a:pt x="4538487" y="-3441"/>
                  <a:pt x="4766293" y="0"/>
                </a:cubicBezTo>
                <a:cubicBezTo>
                  <a:pt x="4994099" y="3441"/>
                  <a:pt x="5196828" y="-40492"/>
                  <a:pt x="5610252" y="0"/>
                </a:cubicBezTo>
                <a:cubicBezTo>
                  <a:pt x="6023676" y="40492"/>
                  <a:pt x="6095509" y="-23394"/>
                  <a:pt x="6454212" y="0"/>
                </a:cubicBezTo>
                <a:cubicBezTo>
                  <a:pt x="6812915" y="23394"/>
                  <a:pt x="7098068" y="22732"/>
                  <a:pt x="7609467" y="0"/>
                </a:cubicBezTo>
                <a:cubicBezTo>
                  <a:pt x="7617950" y="66369"/>
                  <a:pt x="7597957" y="145986"/>
                  <a:pt x="7609467" y="276999"/>
                </a:cubicBezTo>
                <a:cubicBezTo>
                  <a:pt x="7379171" y="282435"/>
                  <a:pt x="7376249" y="255347"/>
                  <a:pt x="7145981" y="276999"/>
                </a:cubicBezTo>
                <a:cubicBezTo>
                  <a:pt x="6915713" y="298651"/>
                  <a:pt x="6674289" y="252092"/>
                  <a:pt x="6378117" y="276999"/>
                </a:cubicBezTo>
                <a:cubicBezTo>
                  <a:pt x="6081945" y="301906"/>
                  <a:pt x="6049813" y="255682"/>
                  <a:pt x="5914631" y="276999"/>
                </a:cubicBezTo>
                <a:cubicBezTo>
                  <a:pt x="5779449" y="298316"/>
                  <a:pt x="5618276" y="268960"/>
                  <a:pt x="5451145" y="276999"/>
                </a:cubicBezTo>
                <a:cubicBezTo>
                  <a:pt x="5284014" y="285038"/>
                  <a:pt x="5095742" y="285744"/>
                  <a:pt x="4987660" y="276999"/>
                </a:cubicBezTo>
                <a:cubicBezTo>
                  <a:pt x="4879578" y="268254"/>
                  <a:pt x="4564130" y="260243"/>
                  <a:pt x="4448079" y="276999"/>
                </a:cubicBezTo>
                <a:cubicBezTo>
                  <a:pt x="4332028" y="293755"/>
                  <a:pt x="4101330" y="268770"/>
                  <a:pt x="3832404" y="276999"/>
                </a:cubicBezTo>
                <a:cubicBezTo>
                  <a:pt x="3563479" y="285228"/>
                  <a:pt x="3313008" y="264000"/>
                  <a:pt x="2988445" y="276999"/>
                </a:cubicBezTo>
                <a:cubicBezTo>
                  <a:pt x="2663882" y="289998"/>
                  <a:pt x="2657956" y="302313"/>
                  <a:pt x="2372770" y="276999"/>
                </a:cubicBezTo>
                <a:cubicBezTo>
                  <a:pt x="2087584" y="251685"/>
                  <a:pt x="2084058" y="263204"/>
                  <a:pt x="1909284" y="276999"/>
                </a:cubicBezTo>
                <a:cubicBezTo>
                  <a:pt x="1734510" y="290794"/>
                  <a:pt x="1608471" y="266907"/>
                  <a:pt x="1369704" y="276999"/>
                </a:cubicBezTo>
                <a:cubicBezTo>
                  <a:pt x="1130937" y="287091"/>
                  <a:pt x="1003196" y="259985"/>
                  <a:pt x="754029" y="276999"/>
                </a:cubicBezTo>
                <a:cubicBezTo>
                  <a:pt x="504862" y="294013"/>
                  <a:pt x="296601" y="288908"/>
                  <a:pt x="0" y="276999"/>
                </a:cubicBezTo>
                <a:cubicBezTo>
                  <a:pt x="8838" y="169654"/>
                  <a:pt x="12495" y="108269"/>
                  <a:pt x="0" y="0"/>
                </a:cubicBezTo>
                <a:close/>
              </a:path>
              <a:path w="7609467" h="276999" stroke="0" extrusionOk="0">
                <a:moveTo>
                  <a:pt x="0" y="0"/>
                </a:moveTo>
                <a:cubicBezTo>
                  <a:pt x="394123" y="-21241"/>
                  <a:pt x="466404" y="-41858"/>
                  <a:pt x="843959" y="0"/>
                </a:cubicBezTo>
                <a:cubicBezTo>
                  <a:pt x="1221514" y="41858"/>
                  <a:pt x="1227700" y="-28303"/>
                  <a:pt x="1459634" y="0"/>
                </a:cubicBezTo>
                <a:cubicBezTo>
                  <a:pt x="1691568" y="28303"/>
                  <a:pt x="1868893" y="1038"/>
                  <a:pt x="1999215" y="0"/>
                </a:cubicBezTo>
                <a:cubicBezTo>
                  <a:pt x="2129537" y="-1038"/>
                  <a:pt x="2551879" y="28629"/>
                  <a:pt x="2690984" y="0"/>
                </a:cubicBezTo>
                <a:cubicBezTo>
                  <a:pt x="2830089" y="-28629"/>
                  <a:pt x="3350662" y="12497"/>
                  <a:pt x="3534943" y="0"/>
                </a:cubicBezTo>
                <a:cubicBezTo>
                  <a:pt x="3719224" y="-12497"/>
                  <a:pt x="4125957" y="7300"/>
                  <a:pt x="4378902" y="0"/>
                </a:cubicBezTo>
                <a:cubicBezTo>
                  <a:pt x="4631847" y="-7300"/>
                  <a:pt x="4720057" y="-13366"/>
                  <a:pt x="4918483" y="0"/>
                </a:cubicBezTo>
                <a:cubicBezTo>
                  <a:pt x="5116909" y="13366"/>
                  <a:pt x="5428142" y="35823"/>
                  <a:pt x="5686347" y="0"/>
                </a:cubicBezTo>
                <a:cubicBezTo>
                  <a:pt x="5944552" y="-35823"/>
                  <a:pt x="5943963" y="20517"/>
                  <a:pt x="6149833" y="0"/>
                </a:cubicBezTo>
                <a:cubicBezTo>
                  <a:pt x="6355703" y="-20517"/>
                  <a:pt x="6649998" y="-20240"/>
                  <a:pt x="6841603" y="0"/>
                </a:cubicBezTo>
                <a:cubicBezTo>
                  <a:pt x="7033208" y="20240"/>
                  <a:pt x="7281172" y="17443"/>
                  <a:pt x="7609467" y="0"/>
                </a:cubicBezTo>
                <a:cubicBezTo>
                  <a:pt x="7602032" y="88564"/>
                  <a:pt x="7600529" y="188238"/>
                  <a:pt x="7609467" y="276999"/>
                </a:cubicBezTo>
                <a:cubicBezTo>
                  <a:pt x="7338380" y="294591"/>
                  <a:pt x="7155088" y="286557"/>
                  <a:pt x="6993792" y="276999"/>
                </a:cubicBezTo>
                <a:cubicBezTo>
                  <a:pt x="6832496" y="267441"/>
                  <a:pt x="6561240" y="304747"/>
                  <a:pt x="6149833" y="276999"/>
                </a:cubicBezTo>
                <a:cubicBezTo>
                  <a:pt x="5738426" y="249251"/>
                  <a:pt x="5550080" y="254325"/>
                  <a:pt x="5381968" y="276999"/>
                </a:cubicBezTo>
                <a:cubicBezTo>
                  <a:pt x="5213857" y="299673"/>
                  <a:pt x="5020656" y="258086"/>
                  <a:pt x="4766293" y="276999"/>
                </a:cubicBezTo>
                <a:cubicBezTo>
                  <a:pt x="4511931" y="295912"/>
                  <a:pt x="4408440" y="265788"/>
                  <a:pt x="4226713" y="276999"/>
                </a:cubicBezTo>
                <a:cubicBezTo>
                  <a:pt x="4044986" y="288210"/>
                  <a:pt x="3776598" y="305960"/>
                  <a:pt x="3458849" y="276999"/>
                </a:cubicBezTo>
                <a:cubicBezTo>
                  <a:pt x="3141100" y="248038"/>
                  <a:pt x="2981978" y="254188"/>
                  <a:pt x="2843174" y="276999"/>
                </a:cubicBezTo>
                <a:cubicBezTo>
                  <a:pt x="2704370" y="299810"/>
                  <a:pt x="2510797" y="286567"/>
                  <a:pt x="2379688" y="276999"/>
                </a:cubicBezTo>
                <a:cubicBezTo>
                  <a:pt x="2248579" y="267431"/>
                  <a:pt x="2069035" y="281437"/>
                  <a:pt x="1764013" y="276999"/>
                </a:cubicBezTo>
                <a:cubicBezTo>
                  <a:pt x="1458992" y="272561"/>
                  <a:pt x="1199585" y="260503"/>
                  <a:pt x="996148" y="276999"/>
                </a:cubicBezTo>
                <a:cubicBezTo>
                  <a:pt x="792711" y="293495"/>
                  <a:pt x="265725" y="300922"/>
                  <a:pt x="0" y="276999"/>
                </a:cubicBezTo>
                <a:cubicBezTo>
                  <a:pt x="10481" y="160745"/>
                  <a:pt x="8270" y="137956"/>
                  <a:pt x="0" y="0"/>
                </a:cubicBezTo>
                <a:close/>
              </a:path>
            </a:pathLst>
          </a:custGeom>
          <a:solidFill>
            <a:schemeClr val="accent6">
              <a:lumMod val="60000"/>
              <a:lumOff val="40000"/>
            </a:schemeClr>
          </a:solidFill>
          <a:ln w="19050">
            <a:solidFill>
              <a:schemeClr val="tx1"/>
            </a:solidFill>
            <a:miter lim="800000"/>
            <a:headEnd/>
            <a:tailEnd/>
            <a:extLst>
              <a:ext uri="{C807C97D-BFC1-408E-A445-0C87EB9F89A2}">
                <ask:lineSketchStyleProps xmlns:ask="http://schemas.microsoft.com/office/drawing/2018/sketchyshapes" sd="2316626677">
                  <a:prstGeom prst="rect">
                    <a:avLst/>
                  </a:prstGeom>
                  <ask:type>
                    <ask:lineSketchFreehand/>
                  </ask:type>
                </ask:lineSketchStyleProps>
              </a:ext>
            </a:extLst>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Billy the Kidd</a:t>
            </a:r>
            <a:endParaRPr lang="en-GB" altLang="en-US" sz="1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2052" name="Picture 4" descr="Billy the Kid - Wikipedia">
            <a:extLst>
              <a:ext uri="{FF2B5EF4-FFF2-40B4-BE49-F238E27FC236}">
                <a16:creationId xmlns:a16="http://schemas.microsoft.com/office/drawing/2014/main" id="{C7C22497-9781-443A-8C36-732D0429C49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288" r="17179" b="3499"/>
          <a:stretch/>
        </p:blipFill>
        <p:spPr bwMode="auto">
          <a:xfrm>
            <a:off x="4521299" y="840832"/>
            <a:ext cx="927605" cy="2192908"/>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7187" name="Picture 30" descr="Image result for BILLY THE KID">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58631"/>
          <a:stretch/>
        </p:blipFill>
        <p:spPr bwMode="auto">
          <a:xfrm>
            <a:off x="10467808" y="67526"/>
            <a:ext cx="1672810" cy="759281"/>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9">
            <a:extLst>
              <a:ext uri="{FF2B5EF4-FFF2-40B4-BE49-F238E27FC236}">
                <a16:creationId xmlns:a16="http://schemas.microsoft.com/office/drawing/2014/main" id="{7B1D9C52-1775-4821-AA41-4BB6BA398018}"/>
              </a:ext>
            </a:extLst>
          </p:cNvPr>
          <p:cNvSpPr>
            <a:spLocks noChangeArrowheads="1"/>
          </p:cNvSpPr>
          <p:nvPr/>
        </p:nvSpPr>
        <p:spPr bwMode="auto">
          <a:xfrm>
            <a:off x="4508551" y="3824260"/>
            <a:ext cx="7609467" cy="276999"/>
          </a:xfrm>
          <a:custGeom>
            <a:avLst/>
            <a:gdLst>
              <a:gd name="connsiteX0" fmla="*/ 0 w 7609467"/>
              <a:gd name="connsiteY0" fmla="*/ 0 h 276999"/>
              <a:gd name="connsiteX1" fmla="*/ 767864 w 7609467"/>
              <a:gd name="connsiteY1" fmla="*/ 0 h 276999"/>
              <a:gd name="connsiteX2" fmla="*/ 1535729 w 7609467"/>
              <a:gd name="connsiteY2" fmla="*/ 0 h 276999"/>
              <a:gd name="connsiteX3" fmla="*/ 2303593 w 7609467"/>
              <a:gd name="connsiteY3" fmla="*/ 0 h 276999"/>
              <a:gd name="connsiteX4" fmla="*/ 3071458 w 7609467"/>
              <a:gd name="connsiteY4" fmla="*/ 0 h 276999"/>
              <a:gd name="connsiteX5" fmla="*/ 3611038 w 7609467"/>
              <a:gd name="connsiteY5" fmla="*/ 0 h 276999"/>
              <a:gd name="connsiteX6" fmla="*/ 4302808 w 7609467"/>
              <a:gd name="connsiteY6" fmla="*/ 0 h 276999"/>
              <a:gd name="connsiteX7" fmla="*/ 4766293 w 7609467"/>
              <a:gd name="connsiteY7" fmla="*/ 0 h 276999"/>
              <a:gd name="connsiteX8" fmla="*/ 5610252 w 7609467"/>
              <a:gd name="connsiteY8" fmla="*/ 0 h 276999"/>
              <a:gd name="connsiteX9" fmla="*/ 6454212 w 7609467"/>
              <a:gd name="connsiteY9" fmla="*/ 0 h 276999"/>
              <a:gd name="connsiteX10" fmla="*/ 7609467 w 7609467"/>
              <a:gd name="connsiteY10" fmla="*/ 0 h 276999"/>
              <a:gd name="connsiteX11" fmla="*/ 7609467 w 7609467"/>
              <a:gd name="connsiteY11" fmla="*/ 276999 h 276999"/>
              <a:gd name="connsiteX12" fmla="*/ 7145981 w 7609467"/>
              <a:gd name="connsiteY12" fmla="*/ 276999 h 276999"/>
              <a:gd name="connsiteX13" fmla="*/ 6378117 w 7609467"/>
              <a:gd name="connsiteY13" fmla="*/ 276999 h 276999"/>
              <a:gd name="connsiteX14" fmla="*/ 5914631 w 7609467"/>
              <a:gd name="connsiteY14" fmla="*/ 276999 h 276999"/>
              <a:gd name="connsiteX15" fmla="*/ 5451145 w 7609467"/>
              <a:gd name="connsiteY15" fmla="*/ 276999 h 276999"/>
              <a:gd name="connsiteX16" fmla="*/ 4987660 w 7609467"/>
              <a:gd name="connsiteY16" fmla="*/ 276999 h 276999"/>
              <a:gd name="connsiteX17" fmla="*/ 4448079 w 7609467"/>
              <a:gd name="connsiteY17" fmla="*/ 276999 h 276999"/>
              <a:gd name="connsiteX18" fmla="*/ 3832404 w 7609467"/>
              <a:gd name="connsiteY18" fmla="*/ 276999 h 276999"/>
              <a:gd name="connsiteX19" fmla="*/ 2988445 w 7609467"/>
              <a:gd name="connsiteY19" fmla="*/ 276999 h 276999"/>
              <a:gd name="connsiteX20" fmla="*/ 2372770 w 7609467"/>
              <a:gd name="connsiteY20" fmla="*/ 276999 h 276999"/>
              <a:gd name="connsiteX21" fmla="*/ 1909284 w 7609467"/>
              <a:gd name="connsiteY21" fmla="*/ 276999 h 276999"/>
              <a:gd name="connsiteX22" fmla="*/ 1369704 w 7609467"/>
              <a:gd name="connsiteY22" fmla="*/ 276999 h 276999"/>
              <a:gd name="connsiteX23" fmla="*/ 754029 w 7609467"/>
              <a:gd name="connsiteY23" fmla="*/ 276999 h 276999"/>
              <a:gd name="connsiteX24" fmla="*/ 0 w 7609467"/>
              <a:gd name="connsiteY24" fmla="*/ 276999 h 276999"/>
              <a:gd name="connsiteX25" fmla="*/ 0 w 7609467"/>
              <a:gd name="connsiteY25"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609467" h="276999" fill="none" extrusionOk="0">
                <a:moveTo>
                  <a:pt x="0" y="0"/>
                </a:moveTo>
                <a:cubicBezTo>
                  <a:pt x="259806" y="-1782"/>
                  <a:pt x="581609" y="-34637"/>
                  <a:pt x="767864" y="0"/>
                </a:cubicBezTo>
                <a:cubicBezTo>
                  <a:pt x="954119" y="34637"/>
                  <a:pt x="1244562" y="-6127"/>
                  <a:pt x="1535729" y="0"/>
                </a:cubicBezTo>
                <a:cubicBezTo>
                  <a:pt x="1826897" y="6127"/>
                  <a:pt x="1950990" y="28562"/>
                  <a:pt x="2303593" y="0"/>
                </a:cubicBezTo>
                <a:cubicBezTo>
                  <a:pt x="2656196" y="-28562"/>
                  <a:pt x="2850947" y="20593"/>
                  <a:pt x="3071458" y="0"/>
                </a:cubicBezTo>
                <a:cubicBezTo>
                  <a:pt x="3291969" y="-20593"/>
                  <a:pt x="3475371" y="6545"/>
                  <a:pt x="3611038" y="0"/>
                </a:cubicBezTo>
                <a:cubicBezTo>
                  <a:pt x="3746705" y="-6545"/>
                  <a:pt x="3961291" y="24488"/>
                  <a:pt x="4302808" y="0"/>
                </a:cubicBezTo>
                <a:cubicBezTo>
                  <a:pt x="4644325" y="-24488"/>
                  <a:pt x="4538487" y="-3441"/>
                  <a:pt x="4766293" y="0"/>
                </a:cubicBezTo>
                <a:cubicBezTo>
                  <a:pt x="4994099" y="3441"/>
                  <a:pt x="5196828" y="-40492"/>
                  <a:pt x="5610252" y="0"/>
                </a:cubicBezTo>
                <a:cubicBezTo>
                  <a:pt x="6023676" y="40492"/>
                  <a:pt x="6095509" y="-23394"/>
                  <a:pt x="6454212" y="0"/>
                </a:cubicBezTo>
                <a:cubicBezTo>
                  <a:pt x="6812915" y="23394"/>
                  <a:pt x="7098068" y="22732"/>
                  <a:pt x="7609467" y="0"/>
                </a:cubicBezTo>
                <a:cubicBezTo>
                  <a:pt x="7617950" y="66369"/>
                  <a:pt x="7597957" y="145986"/>
                  <a:pt x="7609467" y="276999"/>
                </a:cubicBezTo>
                <a:cubicBezTo>
                  <a:pt x="7379171" y="282435"/>
                  <a:pt x="7376249" y="255347"/>
                  <a:pt x="7145981" y="276999"/>
                </a:cubicBezTo>
                <a:cubicBezTo>
                  <a:pt x="6915713" y="298651"/>
                  <a:pt x="6674289" y="252092"/>
                  <a:pt x="6378117" y="276999"/>
                </a:cubicBezTo>
                <a:cubicBezTo>
                  <a:pt x="6081945" y="301906"/>
                  <a:pt x="6049813" y="255682"/>
                  <a:pt x="5914631" y="276999"/>
                </a:cubicBezTo>
                <a:cubicBezTo>
                  <a:pt x="5779449" y="298316"/>
                  <a:pt x="5618276" y="268960"/>
                  <a:pt x="5451145" y="276999"/>
                </a:cubicBezTo>
                <a:cubicBezTo>
                  <a:pt x="5284014" y="285038"/>
                  <a:pt x="5095742" y="285744"/>
                  <a:pt x="4987660" y="276999"/>
                </a:cubicBezTo>
                <a:cubicBezTo>
                  <a:pt x="4879578" y="268254"/>
                  <a:pt x="4564130" y="260243"/>
                  <a:pt x="4448079" y="276999"/>
                </a:cubicBezTo>
                <a:cubicBezTo>
                  <a:pt x="4332028" y="293755"/>
                  <a:pt x="4101330" y="268770"/>
                  <a:pt x="3832404" y="276999"/>
                </a:cubicBezTo>
                <a:cubicBezTo>
                  <a:pt x="3563479" y="285228"/>
                  <a:pt x="3313008" y="264000"/>
                  <a:pt x="2988445" y="276999"/>
                </a:cubicBezTo>
                <a:cubicBezTo>
                  <a:pt x="2663882" y="289998"/>
                  <a:pt x="2657956" y="302313"/>
                  <a:pt x="2372770" y="276999"/>
                </a:cubicBezTo>
                <a:cubicBezTo>
                  <a:pt x="2087584" y="251685"/>
                  <a:pt x="2084058" y="263204"/>
                  <a:pt x="1909284" y="276999"/>
                </a:cubicBezTo>
                <a:cubicBezTo>
                  <a:pt x="1734510" y="290794"/>
                  <a:pt x="1608471" y="266907"/>
                  <a:pt x="1369704" y="276999"/>
                </a:cubicBezTo>
                <a:cubicBezTo>
                  <a:pt x="1130937" y="287091"/>
                  <a:pt x="1003196" y="259985"/>
                  <a:pt x="754029" y="276999"/>
                </a:cubicBezTo>
                <a:cubicBezTo>
                  <a:pt x="504862" y="294013"/>
                  <a:pt x="296601" y="288908"/>
                  <a:pt x="0" y="276999"/>
                </a:cubicBezTo>
                <a:cubicBezTo>
                  <a:pt x="8838" y="169654"/>
                  <a:pt x="12495" y="108269"/>
                  <a:pt x="0" y="0"/>
                </a:cubicBezTo>
                <a:close/>
              </a:path>
              <a:path w="7609467" h="276999" stroke="0" extrusionOk="0">
                <a:moveTo>
                  <a:pt x="0" y="0"/>
                </a:moveTo>
                <a:cubicBezTo>
                  <a:pt x="394123" y="-21241"/>
                  <a:pt x="466404" y="-41858"/>
                  <a:pt x="843959" y="0"/>
                </a:cubicBezTo>
                <a:cubicBezTo>
                  <a:pt x="1221514" y="41858"/>
                  <a:pt x="1227700" y="-28303"/>
                  <a:pt x="1459634" y="0"/>
                </a:cubicBezTo>
                <a:cubicBezTo>
                  <a:pt x="1691568" y="28303"/>
                  <a:pt x="1868893" y="1038"/>
                  <a:pt x="1999215" y="0"/>
                </a:cubicBezTo>
                <a:cubicBezTo>
                  <a:pt x="2129537" y="-1038"/>
                  <a:pt x="2551879" y="28629"/>
                  <a:pt x="2690984" y="0"/>
                </a:cubicBezTo>
                <a:cubicBezTo>
                  <a:pt x="2830089" y="-28629"/>
                  <a:pt x="3350662" y="12497"/>
                  <a:pt x="3534943" y="0"/>
                </a:cubicBezTo>
                <a:cubicBezTo>
                  <a:pt x="3719224" y="-12497"/>
                  <a:pt x="4125957" y="7300"/>
                  <a:pt x="4378902" y="0"/>
                </a:cubicBezTo>
                <a:cubicBezTo>
                  <a:pt x="4631847" y="-7300"/>
                  <a:pt x="4720057" y="-13366"/>
                  <a:pt x="4918483" y="0"/>
                </a:cubicBezTo>
                <a:cubicBezTo>
                  <a:pt x="5116909" y="13366"/>
                  <a:pt x="5428142" y="35823"/>
                  <a:pt x="5686347" y="0"/>
                </a:cubicBezTo>
                <a:cubicBezTo>
                  <a:pt x="5944552" y="-35823"/>
                  <a:pt x="5943963" y="20517"/>
                  <a:pt x="6149833" y="0"/>
                </a:cubicBezTo>
                <a:cubicBezTo>
                  <a:pt x="6355703" y="-20517"/>
                  <a:pt x="6649998" y="-20240"/>
                  <a:pt x="6841603" y="0"/>
                </a:cubicBezTo>
                <a:cubicBezTo>
                  <a:pt x="7033208" y="20240"/>
                  <a:pt x="7281172" y="17443"/>
                  <a:pt x="7609467" y="0"/>
                </a:cubicBezTo>
                <a:cubicBezTo>
                  <a:pt x="7602032" y="88564"/>
                  <a:pt x="7600529" y="188238"/>
                  <a:pt x="7609467" y="276999"/>
                </a:cubicBezTo>
                <a:cubicBezTo>
                  <a:pt x="7338380" y="294591"/>
                  <a:pt x="7155088" y="286557"/>
                  <a:pt x="6993792" y="276999"/>
                </a:cubicBezTo>
                <a:cubicBezTo>
                  <a:pt x="6832496" y="267441"/>
                  <a:pt x="6561240" y="304747"/>
                  <a:pt x="6149833" y="276999"/>
                </a:cubicBezTo>
                <a:cubicBezTo>
                  <a:pt x="5738426" y="249251"/>
                  <a:pt x="5550080" y="254325"/>
                  <a:pt x="5381968" y="276999"/>
                </a:cubicBezTo>
                <a:cubicBezTo>
                  <a:pt x="5213857" y="299673"/>
                  <a:pt x="5020656" y="258086"/>
                  <a:pt x="4766293" y="276999"/>
                </a:cubicBezTo>
                <a:cubicBezTo>
                  <a:pt x="4511931" y="295912"/>
                  <a:pt x="4408440" y="265788"/>
                  <a:pt x="4226713" y="276999"/>
                </a:cubicBezTo>
                <a:cubicBezTo>
                  <a:pt x="4044986" y="288210"/>
                  <a:pt x="3776598" y="305960"/>
                  <a:pt x="3458849" y="276999"/>
                </a:cubicBezTo>
                <a:cubicBezTo>
                  <a:pt x="3141100" y="248038"/>
                  <a:pt x="2981978" y="254188"/>
                  <a:pt x="2843174" y="276999"/>
                </a:cubicBezTo>
                <a:cubicBezTo>
                  <a:pt x="2704370" y="299810"/>
                  <a:pt x="2510797" y="286567"/>
                  <a:pt x="2379688" y="276999"/>
                </a:cubicBezTo>
                <a:cubicBezTo>
                  <a:pt x="2248579" y="267431"/>
                  <a:pt x="2069035" y="281437"/>
                  <a:pt x="1764013" y="276999"/>
                </a:cubicBezTo>
                <a:cubicBezTo>
                  <a:pt x="1458992" y="272561"/>
                  <a:pt x="1199585" y="260503"/>
                  <a:pt x="996148" y="276999"/>
                </a:cubicBezTo>
                <a:cubicBezTo>
                  <a:pt x="792711" y="293495"/>
                  <a:pt x="265725" y="300922"/>
                  <a:pt x="0" y="276999"/>
                </a:cubicBezTo>
                <a:cubicBezTo>
                  <a:pt x="10481" y="160745"/>
                  <a:pt x="8270" y="137956"/>
                  <a:pt x="0" y="0"/>
                </a:cubicBezTo>
                <a:close/>
              </a:path>
            </a:pathLst>
          </a:custGeom>
          <a:solidFill>
            <a:schemeClr val="accent6">
              <a:lumMod val="60000"/>
              <a:lumOff val="40000"/>
            </a:schemeClr>
          </a:solidFill>
          <a:ln w="19050">
            <a:solidFill>
              <a:schemeClr val="tx1"/>
            </a:solidFill>
            <a:miter lim="800000"/>
            <a:headEnd/>
            <a:tailEnd/>
            <a:extLst>
              <a:ext uri="{C807C97D-BFC1-408E-A445-0C87EB9F89A2}">
                <ask:lineSketchStyleProps xmlns:ask="http://schemas.microsoft.com/office/drawing/2018/sketchyshapes" sd="2316626677">
                  <a:prstGeom prst="rect">
                    <a:avLst/>
                  </a:prstGeom>
                  <ask:type>
                    <ask:lineSketchFreehand/>
                  </ask:type>
                </ask:lineSketchStyleProps>
              </a:ext>
            </a:extLst>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Wyatt Earp and the OK Corral 1881</a:t>
            </a:r>
            <a:endParaRPr lang="en-GB" altLang="en-US"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0" name="Arrow: Right 39">
            <a:extLst>
              <a:ext uri="{FF2B5EF4-FFF2-40B4-BE49-F238E27FC236}">
                <a16:creationId xmlns:a16="http://schemas.microsoft.com/office/drawing/2014/main" id="{F20F43DF-10BA-47B9-8803-975B222AF353}"/>
              </a:ext>
            </a:extLst>
          </p:cNvPr>
          <p:cNvSpPr/>
          <p:nvPr/>
        </p:nvSpPr>
        <p:spPr>
          <a:xfrm>
            <a:off x="6634134" y="1838693"/>
            <a:ext cx="165236" cy="22551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Arrow: Right 46">
            <a:extLst>
              <a:ext uri="{FF2B5EF4-FFF2-40B4-BE49-F238E27FC236}">
                <a16:creationId xmlns:a16="http://schemas.microsoft.com/office/drawing/2014/main" id="{84952FB6-3B05-46C5-82FE-8A6F0F96B313}"/>
              </a:ext>
            </a:extLst>
          </p:cNvPr>
          <p:cNvSpPr/>
          <p:nvPr/>
        </p:nvSpPr>
        <p:spPr>
          <a:xfrm>
            <a:off x="8288803" y="1838693"/>
            <a:ext cx="165236" cy="22551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Arrow: Right 47">
            <a:extLst>
              <a:ext uri="{FF2B5EF4-FFF2-40B4-BE49-F238E27FC236}">
                <a16:creationId xmlns:a16="http://schemas.microsoft.com/office/drawing/2014/main" id="{C0C42315-F4A9-4CA1-A1C3-DB15E62B742E}"/>
              </a:ext>
            </a:extLst>
          </p:cNvPr>
          <p:cNvSpPr/>
          <p:nvPr/>
        </p:nvSpPr>
        <p:spPr>
          <a:xfrm>
            <a:off x="9653081" y="1838693"/>
            <a:ext cx="165236" cy="22551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Arrow: Right 48">
            <a:extLst>
              <a:ext uri="{FF2B5EF4-FFF2-40B4-BE49-F238E27FC236}">
                <a16:creationId xmlns:a16="http://schemas.microsoft.com/office/drawing/2014/main" id="{910EFF07-4EB6-4731-9E50-88FAAD47F4B8}"/>
              </a:ext>
            </a:extLst>
          </p:cNvPr>
          <p:cNvSpPr/>
          <p:nvPr/>
        </p:nvSpPr>
        <p:spPr>
          <a:xfrm>
            <a:off x="10835993" y="1850911"/>
            <a:ext cx="165236" cy="225518"/>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9">
            <a:extLst>
              <a:ext uri="{FF2B5EF4-FFF2-40B4-BE49-F238E27FC236}">
                <a16:creationId xmlns:a16="http://schemas.microsoft.com/office/drawing/2014/main" id="{365CD1A8-F2C8-4B85-8D57-F310A0EE91D6}"/>
              </a:ext>
            </a:extLst>
          </p:cNvPr>
          <p:cNvSpPr>
            <a:spLocks noChangeArrowheads="1"/>
          </p:cNvSpPr>
          <p:nvPr/>
        </p:nvSpPr>
        <p:spPr bwMode="auto">
          <a:xfrm>
            <a:off x="97899" y="4872256"/>
            <a:ext cx="2325705" cy="1938992"/>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000" dirty="0">
                <a:latin typeface="Calibri" panose="020F0502020204030204" pitchFamily="34" charset="0"/>
                <a:ea typeface="Calibri" panose="020F0502020204030204" pitchFamily="34" charset="0"/>
                <a:cs typeface="Times New Roman" panose="02020603050405020304" pitchFamily="18" charset="0"/>
              </a:rPr>
              <a:t>However, by the 1880s,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lawlessness decreased</a:t>
            </a:r>
            <a:r>
              <a:rPr lang="en-GB" altLang="en-US" sz="1000" dirty="0">
                <a:latin typeface="Calibri" panose="020F0502020204030204" pitchFamily="34" charset="0"/>
                <a:ea typeface="Calibri" panose="020F0502020204030204" pitchFamily="34" charset="0"/>
                <a:cs typeface="Times New Roman" panose="02020603050405020304" pitchFamily="18" charset="0"/>
              </a:rPr>
              <a:t>.  Local townspeople needed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peace</a:t>
            </a:r>
            <a:r>
              <a:rPr lang="en-GB" altLang="en-US" sz="1000" dirty="0">
                <a:latin typeface="Calibri" panose="020F0502020204030204" pitchFamily="34" charset="0"/>
                <a:ea typeface="Calibri" panose="020F0502020204030204" pitchFamily="34" charset="0"/>
                <a:cs typeface="Times New Roman" panose="02020603050405020304" pitchFamily="18" charset="0"/>
              </a:rPr>
              <a:t> for their family businesses to be successful.  People tended to vote in people who were willing to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pass laws </a:t>
            </a:r>
            <a:r>
              <a:rPr lang="en-GB" altLang="en-US" sz="1000" dirty="0">
                <a:latin typeface="Calibri" panose="020F0502020204030204" pitchFamily="34" charset="0"/>
                <a:ea typeface="Calibri" panose="020F0502020204030204" pitchFamily="34" charset="0"/>
                <a:cs typeface="Times New Roman" panose="02020603050405020304" pitchFamily="18" charset="0"/>
              </a:rPr>
              <a:t>to ban guns within the towns.  As forms of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transport</a:t>
            </a:r>
            <a:r>
              <a:rPr lang="en-GB" altLang="en-US" sz="1000" dirty="0">
                <a:latin typeface="Calibri" panose="020F0502020204030204" pitchFamily="34" charset="0"/>
                <a:ea typeface="Calibri" panose="020F0502020204030204" pitchFamily="34" charset="0"/>
                <a:cs typeface="Times New Roman" panose="02020603050405020304" pitchFamily="18" charset="0"/>
              </a:rPr>
              <a:t> and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communication</a:t>
            </a:r>
            <a:r>
              <a:rPr lang="en-GB" altLang="en-US" sz="1000" dirty="0">
                <a:latin typeface="Calibri" panose="020F0502020204030204" pitchFamily="34" charset="0"/>
                <a:ea typeface="Calibri" panose="020F0502020204030204" pitchFamily="34" charset="0"/>
                <a:cs typeface="Times New Roman" panose="02020603050405020304" pitchFamily="18" charset="0"/>
              </a:rPr>
              <a:t> developed, law offices and judges were able to keep in better contact with each other.  Therefore the violence of Billy the Kid and Wyatt Earp became the exception rather than the rule.</a:t>
            </a:r>
          </a:p>
        </p:txBody>
      </p:sp>
      <p:pic>
        <p:nvPicPr>
          <p:cNvPr id="1026" name="Picture 2" descr="Sheriff wild west by Ilya Sedykh on Dribbble">
            <a:extLst>
              <a:ext uri="{FF2B5EF4-FFF2-40B4-BE49-F238E27FC236}">
                <a16:creationId xmlns:a16="http://schemas.microsoft.com/office/drawing/2014/main" id="{4D552E3E-798C-4D67-9ED0-E1C58D7D6AA5}"/>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8767" r="7754"/>
          <a:stretch/>
        </p:blipFill>
        <p:spPr bwMode="auto">
          <a:xfrm>
            <a:off x="2475819" y="4872255"/>
            <a:ext cx="1978023" cy="1938992"/>
          </a:xfrm>
          <a:prstGeom prst="rect">
            <a:avLst/>
          </a:prstGeom>
          <a:noFill/>
          <a:extLst>
            <a:ext uri="{909E8E84-426E-40DD-AFC4-6F175D3DCCD1}">
              <a14:hiddenFill xmlns:a14="http://schemas.microsoft.com/office/drawing/2010/main">
                <a:solidFill>
                  <a:srgbClr val="FFFFFF"/>
                </a:solidFill>
              </a14:hiddenFill>
            </a:ext>
          </a:extLst>
        </p:spPr>
      </p:pic>
      <p:sp>
        <p:nvSpPr>
          <p:cNvPr id="38" name="Rectangle 21">
            <a:extLst>
              <a:ext uri="{FF2B5EF4-FFF2-40B4-BE49-F238E27FC236}">
                <a16:creationId xmlns:a16="http://schemas.microsoft.com/office/drawing/2014/main" id="{1913B459-120A-453B-81CD-1BA99503A347}"/>
              </a:ext>
            </a:extLst>
          </p:cNvPr>
          <p:cNvSpPr>
            <a:spLocks noChangeArrowheads="1"/>
          </p:cNvSpPr>
          <p:nvPr/>
        </p:nvSpPr>
        <p:spPr bwMode="auto">
          <a:xfrm>
            <a:off x="6597910" y="4151007"/>
            <a:ext cx="1319108" cy="1015663"/>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1879:</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He then </a:t>
            </a:r>
            <a:r>
              <a:rPr lang="en-GB" altLang="en-US" sz="1000" dirty="0">
                <a:latin typeface="Calibri" panose="020F0502020204030204" pitchFamily="34" charset="0"/>
                <a:ea typeface="Calibri" panose="020F0502020204030204" pitchFamily="34" charset="0"/>
                <a:cs typeface="Times New Roman" panose="02020603050405020304" pitchFamily="18" charset="0"/>
              </a:rPr>
              <a:t>b</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ecame a town Marshall in </a:t>
            </a: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Dodge City</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Kansas before moving to Tombstone in Arizona. </a:t>
            </a:r>
            <a:endParaRPr kumimoji="0" lang="en-GB" altLang="en-US" sz="1000" i="0" strike="noStrike" cap="none" normalizeH="0" baseline="0" dirty="0">
              <a:ln>
                <a:noFill/>
              </a:ln>
              <a:solidFill>
                <a:schemeClr val="tx1"/>
              </a:solidFill>
              <a:effectLst/>
            </a:endParaRPr>
          </a:p>
        </p:txBody>
      </p:sp>
      <p:sp>
        <p:nvSpPr>
          <p:cNvPr id="39" name="Rectangle 21">
            <a:extLst>
              <a:ext uri="{FF2B5EF4-FFF2-40B4-BE49-F238E27FC236}">
                <a16:creationId xmlns:a16="http://schemas.microsoft.com/office/drawing/2014/main" id="{C8F5054B-6EB3-44FC-A04A-F16BA05E790D}"/>
              </a:ext>
            </a:extLst>
          </p:cNvPr>
          <p:cNvSpPr>
            <a:spLocks noChangeArrowheads="1"/>
          </p:cNvSpPr>
          <p:nvPr/>
        </p:nvSpPr>
        <p:spPr bwMode="auto">
          <a:xfrm>
            <a:off x="8009612" y="4151007"/>
            <a:ext cx="3060842" cy="1015663"/>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1880:</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Tombstone</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was a rich town and controlled by mine owners and businessmen. </a:t>
            </a:r>
            <a:r>
              <a:rPr lang="en-GB" altLang="en-US" sz="1000" dirty="0">
                <a:latin typeface="Calibri" panose="020F0502020204030204" pitchFamily="34" charset="0"/>
                <a:ea typeface="Calibri" panose="020F0502020204030204" pitchFamily="34" charset="0"/>
                <a:cs typeface="Times New Roman" panose="02020603050405020304" pitchFamily="18" charset="0"/>
              </a:rPr>
              <a:t>T</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wo rich ranching families hired Wyatt as their Deputy Sheriff to bring law and order in the town. They wanted to attract more investors into the town and so wanted it to be a peaceful place where business could take place.</a:t>
            </a:r>
            <a:endParaRPr kumimoji="0" lang="en-GB" altLang="en-US" sz="1000" i="0" strike="noStrike" cap="none" normalizeH="0" baseline="0" dirty="0">
              <a:ln>
                <a:noFill/>
              </a:ln>
              <a:solidFill>
                <a:schemeClr val="tx1"/>
              </a:solidFill>
              <a:effectLst/>
            </a:endParaRPr>
          </a:p>
        </p:txBody>
      </p:sp>
      <p:sp>
        <p:nvSpPr>
          <p:cNvPr id="41" name="Rectangle 21">
            <a:extLst>
              <a:ext uri="{FF2B5EF4-FFF2-40B4-BE49-F238E27FC236}">
                <a16:creationId xmlns:a16="http://schemas.microsoft.com/office/drawing/2014/main" id="{635FDD1D-EB95-4CF3-93A7-43ED2A426EB3}"/>
              </a:ext>
            </a:extLst>
          </p:cNvPr>
          <p:cNvSpPr>
            <a:spLocks noChangeArrowheads="1"/>
          </p:cNvSpPr>
          <p:nvPr/>
        </p:nvSpPr>
        <p:spPr bwMode="auto">
          <a:xfrm>
            <a:off x="6364238" y="5216418"/>
            <a:ext cx="2432175" cy="163121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1881:</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Wyatt’s older brother Virgil was the first to be hired as a lawman and became the Town Marshall of Tombstone.  He then hired Wyatt and Morgan Earp to be his deputies.  They had a </a:t>
            </a:r>
            <a:r>
              <a:rPr lang="en-GB" altLang="en-US" sz="1000" dirty="0">
                <a:latin typeface="Calibri" panose="020F0502020204030204" pitchFamily="34" charset="0"/>
                <a:ea typeface="Calibri" panose="020F0502020204030204" pitchFamily="34" charset="0"/>
                <a:cs typeface="Times New Roman" panose="02020603050405020304" pitchFamily="18" charset="0"/>
              </a:rPr>
              <a:t>lawless past with </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rumours that Wyatt has been involved in stagecoach robberies and cattle rusting. They soon developed a personal rivalry with the rowdy and drunken cowboys who were known for violence.</a:t>
            </a:r>
            <a:endParaRPr kumimoji="0" lang="en-GB" altLang="en-US" sz="1000" i="0" strike="noStrike" cap="none" normalizeH="0" baseline="0" dirty="0">
              <a:ln>
                <a:noFill/>
              </a:ln>
              <a:solidFill>
                <a:schemeClr val="tx1"/>
              </a:solidFill>
              <a:effectLst/>
            </a:endParaRPr>
          </a:p>
        </p:txBody>
      </p:sp>
      <p:sp>
        <p:nvSpPr>
          <p:cNvPr id="42" name="Rectangle 21">
            <a:extLst>
              <a:ext uri="{FF2B5EF4-FFF2-40B4-BE49-F238E27FC236}">
                <a16:creationId xmlns:a16="http://schemas.microsoft.com/office/drawing/2014/main" id="{3E9D7A9F-49CA-44C2-9DE6-DB8F92B6CA39}"/>
              </a:ext>
            </a:extLst>
          </p:cNvPr>
          <p:cNvSpPr>
            <a:spLocks noChangeArrowheads="1"/>
          </p:cNvSpPr>
          <p:nvPr/>
        </p:nvSpPr>
        <p:spPr bwMode="auto">
          <a:xfrm>
            <a:off x="4506057" y="5216418"/>
            <a:ext cx="1805966" cy="163121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 26</a:t>
            </a:r>
            <a:r>
              <a:rPr kumimoji="0" lang="en-GB" altLang="en-US" sz="1000" b="1" i="0" strike="noStrike" cap="none" normalizeH="0" baseline="3000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a:r>
            <a:r>
              <a:rPr kumimoji="0" lang="en-GB" altLang="en-US" sz="100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October, 1881</a:t>
            </a:r>
            <a:r>
              <a:rPr kumimoji="0" lang="en-GB" altLang="en-US" sz="100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near Tombstone’s OK Coral( a ‘corral’ is an enclosure for cattle or horses), Wyatt killed two local men from a big ranch businesses.  They claimed that the ranch owners had opened fire first but many townspeople doubted this story. </a:t>
            </a:r>
          </a:p>
        </p:txBody>
      </p:sp>
      <p:sp>
        <p:nvSpPr>
          <p:cNvPr id="43" name="Rectangle 21">
            <a:extLst>
              <a:ext uri="{FF2B5EF4-FFF2-40B4-BE49-F238E27FC236}">
                <a16:creationId xmlns:a16="http://schemas.microsoft.com/office/drawing/2014/main" id="{D66BD2AE-62B9-4845-A64F-F16F22FCC0F1}"/>
              </a:ext>
            </a:extLst>
          </p:cNvPr>
          <p:cNvSpPr>
            <a:spLocks noChangeArrowheads="1"/>
          </p:cNvSpPr>
          <p:nvPr/>
        </p:nvSpPr>
        <p:spPr bwMode="auto">
          <a:xfrm>
            <a:off x="8864249" y="5216418"/>
            <a:ext cx="2206205" cy="163121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1882:</a:t>
            </a: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Trouble continued with the ranchers shooting one of Wyatt’s brothers dead and injuring the other.  In retaliation, Wyatt shot the men who were responsible.  Their violent approach to law keeping had only resulted in more conflict.  Wyatt was becoming a murderer with no regard for the law.  Wyatt and his brothers were forced to flee Tombstone. </a:t>
            </a:r>
            <a:endParaRPr kumimoji="0" lang="en-GB" altLang="en-US" sz="1000" i="0" strike="noStrike" cap="none" normalizeH="0" baseline="0" dirty="0">
              <a:ln>
                <a:noFill/>
              </a:ln>
              <a:solidFill>
                <a:schemeClr val="tx1"/>
              </a:solidFill>
              <a:effectLst/>
            </a:endParaRPr>
          </a:p>
        </p:txBody>
      </p:sp>
      <p:pic>
        <p:nvPicPr>
          <p:cNvPr id="3076" name="Picture 4" descr="Image result for wyatt earp clipart"/>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0" b="100000" l="0" r="100000">
                        <a14:foregroundMark x1="26649" y1="46629" x2="26649" y2="46629"/>
                        <a14:foregroundMark x1="36016" y1="53751" x2="36016" y2="53751"/>
                        <a14:foregroundMark x1="56596" y1="45299" x2="94459" y2="45679"/>
                        <a14:foregroundMark x1="22032" y1="44919" x2="30871" y2="47293"/>
                      </a14:backgroundRemoval>
                    </a14:imgEffect>
                  </a14:imgLayer>
                </a14:imgProps>
              </a:ext>
              <a:ext uri="{28A0092B-C50C-407E-A947-70E740481C1C}">
                <a14:useLocalDpi xmlns:a14="http://schemas.microsoft.com/office/drawing/2010/main" val="0"/>
              </a:ext>
            </a:extLst>
          </a:blip>
          <a:srcRect r="45301"/>
          <a:stretch/>
        </p:blipFill>
        <p:spPr bwMode="auto">
          <a:xfrm flipH="1">
            <a:off x="10835992" y="3719743"/>
            <a:ext cx="1430957" cy="3337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wboy Gun PNG Images, Cowboy Gun Clipart Free Download">
            <a:extLst>
              <a:ext uri="{FF2B5EF4-FFF2-40B4-BE49-F238E27FC236}">
                <a16:creationId xmlns:a16="http://schemas.microsoft.com/office/drawing/2014/main" id="{325C6B9D-03A7-49C8-ADED-08076C2AC917}"/>
              </a:ext>
            </a:extLst>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6818" b="91234" l="1613" r="95484">
                        <a14:foregroundMark x1="8710" y1="72727" x2="26129" y2="68182"/>
                        <a14:foregroundMark x1="26129" y1="68182" x2="31290" y2="68182"/>
                        <a14:foregroundMark x1="32258" y1="68182" x2="68710" y2="87662"/>
                        <a14:foregroundMark x1="68710" y1="87662" x2="69032" y2="87662"/>
                        <a14:foregroundMark x1="1613" y1="73052" x2="10323" y2="72727"/>
                        <a14:foregroundMark x1="31613" y1="75000" x2="28710" y2="71753"/>
                        <a14:foregroundMark x1="29623" y1="87965" x2="27097" y2="90909"/>
                        <a14:foregroundMark x1="30323" y1="62987" x2="40645" y2="69156"/>
                        <a14:foregroundMark x1="40645" y1="68831" x2="49677" y2="74351"/>
                        <a14:foregroundMark x1="40968" y1="68182" x2="33871" y2="63961"/>
                        <a14:foregroundMark x1="23871" y1="72727" x2="30323" y2="74026"/>
                        <a14:foregroundMark x1="30323" y1="88961" x2="60645" y2="70130"/>
                        <a14:foregroundMark x1="60645" y1="70130" x2="79355" y2="67532"/>
                        <a14:foregroundMark x1="79355" y1="67532" x2="95484" y2="74675"/>
                        <a14:foregroundMark x1="71290" y1="61364" x2="68065" y2="69481"/>
                        <a14:foregroundMark x1="67097" y1="63312" x2="57097" y2="69481"/>
                        <a14:foregroundMark x1="54194" y1="76299" x2="74516" y2="72403"/>
                        <a14:foregroundMark x1="39355" y1="86039" x2="53548" y2="77922"/>
                        <a14:foregroundMark x1="40323" y1="76623" x2="61935" y2="86364"/>
                        <a14:foregroundMark x1="72903" y1="91883" x2="65484" y2="87013"/>
                        <a14:foregroundMark x1="47419" y1="30519" x2="49677" y2="36364"/>
                        <a14:foregroundMark x1="38065" y1="8117" x2="44839" y2="11039"/>
                        <a14:foregroundMark x1="53548" y1="8766" x2="60000" y2="6818"/>
                        <a14:backgroundMark x1="30000" y1="84091" x2="37742" y2="79870"/>
                      </a14:backgroundRemoval>
                    </a14:imgEffect>
                  </a14:imgLayer>
                </a14:imgProps>
              </a:ext>
              <a:ext uri="{28A0092B-C50C-407E-A947-70E740481C1C}">
                <a14:useLocalDpi xmlns:a14="http://schemas.microsoft.com/office/drawing/2010/main" val="0"/>
              </a:ext>
            </a:extLst>
          </a:blip>
          <a:srcRect/>
          <a:stretch>
            <a:fillRect/>
          </a:stretch>
        </p:blipFill>
        <p:spPr bwMode="auto">
          <a:xfrm>
            <a:off x="11130772" y="2885820"/>
            <a:ext cx="1009846" cy="1003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6083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A6D8CD-6F4F-4A94-8CA8-89395DBC6EE7}"/>
              </a:ext>
            </a:extLst>
          </p:cNvPr>
          <p:cNvSpPr/>
          <p:nvPr/>
        </p:nvSpPr>
        <p:spPr>
          <a:xfrm>
            <a:off x="82124" y="334856"/>
            <a:ext cx="4506326" cy="6488058"/>
          </a:xfrm>
          <a:prstGeom prst="rect">
            <a:avLst/>
          </a:prstGeom>
          <a:solidFill>
            <a:srgbClr val="FFD9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82123" y="81018"/>
            <a:ext cx="12027754"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24: </a:t>
            </a:r>
            <a:r>
              <a:rPr lang="en-GB" dirty="0">
                <a:latin typeface="Berlin Sans FB" panose="020E0602020502020306" pitchFamily="34" charset="0"/>
              </a:rPr>
              <a:t>The Range Wars – The events of the Johnson County War (1892)</a:t>
            </a:r>
          </a:p>
        </p:txBody>
      </p:sp>
      <p:sp>
        <p:nvSpPr>
          <p:cNvPr id="5" name="TextBox 4"/>
          <p:cNvSpPr txBox="1"/>
          <p:nvPr/>
        </p:nvSpPr>
        <p:spPr>
          <a:xfrm>
            <a:off x="4630974" y="5037810"/>
            <a:ext cx="3730720" cy="1708160"/>
          </a:xfrm>
          <a:prstGeom prst="rect">
            <a:avLst/>
          </a:prstGeom>
          <a:solidFill>
            <a:schemeClr val="accent4">
              <a:lumMod val="20000"/>
              <a:lumOff val="80000"/>
            </a:schemeClr>
          </a:solidFill>
          <a:ln w="19050">
            <a:noFill/>
          </a:ln>
        </p:spPr>
        <p:txBody>
          <a:bodyPr wrap="square" rtlCol="0">
            <a:spAutoFit/>
          </a:bodyPr>
          <a:lstStyle/>
          <a:p>
            <a:r>
              <a:rPr lang="en-GB" sz="1050" dirty="0"/>
              <a:t>The WSGA gunmen were put on </a:t>
            </a:r>
            <a:r>
              <a:rPr lang="en-GB" sz="1050" b="1" dirty="0"/>
              <a:t>trial. </a:t>
            </a:r>
            <a:r>
              <a:rPr lang="en-GB" sz="1050" dirty="0"/>
              <a:t>However, they had backing from the </a:t>
            </a:r>
            <a:r>
              <a:rPr lang="en-GB" sz="1050" b="1" dirty="0"/>
              <a:t>rich</a:t>
            </a:r>
            <a:r>
              <a:rPr lang="en-GB" sz="1050" dirty="0"/>
              <a:t> cattle barons, local judges and </a:t>
            </a:r>
            <a:r>
              <a:rPr lang="en-GB" sz="1050" b="1" dirty="0"/>
              <a:t>2 US senators</a:t>
            </a:r>
            <a:r>
              <a:rPr lang="en-GB" sz="1050" dirty="0"/>
              <a:t>. The WSGA’s lawyers argued that the trial could not have been fair if it was held in Johnson County and so the gunmen were moved – much to the anger of Sheriff Angus.  Away from Johnson County, the people chosen to be on the jury were more likely to be on the side of the cattle barons.  Also, knowing that Johnson County was short of money, the WSGA lawyers extended the trial as long as they could until Johnson County ran out of money.  This meant that the trial was dropped and the WSGA men were freed.</a:t>
            </a:r>
          </a:p>
        </p:txBody>
      </p:sp>
      <p:sp>
        <p:nvSpPr>
          <p:cNvPr id="20" name="TextBox 19"/>
          <p:cNvSpPr txBox="1"/>
          <p:nvPr/>
        </p:nvSpPr>
        <p:spPr>
          <a:xfrm>
            <a:off x="8474698" y="5037810"/>
            <a:ext cx="2692357" cy="1708160"/>
          </a:xfrm>
          <a:prstGeom prst="rect">
            <a:avLst/>
          </a:prstGeom>
          <a:solidFill>
            <a:schemeClr val="accent6">
              <a:lumMod val="20000"/>
              <a:lumOff val="80000"/>
            </a:schemeClr>
          </a:solidFill>
          <a:ln w="28575">
            <a:noFill/>
          </a:ln>
        </p:spPr>
        <p:txBody>
          <a:bodyPr wrap="square" rtlCol="0">
            <a:spAutoFit/>
          </a:bodyPr>
          <a:lstStyle/>
          <a:p>
            <a:r>
              <a:rPr lang="en-GB" sz="1050" dirty="0"/>
              <a:t>The Johnson County War proved just how powerful the cattle barons remained in the West.  They had the support from the US government as well as the US army in situations where they needed help.  They were able to get away with serious crimes due to their influence in courts.  It also proved still how dealing with tensions was still achieved through violence rather than using any official law enforcement methods. </a:t>
            </a:r>
          </a:p>
        </p:txBody>
      </p:sp>
      <p:sp>
        <p:nvSpPr>
          <p:cNvPr id="6" name="TextBox 5">
            <a:extLst>
              <a:ext uri="{FF2B5EF4-FFF2-40B4-BE49-F238E27FC236}">
                <a16:creationId xmlns:a16="http://schemas.microsoft.com/office/drawing/2014/main" id="{39C3A9B8-18E5-4386-B233-CD281E712F93}"/>
              </a:ext>
            </a:extLst>
          </p:cNvPr>
          <p:cNvSpPr txBox="1"/>
          <p:nvPr/>
        </p:nvSpPr>
        <p:spPr>
          <a:xfrm>
            <a:off x="138674" y="451894"/>
            <a:ext cx="4405618" cy="723275"/>
          </a:xfrm>
          <a:prstGeom prst="rect">
            <a:avLst/>
          </a:prstGeom>
          <a:solidFill>
            <a:schemeClr val="bg1"/>
          </a:solidFill>
          <a:ln w="19050">
            <a:solidFill>
              <a:schemeClr val="accent4">
                <a:lumMod val="75000"/>
              </a:schemeClr>
            </a:solidFill>
          </a:ln>
        </p:spPr>
        <p:txBody>
          <a:bodyPr wrap="square" rtlCol="0">
            <a:spAutoFit/>
          </a:bodyPr>
          <a:lstStyle/>
          <a:p>
            <a:r>
              <a:rPr lang="en-GB" sz="1100" b="1" dirty="0"/>
              <a:t>Johnson County </a:t>
            </a:r>
          </a:p>
          <a:p>
            <a:r>
              <a:rPr lang="en-GB" sz="1000" dirty="0">
                <a:latin typeface="Calibri" panose="020F0502020204030204" pitchFamily="34" charset="0"/>
                <a:ea typeface="Calibri" panose="020F0502020204030204" pitchFamily="34" charset="0"/>
                <a:cs typeface="Times New Roman" panose="02020603050405020304" pitchFamily="18" charset="0"/>
              </a:rPr>
              <a:t>Johnson County was located in the state of Wyoming.  This was another area which had originally been set aside as Indian Territory but was soon settled by Americans once the Union Pacific Railroad ran through it. </a:t>
            </a:r>
            <a:endParaRPr lang="en-GB" sz="1000" dirty="0"/>
          </a:p>
        </p:txBody>
      </p:sp>
      <p:sp>
        <p:nvSpPr>
          <p:cNvPr id="24" name="TextBox 23">
            <a:extLst>
              <a:ext uri="{FF2B5EF4-FFF2-40B4-BE49-F238E27FC236}">
                <a16:creationId xmlns:a16="http://schemas.microsoft.com/office/drawing/2014/main" id="{4E2AD4BD-D30F-4199-91B8-1BDB56C03E6F}"/>
              </a:ext>
            </a:extLst>
          </p:cNvPr>
          <p:cNvSpPr txBox="1"/>
          <p:nvPr/>
        </p:nvSpPr>
        <p:spPr>
          <a:xfrm>
            <a:off x="138672" y="1228554"/>
            <a:ext cx="4405619" cy="1184940"/>
          </a:xfrm>
          <a:prstGeom prst="rect">
            <a:avLst/>
          </a:prstGeom>
          <a:solidFill>
            <a:schemeClr val="bg1"/>
          </a:solidFill>
          <a:ln w="19050">
            <a:solidFill>
              <a:schemeClr val="accent4">
                <a:lumMod val="75000"/>
              </a:schemeClr>
            </a:solidFill>
          </a:ln>
        </p:spPr>
        <p:txBody>
          <a:bodyPr wrap="square" rtlCol="0">
            <a:spAutoFit/>
          </a:bodyPr>
          <a:lstStyle/>
          <a:p>
            <a:r>
              <a:rPr lang="en-GB" sz="1100" b="1" dirty="0"/>
              <a:t>The Cattle Barons</a:t>
            </a:r>
          </a:p>
          <a:p>
            <a:r>
              <a:rPr lang="en-GB" sz="1000" dirty="0">
                <a:latin typeface="Calibri" panose="020F0502020204030204" pitchFamily="34" charset="0"/>
                <a:ea typeface="Calibri" panose="020F0502020204030204" pitchFamily="34" charset="0"/>
                <a:cs typeface="Times New Roman" panose="02020603050405020304" pitchFamily="18" charset="0"/>
              </a:rPr>
              <a:t>By the 1870s, Johnson County was settled by cattle ranchers. As ranching developed, rich and powerful cattle barons took hold of the area. With so much money and power, the big ranchers set up a powerful organisation called the </a:t>
            </a:r>
            <a:r>
              <a:rPr lang="en-GB" sz="1000" b="1" dirty="0">
                <a:latin typeface="Calibri" panose="020F0502020204030204" pitchFamily="34" charset="0"/>
                <a:ea typeface="Calibri" panose="020F0502020204030204" pitchFamily="34" charset="0"/>
                <a:cs typeface="Times New Roman" panose="02020603050405020304" pitchFamily="18" charset="0"/>
              </a:rPr>
              <a:t>Wyoming Stock Growers Association (WSGA).  </a:t>
            </a:r>
            <a:r>
              <a:rPr lang="en-GB" sz="1000" dirty="0">
                <a:latin typeface="Calibri" panose="020F0502020204030204" pitchFamily="34" charset="0"/>
                <a:ea typeface="Calibri" panose="020F0502020204030204" pitchFamily="34" charset="0"/>
                <a:cs typeface="Times New Roman" panose="02020603050405020304" pitchFamily="18" charset="0"/>
              </a:rPr>
              <a:t>Among its members were high level politicians and state governors. It set out to keep control over the cattle industry and stop the success of the smaller ranchers. </a:t>
            </a:r>
            <a:endParaRPr lang="en-GB" sz="1000" dirty="0"/>
          </a:p>
        </p:txBody>
      </p:sp>
      <p:sp>
        <p:nvSpPr>
          <p:cNvPr id="25" name="TextBox 24">
            <a:extLst>
              <a:ext uri="{FF2B5EF4-FFF2-40B4-BE49-F238E27FC236}">
                <a16:creationId xmlns:a16="http://schemas.microsoft.com/office/drawing/2014/main" id="{348904F2-1C56-4E1C-AEC2-F4E3611F4649}"/>
              </a:ext>
            </a:extLst>
          </p:cNvPr>
          <p:cNvSpPr txBox="1"/>
          <p:nvPr/>
        </p:nvSpPr>
        <p:spPr>
          <a:xfrm>
            <a:off x="138672" y="2466879"/>
            <a:ext cx="4405619" cy="877163"/>
          </a:xfrm>
          <a:prstGeom prst="rect">
            <a:avLst/>
          </a:prstGeom>
          <a:solidFill>
            <a:schemeClr val="bg1"/>
          </a:solidFill>
          <a:ln w="19050">
            <a:solidFill>
              <a:schemeClr val="accent4">
                <a:lumMod val="75000"/>
              </a:schemeClr>
            </a:solidFill>
          </a:ln>
        </p:spPr>
        <p:txBody>
          <a:bodyPr wrap="square" rtlCol="0">
            <a:spAutoFit/>
          </a:bodyPr>
          <a:lstStyle/>
          <a:p>
            <a:r>
              <a:rPr lang="en-GB" sz="1100" b="1" dirty="0"/>
              <a:t>Problems for the Cattle Barons</a:t>
            </a:r>
          </a:p>
          <a:p>
            <a:r>
              <a:rPr lang="en-GB" sz="1000" dirty="0">
                <a:latin typeface="Calibri" panose="020F0502020204030204" pitchFamily="34" charset="0"/>
                <a:ea typeface="Calibri" panose="020F0502020204030204" pitchFamily="34" charset="0"/>
                <a:cs typeface="Times New Roman" panose="02020603050405020304" pitchFamily="18" charset="0"/>
              </a:rPr>
              <a:t>By the 1880s, they faced problems.  After the bad ‘</a:t>
            </a:r>
            <a:r>
              <a:rPr lang="en-GB" sz="1000" b="1" dirty="0">
                <a:latin typeface="Calibri" panose="020F0502020204030204" pitchFamily="34" charset="0"/>
                <a:ea typeface="Calibri" panose="020F0502020204030204" pitchFamily="34" charset="0"/>
                <a:cs typeface="Times New Roman" panose="02020603050405020304" pitchFamily="18" charset="0"/>
              </a:rPr>
              <a:t>Winter Die Up’ of 1886/7</a:t>
            </a:r>
            <a:r>
              <a:rPr lang="en-GB" sz="1000" dirty="0">
                <a:latin typeface="Calibri" panose="020F0502020204030204" pitchFamily="34" charset="0"/>
                <a:ea typeface="Calibri" panose="020F0502020204030204" pitchFamily="34" charset="0"/>
                <a:cs typeface="Times New Roman" panose="02020603050405020304" pitchFamily="18" charset="0"/>
              </a:rPr>
              <a:t>, the big ranch owners struggled with smaller ranches coping better.  There were also more </a:t>
            </a:r>
            <a:r>
              <a:rPr lang="en-GB" sz="1000" b="1" dirty="0">
                <a:latin typeface="Calibri" panose="020F0502020204030204" pitchFamily="34" charset="0"/>
                <a:ea typeface="Calibri" panose="020F0502020204030204" pitchFamily="34" charset="0"/>
                <a:cs typeface="Times New Roman" panose="02020603050405020304" pitchFamily="18" charset="0"/>
              </a:rPr>
              <a:t>homesteaders </a:t>
            </a:r>
            <a:r>
              <a:rPr lang="en-GB" sz="1000" dirty="0">
                <a:latin typeface="Calibri" panose="020F0502020204030204" pitchFamily="34" charset="0"/>
                <a:ea typeface="Calibri" panose="020F0502020204030204" pitchFamily="34" charset="0"/>
                <a:cs typeface="Times New Roman" panose="02020603050405020304" pitchFamily="18" charset="0"/>
              </a:rPr>
              <a:t>and </a:t>
            </a:r>
            <a:r>
              <a:rPr lang="en-GB" sz="1000" b="1" dirty="0">
                <a:latin typeface="Calibri" panose="020F0502020204030204" pitchFamily="34" charset="0"/>
                <a:ea typeface="Calibri" panose="020F0502020204030204" pitchFamily="34" charset="0"/>
                <a:cs typeface="Times New Roman" panose="02020603050405020304" pitchFamily="18" charset="0"/>
              </a:rPr>
              <a:t>small cattle ranchers</a:t>
            </a:r>
            <a:r>
              <a:rPr lang="en-GB" sz="1000" dirty="0">
                <a:latin typeface="Calibri" panose="020F0502020204030204" pitchFamily="34" charset="0"/>
                <a:ea typeface="Calibri" panose="020F0502020204030204" pitchFamily="34" charset="0"/>
                <a:cs typeface="Times New Roman" panose="02020603050405020304" pitchFamily="18" charset="0"/>
              </a:rPr>
              <a:t> settling in Wyoming.  This led to arguments over land as well as accusations about cattle rustling.  </a:t>
            </a:r>
            <a:endParaRPr lang="en-GB" sz="1000" dirty="0"/>
          </a:p>
        </p:txBody>
      </p:sp>
      <p:sp>
        <p:nvSpPr>
          <p:cNvPr id="26" name="TextBox 25">
            <a:extLst>
              <a:ext uri="{FF2B5EF4-FFF2-40B4-BE49-F238E27FC236}">
                <a16:creationId xmlns:a16="http://schemas.microsoft.com/office/drawing/2014/main" id="{E485B1FE-61A0-45C1-B8F8-CCC4424C1731}"/>
              </a:ext>
            </a:extLst>
          </p:cNvPr>
          <p:cNvSpPr txBox="1"/>
          <p:nvPr/>
        </p:nvSpPr>
        <p:spPr>
          <a:xfrm>
            <a:off x="138672" y="3394662"/>
            <a:ext cx="3740601" cy="1492716"/>
          </a:xfrm>
          <a:prstGeom prst="rect">
            <a:avLst/>
          </a:prstGeom>
          <a:solidFill>
            <a:schemeClr val="bg1"/>
          </a:solidFill>
          <a:ln w="19050">
            <a:solidFill>
              <a:schemeClr val="accent4">
                <a:lumMod val="75000"/>
              </a:schemeClr>
            </a:solidFill>
          </a:ln>
        </p:spPr>
        <p:txBody>
          <a:bodyPr wrap="square" rtlCol="0">
            <a:spAutoFit/>
          </a:bodyPr>
          <a:lstStyle/>
          <a:p>
            <a:r>
              <a:rPr lang="en-GB" sz="1100" b="1" dirty="0"/>
              <a:t>The complaints of the Cattle Barons</a:t>
            </a:r>
          </a:p>
          <a:p>
            <a:r>
              <a:rPr lang="en-GB" sz="1000" dirty="0">
                <a:latin typeface="Calibri" panose="020F0502020204030204" pitchFamily="34" charset="0"/>
                <a:ea typeface="Calibri" panose="020F0502020204030204" pitchFamily="34" charset="0"/>
                <a:cs typeface="Times New Roman" panose="02020603050405020304" pitchFamily="18" charset="0"/>
              </a:rPr>
              <a:t>The WSGA blamed any cattle rustling on homesteaders or smaller ranch owners. They also accused homesteaders of deliberately fencing off water supplies so cattle from the large ranches were unable to access water. The WSGA decided to take the law into their own hands.  They hired a gunfighter called </a:t>
            </a:r>
            <a:r>
              <a:rPr lang="en-GB" sz="1000" b="1" dirty="0">
                <a:latin typeface="Calibri" panose="020F0502020204030204" pitchFamily="34" charset="0"/>
                <a:ea typeface="Calibri" panose="020F0502020204030204" pitchFamily="34" charset="0"/>
                <a:cs typeface="Times New Roman" panose="02020603050405020304" pitchFamily="18" charset="0"/>
              </a:rPr>
              <a:t>Frank Canton </a:t>
            </a:r>
            <a:r>
              <a:rPr lang="en-GB" sz="1000" dirty="0">
                <a:latin typeface="Calibri" panose="020F0502020204030204" pitchFamily="34" charset="0"/>
                <a:ea typeface="Calibri" panose="020F0502020204030204" pitchFamily="34" charset="0"/>
                <a:cs typeface="Times New Roman" panose="02020603050405020304" pitchFamily="18" charset="0"/>
              </a:rPr>
              <a:t>as a chief detective to catch rustlers.  Some homesteaders were driven away or had their homes burned down. Tension grew as the cattle barons and homesteaders both needed to make a living from the plains. </a:t>
            </a:r>
            <a:endParaRPr lang="en-GB" sz="1000" dirty="0"/>
          </a:p>
        </p:txBody>
      </p:sp>
      <p:sp>
        <p:nvSpPr>
          <p:cNvPr id="27" name="TextBox 26">
            <a:extLst>
              <a:ext uri="{FF2B5EF4-FFF2-40B4-BE49-F238E27FC236}">
                <a16:creationId xmlns:a16="http://schemas.microsoft.com/office/drawing/2014/main" id="{7DC0CC32-184A-484D-B96C-595E28AF8704}"/>
              </a:ext>
            </a:extLst>
          </p:cNvPr>
          <p:cNvSpPr txBox="1"/>
          <p:nvPr/>
        </p:nvSpPr>
        <p:spPr>
          <a:xfrm>
            <a:off x="1024945" y="4935255"/>
            <a:ext cx="3519345" cy="1800493"/>
          </a:xfrm>
          <a:prstGeom prst="rect">
            <a:avLst/>
          </a:prstGeom>
          <a:solidFill>
            <a:schemeClr val="bg1"/>
          </a:solidFill>
          <a:ln w="19050">
            <a:solidFill>
              <a:schemeClr val="accent4">
                <a:lumMod val="75000"/>
              </a:schemeClr>
            </a:solidFill>
          </a:ln>
        </p:spPr>
        <p:txBody>
          <a:bodyPr wrap="square" rtlCol="0">
            <a:spAutoFit/>
          </a:bodyPr>
          <a:lstStyle/>
          <a:p>
            <a:pPr lvl="0">
              <a:spcAft>
                <a:spcPts val="0"/>
              </a:spcAft>
            </a:pPr>
            <a:r>
              <a:rPr lang="en-GB" sz="1100" b="1" dirty="0"/>
              <a:t>The complaints of the homesteaders</a:t>
            </a:r>
          </a:p>
          <a:p>
            <a:pPr lvl="0">
              <a:spcAft>
                <a:spcPts val="0"/>
              </a:spcAft>
            </a:pPr>
            <a:r>
              <a:rPr lang="en-GB" sz="1000" dirty="0">
                <a:latin typeface="Calibri" panose="020F0502020204030204" pitchFamily="34" charset="0"/>
                <a:ea typeface="Calibri" panose="020F0502020204030204" pitchFamily="34" charset="0"/>
                <a:cs typeface="Times New Roman" panose="02020603050405020304" pitchFamily="18" charset="0"/>
              </a:rPr>
              <a:t>The homesteaders and small ranch owners resented how powerful the cattle barons had become and felt powerless when WSGA members had roles in the government and local law courts. Indeed, very few men linked with the cattle barons being punished for their behaviour towards homesteaders. Many decisions over land ownership went in the favour of the cattle barons who could afford the best lawyers. Finally, homesteaders and smaller cattle ranchers were powerless when the cattlemen were able to take the law into their own hands and hire men to attack them.  </a:t>
            </a:r>
            <a:endParaRPr lang="en-GB" sz="1000" b="1" dirty="0"/>
          </a:p>
        </p:txBody>
      </p:sp>
      <p:sp>
        <p:nvSpPr>
          <p:cNvPr id="28" name="TextBox 27">
            <a:extLst>
              <a:ext uri="{FF2B5EF4-FFF2-40B4-BE49-F238E27FC236}">
                <a16:creationId xmlns:a16="http://schemas.microsoft.com/office/drawing/2014/main" id="{BA950D23-24EB-4260-8B82-66165C1AFE20}"/>
              </a:ext>
            </a:extLst>
          </p:cNvPr>
          <p:cNvSpPr txBox="1"/>
          <p:nvPr/>
        </p:nvSpPr>
        <p:spPr>
          <a:xfrm>
            <a:off x="4588450" y="453080"/>
            <a:ext cx="7521426" cy="276999"/>
          </a:xfrm>
          <a:prstGeom prst="rect">
            <a:avLst/>
          </a:prstGeom>
          <a:solidFill>
            <a:schemeClr val="accent4">
              <a:lumMod val="40000"/>
              <a:lumOff val="60000"/>
            </a:schemeClr>
          </a:solidFill>
          <a:ln w="19050">
            <a:solidFill>
              <a:schemeClr val="accent4">
                <a:lumMod val="75000"/>
              </a:schemeClr>
            </a:solidFill>
          </a:ln>
        </p:spPr>
        <p:txBody>
          <a:bodyPr wrap="square" rtlCol="0">
            <a:spAutoFit/>
          </a:bodyPr>
          <a:lstStyle/>
          <a:p>
            <a:pPr algn="ctr"/>
            <a:r>
              <a:rPr lang="en-GB" sz="1200" dirty="0">
                <a:latin typeface="Calibri" panose="020F0502020204030204" pitchFamily="34" charset="0"/>
                <a:ea typeface="Calibri" panose="020F0502020204030204" pitchFamily="34" charset="0"/>
                <a:cs typeface="Times New Roman" panose="02020603050405020304" pitchFamily="18" charset="0"/>
              </a:rPr>
              <a:t>By 1892 these tensions ultimately led to a conflict known as the </a:t>
            </a:r>
            <a:r>
              <a:rPr lang="en-GB" sz="1200" b="1" dirty="0">
                <a:latin typeface="Calibri" panose="020F0502020204030204" pitchFamily="34" charset="0"/>
                <a:ea typeface="Calibri" panose="020F0502020204030204" pitchFamily="34" charset="0"/>
                <a:cs typeface="Times New Roman" panose="02020603050405020304" pitchFamily="18" charset="0"/>
              </a:rPr>
              <a:t>Johnson County War</a:t>
            </a:r>
            <a:endParaRPr lang="en-GB" sz="1200" dirty="0"/>
          </a:p>
        </p:txBody>
      </p:sp>
      <p:pic>
        <p:nvPicPr>
          <p:cNvPr id="29" name="Picture 4" descr="Image result for homesteader clipart">
            <a:extLst>
              <a:ext uri="{FF2B5EF4-FFF2-40B4-BE49-F238E27FC236}">
                <a16:creationId xmlns:a16="http://schemas.microsoft.com/office/drawing/2014/main" id="{E3F855B9-E7C9-435B-9EE5-7C563ED9AA28}"/>
              </a:ext>
            </a:extLst>
          </p:cNvPr>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 r="57025"/>
          <a:stretch/>
        </p:blipFill>
        <p:spPr bwMode="auto">
          <a:xfrm flipH="1">
            <a:off x="82123" y="4935255"/>
            <a:ext cx="1117559" cy="19503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ich Cowboy Images, Stock Photos &amp;amp; Vectors | Shutterstock">
            <a:extLst>
              <a:ext uri="{FF2B5EF4-FFF2-40B4-BE49-F238E27FC236}">
                <a16:creationId xmlns:a16="http://schemas.microsoft.com/office/drawing/2014/main" id="{806C648F-385B-4DC7-8EF7-C35DDD8D4676}"/>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1510" r="29719" b="12068"/>
          <a:stretch/>
        </p:blipFill>
        <p:spPr bwMode="auto">
          <a:xfrm>
            <a:off x="3633314" y="2956646"/>
            <a:ext cx="955136" cy="1930732"/>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p:cNvSpPr/>
          <p:nvPr/>
        </p:nvSpPr>
        <p:spPr>
          <a:xfrm>
            <a:off x="4588445" y="2035156"/>
            <a:ext cx="7521425" cy="579005"/>
          </a:xfrm>
          <a:prstGeom prst="rect">
            <a:avLst/>
          </a:prstGeom>
          <a:solidFill>
            <a:schemeClr val="bg1"/>
          </a:solidFill>
          <a:ln w="19050">
            <a:solidFill>
              <a:schemeClr val="tx1"/>
            </a:solidFill>
          </a:ln>
        </p:spPr>
        <p:txBody>
          <a:bodyPr wrap="square">
            <a:spAutoFit/>
          </a:bodyPr>
          <a:lstStyle/>
          <a:p>
            <a:pPr lvl="0">
              <a:lnSpc>
                <a:spcPct val="107000"/>
              </a:lnSpc>
              <a:spcAft>
                <a:spcPts val="0"/>
              </a:spcAft>
            </a:pPr>
            <a:r>
              <a:rPr lang="en-GB" sz="1000" b="1" dirty="0">
                <a:latin typeface="Calibri" panose="020F0502020204030204" pitchFamily="34" charset="0"/>
                <a:ea typeface="Calibri" panose="020F0502020204030204" pitchFamily="34" charset="0"/>
                <a:cs typeface="Times New Roman" panose="02020603050405020304" pitchFamily="18" charset="0"/>
              </a:rPr>
              <a:t>3.</a:t>
            </a:r>
            <a:r>
              <a:rPr lang="en-GB" sz="1000" dirty="0">
                <a:latin typeface="Calibri" panose="020F0502020204030204" pitchFamily="34" charset="0"/>
                <a:ea typeface="Calibri" panose="020F0502020204030204" pitchFamily="34" charset="0"/>
                <a:cs typeface="Times New Roman" panose="02020603050405020304" pitchFamily="18" charset="0"/>
              </a:rPr>
              <a:t> In response, the homesteaders and small ranch owners decided to set up their </a:t>
            </a:r>
            <a:r>
              <a:rPr lang="en-GB" sz="1000" b="1" dirty="0">
                <a:latin typeface="Calibri" panose="020F0502020204030204" pitchFamily="34" charset="0"/>
                <a:ea typeface="Calibri" panose="020F0502020204030204" pitchFamily="34" charset="0"/>
                <a:cs typeface="Times New Roman" panose="02020603050405020304" pitchFamily="18" charset="0"/>
              </a:rPr>
              <a:t>own association </a:t>
            </a:r>
            <a:r>
              <a:rPr lang="en-GB" sz="1000" dirty="0">
                <a:latin typeface="Calibri" panose="020F0502020204030204" pitchFamily="34" charset="0"/>
                <a:ea typeface="Calibri" panose="020F0502020204030204" pitchFamily="34" charset="0"/>
                <a:cs typeface="Times New Roman" panose="02020603050405020304" pitchFamily="18" charset="0"/>
              </a:rPr>
              <a:t>in 1892.  They also decided to carry out the </a:t>
            </a:r>
            <a:r>
              <a:rPr lang="en-GB" sz="1000" b="1" dirty="0">
                <a:latin typeface="Calibri" panose="020F0502020204030204" pitchFamily="34" charset="0"/>
                <a:ea typeface="Calibri" panose="020F0502020204030204" pitchFamily="34" charset="0"/>
                <a:cs typeface="Times New Roman" panose="02020603050405020304" pitchFamily="18" charset="0"/>
              </a:rPr>
              <a:t>round-up</a:t>
            </a:r>
            <a:r>
              <a:rPr lang="en-GB" sz="1000" dirty="0">
                <a:latin typeface="Calibri" panose="020F0502020204030204" pitchFamily="34" charset="0"/>
                <a:ea typeface="Calibri" panose="020F0502020204030204" pitchFamily="34" charset="0"/>
                <a:cs typeface="Times New Roman" panose="02020603050405020304" pitchFamily="18" charset="0"/>
              </a:rPr>
              <a:t> of their cattle a month before the WSGA rounded up their cattle.  This way, they could claim any of the spring’s </a:t>
            </a:r>
            <a:r>
              <a:rPr lang="en-GB" sz="1000" b="1" dirty="0">
                <a:latin typeface="Calibri" panose="020F0502020204030204" pitchFamily="34" charset="0"/>
                <a:ea typeface="Calibri" panose="020F0502020204030204" pitchFamily="34" charset="0"/>
                <a:cs typeface="Times New Roman" panose="02020603050405020304" pitchFamily="18" charset="0"/>
              </a:rPr>
              <a:t>unbranded new calves </a:t>
            </a:r>
            <a:r>
              <a:rPr lang="en-GB" sz="1000" dirty="0">
                <a:latin typeface="Calibri" panose="020F0502020204030204" pitchFamily="34" charset="0"/>
                <a:ea typeface="Calibri" panose="020F0502020204030204" pitchFamily="34" charset="0"/>
                <a:cs typeface="Times New Roman" panose="02020603050405020304" pitchFamily="18" charset="0"/>
              </a:rPr>
              <a:t>for themselves. This was not illegal but clearly the cattle barons would be at a disadvantage.   </a:t>
            </a:r>
          </a:p>
        </p:txBody>
      </p:sp>
      <p:sp>
        <p:nvSpPr>
          <p:cNvPr id="30" name="Rectangle 29">
            <a:extLst>
              <a:ext uri="{FF2B5EF4-FFF2-40B4-BE49-F238E27FC236}">
                <a16:creationId xmlns:a16="http://schemas.microsoft.com/office/drawing/2014/main" id="{D3110604-9DF9-4ED3-908F-A02AC8F08C9D}"/>
              </a:ext>
            </a:extLst>
          </p:cNvPr>
          <p:cNvSpPr/>
          <p:nvPr/>
        </p:nvSpPr>
        <p:spPr>
          <a:xfrm>
            <a:off x="4588449" y="725226"/>
            <a:ext cx="7521425" cy="579005"/>
          </a:xfrm>
          <a:prstGeom prst="rect">
            <a:avLst/>
          </a:prstGeom>
          <a:solidFill>
            <a:schemeClr val="bg1"/>
          </a:solidFill>
          <a:ln w="19050">
            <a:solidFill>
              <a:schemeClr val="tx1"/>
            </a:solidFill>
          </a:ln>
        </p:spPr>
        <p:txBody>
          <a:bodyPr wrap="square">
            <a:spAutoFit/>
          </a:bodyPr>
          <a:lstStyle/>
          <a:p>
            <a:pPr lvl="0">
              <a:lnSpc>
                <a:spcPct val="107000"/>
              </a:lnSpc>
              <a:spcAft>
                <a:spcPts val="0"/>
              </a:spcAft>
            </a:pPr>
            <a:r>
              <a:rPr lang="en-GB" sz="1000" b="1" dirty="0">
                <a:latin typeface="Calibri" panose="020F0502020204030204" pitchFamily="34" charset="0"/>
                <a:ea typeface="Calibri" panose="020F0502020204030204" pitchFamily="34" charset="0"/>
                <a:cs typeface="Times New Roman" panose="02020603050405020304" pitchFamily="18" charset="0"/>
              </a:rPr>
              <a:t>1. </a:t>
            </a:r>
            <a:r>
              <a:rPr lang="en-GB" sz="1000" dirty="0">
                <a:latin typeface="Calibri" panose="020F0502020204030204" pitchFamily="34" charset="0"/>
                <a:ea typeface="Calibri" panose="020F0502020204030204" pitchFamily="34" charset="0"/>
                <a:cs typeface="Times New Roman" panose="02020603050405020304" pitchFamily="18" charset="0"/>
              </a:rPr>
              <a:t>The killings began in 1889.  </a:t>
            </a:r>
            <a:r>
              <a:rPr lang="en-GB" sz="1000" b="1" dirty="0">
                <a:latin typeface="Calibri" panose="020F0502020204030204" pitchFamily="34" charset="0"/>
                <a:ea typeface="Calibri" panose="020F0502020204030204" pitchFamily="34" charset="0"/>
                <a:cs typeface="Times New Roman" panose="02020603050405020304" pitchFamily="18" charset="0"/>
              </a:rPr>
              <a:t>Jim Averill </a:t>
            </a:r>
            <a:r>
              <a:rPr lang="en-GB" sz="1000" dirty="0">
                <a:latin typeface="Calibri" panose="020F0502020204030204" pitchFamily="34" charset="0"/>
                <a:ea typeface="Calibri" panose="020F0502020204030204" pitchFamily="34" charset="0"/>
                <a:cs typeface="Times New Roman" panose="02020603050405020304" pitchFamily="18" charset="0"/>
              </a:rPr>
              <a:t>ran a small store and a saloon with his partner </a:t>
            </a:r>
            <a:r>
              <a:rPr lang="en-GB" sz="1000" b="1" dirty="0">
                <a:latin typeface="Calibri" panose="020F0502020204030204" pitchFamily="34" charset="0"/>
                <a:ea typeface="Calibri" panose="020F0502020204030204" pitchFamily="34" charset="0"/>
                <a:cs typeface="Times New Roman" panose="02020603050405020304" pitchFamily="18" charset="0"/>
              </a:rPr>
              <a:t>Ella Watson</a:t>
            </a:r>
            <a:r>
              <a:rPr lang="en-GB" sz="1000" dirty="0">
                <a:latin typeface="Calibri" panose="020F0502020204030204" pitchFamily="34" charset="0"/>
                <a:ea typeface="Calibri" panose="020F0502020204030204" pitchFamily="34" charset="0"/>
                <a:cs typeface="Times New Roman" panose="02020603050405020304" pitchFamily="18" charset="0"/>
              </a:rPr>
              <a:t>.  However, they both lived on land that was claimed by a local cattle baron named </a:t>
            </a:r>
            <a:r>
              <a:rPr lang="en-GB" sz="1000" b="1" dirty="0">
                <a:latin typeface="Calibri" panose="020F0502020204030204" pitchFamily="34" charset="0"/>
                <a:ea typeface="Calibri" panose="020F0502020204030204" pitchFamily="34" charset="0"/>
                <a:cs typeface="Times New Roman" panose="02020603050405020304" pitchFamily="18" charset="0"/>
              </a:rPr>
              <a:t>Albert Bothwell</a:t>
            </a:r>
            <a:r>
              <a:rPr lang="en-GB" sz="1000" dirty="0">
                <a:latin typeface="Calibri" panose="020F0502020204030204" pitchFamily="34" charset="0"/>
                <a:ea typeface="Calibri" panose="020F0502020204030204" pitchFamily="34" charset="0"/>
                <a:cs typeface="Times New Roman" panose="02020603050405020304" pitchFamily="18" charset="0"/>
              </a:rPr>
              <a:t>.  Bothwell wanted them off the land. He then accused Ella Watson of being a prostitute as well as </a:t>
            </a:r>
            <a:r>
              <a:rPr lang="en-GB" sz="1000" b="1" dirty="0">
                <a:latin typeface="Calibri" panose="020F0502020204030204" pitchFamily="34" charset="0"/>
                <a:ea typeface="Calibri" panose="020F0502020204030204" pitchFamily="34" charset="0"/>
                <a:cs typeface="Times New Roman" panose="02020603050405020304" pitchFamily="18" charset="0"/>
              </a:rPr>
              <a:t>steeling cattle </a:t>
            </a:r>
            <a:r>
              <a:rPr lang="en-GB" sz="1000" dirty="0">
                <a:latin typeface="Calibri" panose="020F0502020204030204" pitchFamily="34" charset="0"/>
                <a:ea typeface="Calibri" panose="020F0502020204030204" pitchFamily="34" charset="0"/>
                <a:cs typeface="Times New Roman" panose="02020603050405020304" pitchFamily="18" charset="0"/>
              </a:rPr>
              <a:t>from his ranch.  In fact, the rumour was that she had been given the cattle in return for her ‘services’. </a:t>
            </a:r>
          </a:p>
        </p:txBody>
      </p:sp>
      <p:sp>
        <p:nvSpPr>
          <p:cNvPr id="19" name="Rectangle 18">
            <a:extLst>
              <a:ext uri="{FF2B5EF4-FFF2-40B4-BE49-F238E27FC236}">
                <a16:creationId xmlns:a16="http://schemas.microsoft.com/office/drawing/2014/main" id="{3C4CC266-7A05-4690-AF60-8CBC0202F98D}"/>
              </a:ext>
            </a:extLst>
          </p:cNvPr>
          <p:cNvSpPr/>
          <p:nvPr/>
        </p:nvSpPr>
        <p:spPr>
          <a:xfrm>
            <a:off x="4588447" y="1303681"/>
            <a:ext cx="7521425" cy="743665"/>
          </a:xfrm>
          <a:prstGeom prst="rect">
            <a:avLst/>
          </a:prstGeom>
          <a:solidFill>
            <a:schemeClr val="bg1"/>
          </a:solidFill>
          <a:ln w="19050">
            <a:solidFill>
              <a:schemeClr val="tx1"/>
            </a:solidFill>
          </a:ln>
        </p:spPr>
        <p:txBody>
          <a:bodyPr wrap="square">
            <a:spAutoFit/>
          </a:bodyPr>
          <a:lstStyle/>
          <a:p>
            <a:pPr lvl="0">
              <a:lnSpc>
                <a:spcPct val="107000"/>
              </a:lnSpc>
              <a:spcAft>
                <a:spcPts val="0"/>
              </a:spcAft>
            </a:pPr>
            <a:r>
              <a:rPr lang="en-GB" sz="1000" b="1" dirty="0">
                <a:latin typeface="Calibri" panose="020F0502020204030204" pitchFamily="34" charset="0"/>
                <a:ea typeface="Calibri" panose="020F0502020204030204" pitchFamily="34" charset="0"/>
                <a:cs typeface="Times New Roman" panose="02020603050405020304" pitchFamily="18" charset="0"/>
              </a:rPr>
              <a:t>2.</a:t>
            </a:r>
            <a:r>
              <a:rPr lang="en-GB" sz="1000" dirty="0">
                <a:latin typeface="Calibri" panose="020F0502020204030204" pitchFamily="34" charset="0"/>
                <a:ea typeface="Calibri" panose="020F0502020204030204" pitchFamily="34" charset="0"/>
                <a:cs typeface="Times New Roman" panose="02020603050405020304" pitchFamily="18" charset="0"/>
              </a:rPr>
              <a:t> In response, Jim Averill wrote to a local </a:t>
            </a:r>
            <a:r>
              <a:rPr lang="en-GB" sz="1000" b="1" dirty="0">
                <a:latin typeface="Calibri" panose="020F0502020204030204" pitchFamily="34" charset="0"/>
                <a:ea typeface="Calibri" panose="020F0502020204030204" pitchFamily="34" charset="0"/>
                <a:cs typeface="Times New Roman" panose="02020603050405020304" pitchFamily="18" charset="0"/>
              </a:rPr>
              <a:t>newspaper</a:t>
            </a:r>
            <a:r>
              <a:rPr lang="en-GB" sz="1000" dirty="0">
                <a:latin typeface="Calibri" panose="020F0502020204030204" pitchFamily="34" charset="0"/>
                <a:ea typeface="Calibri" panose="020F0502020204030204" pitchFamily="34" charset="0"/>
                <a:cs typeface="Times New Roman" panose="02020603050405020304" pitchFamily="18" charset="0"/>
              </a:rPr>
              <a:t> accusing Bothwell of being a ‘</a:t>
            </a:r>
            <a:r>
              <a:rPr lang="en-GB" sz="1000" b="1" dirty="0">
                <a:latin typeface="Calibri" panose="020F0502020204030204" pitchFamily="34" charset="0"/>
                <a:ea typeface="Calibri" panose="020F0502020204030204" pitchFamily="34" charset="0"/>
                <a:cs typeface="Times New Roman" panose="02020603050405020304" pitchFamily="18" charset="0"/>
              </a:rPr>
              <a:t>rich land grabber</a:t>
            </a:r>
            <a:r>
              <a:rPr lang="en-GB" sz="1000" dirty="0">
                <a:latin typeface="Calibri" panose="020F0502020204030204" pitchFamily="34" charset="0"/>
                <a:ea typeface="Calibri" panose="020F0502020204030204" pitchFamily="34" charset="0"/>
                <a:cs typeface="Times New Roman" panose="02020603050405020304" pitchFamily="18" charset="0"/>
              </a:rPr>
              <a:t>’. Averill and Watson were </a:t>
            </a:r>
            <a:r>
              <a:rPr lang="en-GB" sz="1000" b="1" dirty="0">
                <a:latin typeface="Calibri" panose="020F0502020204030204" pitchFamily="34" charset="0"/>
                <a:ea typeface="Calibri" panose="020F0502020204030204" pitchFamily="34" charset="0"/>
                <a:cs typeface="Times New Roman" panose="02020603050405020304" pitchFamily="18" charset="0"/>
              </a:rPr>
              <a:t>hanged </a:t>
            </a:r>
            <a:r>
              <a:rPr lang="en-GB" sz="1000" dirty="0">
                <a:latin typeface="Calibri" panose="020F0502020204030204" pitchFamily="34" charset="0"/>
                <a:ea typeface="Calibri" panose="020F0502020204030204" pitchFamily="34" charset="0"/>
                <a:cs typeface="Times New Roman" panose="02020603050405020304" pitchFamily="18" charset="0"/>
              </a:rPr>
              <a:t>outside their cabin. The sheriff arrested some men believed to be responsible but the case against them failed when witnesses were either killed or disappeared. Nobody was found guilty for the crime despite local people claiming they knew that the cattle barons were behind it.  There were further attacks on small ranch owners which left three more dead.  However, Bothwell took over the land as well as Ella’s cattle.</a:t>
            </a:r>
          </a:p>
        </p:txBody>
      </p:sp>
      <p:sp>
        <p:nvSpPr>
          <p:cNvPr id="31" name="Rectangle 30">
            <a:extLst>
              <a:ext uri="{FF2B5EF4-FFF2-40B4-BE49-F238E27FC236}">
                <a16:creationId xmlns:a16="http://schemas.microsoft.com/office/drawing/2014/main" id="{EC2A811C-75D2-4BFC-A4F1-F1F6BB99A9C7}"/>
              </a:ext>
            </a:extLst>
          </p:cNvPr>
          <p:cNvSpPr/>
          <p:nvPr/>
        </p:nvSpPr>
        <p:spPr>
          <a:xfrm>
            <a:off x="4588445" y="2607289"/>
            <a:ext cx="7521425" cy="908326"/>
          </a:xfrm>
          <a:prstGeom prst="rect">
            <a:avLst/>
          </a:prstGeom>
          <a:solidFill>
            <a:schemeClr val="bg1"/>
          </a:solidFill>
          <a:ln w="19050">
            <a:solidFill>
              <a:schemeClr val="tx1"/>
            </a:solidFill>
          </a:ln>
        </p:spPr>
        <p:txBody>
          <a:bodyPr wrap="square">
            <a:spAutoFit/>
          </a:bodyPr>
          <a:lstStyle/>
          <a:p>
            <a:pPr lvl="0">
              <a:lnSpc>
                <a:spcPct val="107000"/>
              </a:lnSpc>
              <a:spcAft>
                <a:spcPts val="800"/>
              </a:spcAft>
            </a:pPr>
            <a:r>
              <a:rPr lang="en-GB" sz="1000" b="1" dirty="0">
                <a:latin typeface="Calibri" panose="020F0502020204030204" pitchFamily="34" charset="0"/>
                <a:ea typeface="Calibri" panose="020F0502020204030204" pitchFamily="34" charset="0"/>
                <a:cs typeface="Times New Roman" panose="02020603050405020304" pitchFamily="18" charset="0"/>
              </a:rPr>
              <a:t>4.</a:t>
            </a:r>
            <a:r>
              <a:rPr lang="en-GB" sz="1000" dirty="0">
                <a:latin typeface="Calibri" panose="020F0502020204030204" pitchFamily="34" charset="0"/>
                <a:ea typeface="Calibri" panose="020F0502020204030204" pitchFamily="34" charset="0"/>
                <a:cs typeface="Times New Roman" panose="02020603050405020304" pitchFamily="18" charset="0"/>
              </a:rPr>
              <a:t> Angry, the cattle barons planned a full scale </a:t>
            </a:r>
            <a:r>
              <a:rPr lang="en-GB" sz="1000" b="1" dirty="0">
                <a:latin typeface="Calibri" panose="020F0502020204030204" pitchFamily="34" charset="0"/>
                <a:ea typeface="Calibri" panose="020F0502020204030204" pitchFamily="34" charset="0"/>
                <a:cs typeface="Times New Roman" panose="02020603050405020304" pitchFamily="18" charset="0"/>
              </a:rPr>
              <a:t>invasion</a:t>
            </a:r>
            <a:r>
              <a:rPr lang="en-GB" sz="1000" dirty="0">
                <a:latin typeface="Calibri" panose="020F0502020204030204" pitchFamily="34" charset="0"/>
                <a:ea typeface="Calibri" panose="020F0502020204030204" pitchFamily="34" charset="0"/>
                <a:cs typeface="Times New Roman" panose="02020603050405020304" pitchFamily="18" charset="0"/>
              </a:rPr>
              <a:t> of Johnson County.  This was with the full support of Wyoming’s governor who even supplied them with a case of guns. The WSGA raised </a:t>
            </a:r>
            <a:r>
              <a:rPr lang="en-GB" sz="1000" b="1" dirty="0">
                <a:latin typeface="Calibri" panose="020F0502020204030204" pitchFamily="34" charset="0"/>
                <a:ea typeface="Calibri" panose="020F0502020204030204" pitchFamily="34" charset="0"/>
                <a:cs typeface="Times New Roman" panose="02020603050405020304" pitchFamily="18" charset="0"/>
              </a:rPr>
              <a:t>$100,000 </a:t>
            </a:r>
            <a:r>
              <a:rPr lang="en-GB" sz="1000" dirty="0">
                <a:latin typeface="Calibri" panose="020F0502020204030204" pitchFamily="34" charset="0"/>
                <a:ea typeface="Calibri" panose="020F0502020204030204" pitchFamily="34" charset="0"/>
                <a:cs typeface="Times New Roman" panose="02020603050405020304" pitchFamily="18" charset="0"/>
              </a:rPr>
              <a:t>for the invasion and any legal costs. Some of this money was used to hire </a:t>
            </a:r>
            <a:r>
              <a:rPr lang="en-GB" sz="1000" b="1" dirty="0">
                <a:latin typeface="Calibri" panose="020F0502020204030204" pitchFamily="34" charset="0"/>
                <a:ea typeface="Calibri" panose="020F0502020204030204" pitchFamily="34" charset="0"/>
                <a:cs typeface="Times New Roman" panose="02020603050405020304" pitchFamily="18" charset="0"/>
              </a:rPr>
              <a:t>22 gunmen </a:t>
            </a:r>
            <a:r>
              <a:rPr lang="en-GB" sz="1000" dirty="0">
                <a:latin typeface="Calibri" panose="020F0502020204030204" pitchFamily="34" charset="0"/>
                <a:ea typeface="Calibri" panose="020F0502020204030204" pitchFamily="34" charset="0"/>
                <a:cs typeface="Times New Roman" panose="02020603050405020304" pitchFamily="18" charset="0"/>
              </a:rPr>
              <a:t>to kill the </a:t>
            </a:r>
            <a:r>
              <a:rPr lang="en-GB" sz="1000" b="1" dirty="0">
                <a:latin typeface="Calibri" panose="020F0502020204030204" pitchFamily="34" charset="0"/>
                <a:ea typeface="Calibri" panose="020F0502020204030204" pitchFamily="34" charset="0"/>
                <a:cs typeface="Times New Roman" panose="02020603050405020304" pitchFamily="18" charset="0"/>
              </a:rPr>
              <a:t>70 </a:t>
            </a:r>
            <a:r>
              <a:rPr lang="en-GB" sz="1000" dirty="0">
                <a:latin typeface="Calibri" panose="020F0502020204030204" pitchFamily="34" charset="0"/>
                <a:ea typeface="Calibri" panose="020F0502020204030204" pitchFamily="34" charset="0"/>
                <a:cs typeface="Times New Roman" panose="02020603050405020304" pitchFamily="18" charset="0"/>
              </a:rPr>
              <a:t>homesteaders and small cattle ranch owners whose names had been written on a death list.  These were the people who they believed were cattle rustlers. The gunmen were paid $5 per day and promised $50 for each rustler killed.  They even paid the Union Pacific Railroad to bring the gunmen in for them on a specially ordered train.  The gunfighters and cattlemen made up a force around 50 men.  </a:t>
            </a:r>
          </a:p>
        </p:txBody>
      </p:sp>
      <p:sp>
        <p:nvSpPr>
          <p:cNvPr id="32" name="Rectangle 31">
            <a:extLst>
              <a:ext uri="{FF2B5EF4-FFF2-40B4-BE49-F238E27FC236}">
                <a16:creationId xmlns:a16="http://schemas.microsoft.com/office/drawing/2014/main" id="{87FA3652-A336-422B-8DB1-EF11188CA70E}"/>
              </a:ext>
            </a:extLst>
          </p:cNvPr>
          <p:cNvSpPr/>
          <p:nvPr/>
        </p:nvSpPr>
        <p:spPr>
          <a:xfrm>
            <a:off x="4590341" y="3515615"/>
            <a:ext cx="7519529" cy="414344"/>
          </a:xfrm>
          <a:prstGeom prst="rect">
            <a:avLst/>
          </a:prstGeom>
          <a:solidFill>
            <a:schemeClr val="bg1"/>
          </a:solidFill>
          <a:ln w="19050">
            <a:solidFill>
              <a:schemeClr val="tx1"/>
            </a:solidFill>
          </a:ln>
        </p:spPr>
        <p:txBody>
          <a:bodyPr wrap="square">
            <a:spAutoFit/>
          </a:bodyPr>
          <a:lstStyle/>
          <a:p>
            <a:pPr lvl="0">
              <a:lnSpc>
                <a:spcPct val="107000"/>
              </a:lnSpc>
              <a:spcAft>
                <a:spcPts val="800"/>
              </a:spcAft>
            </a:pPr>
            <a:r>
              <a:rPr lang="en-GB" sz="1000" b="1" dirty="0">
                <a:latin typeface="Calibri" panose="020F0502020204030204" pitchFamily="34" charset="0"/>
                <a:ea typeface="Calibri" panose="020F0502020204030204" pitchFamily="34" charset="0"/>
                <a:cs typeface="Times New Roman" panose="02020603050405020304" pitchFamily="18" charset="0"/>
              </a:rPr>
              <a:t>5. </a:t>
            </a:r>
            <a:r>
              <a:rPr lang="en-GB" sz="1000" dirty="0">
                <a:latin typeface="Calibri" panose="020F0502020204030204" pitchFamily="34" charset="0"/>
                <a:ea typeface="Calibri" panose="020F0502020204030204" pitchFamily="34" charset="0"/>
                <a:cs typeface="Times New Roman" panose="02020603050405020304" pitchFamily="18" charset="0"/>
              </a:rPr>
              <a:t>Their plan was to capture the town of </a:t>
            </a:r>
            <a:r>
              <a:rPr lang="en-GB" sz="1000" b="1" dirty="0">
                <a:latin typeface="Calibri" panose="020F0502020204030204" pitchFamily="34" charset="0"/>
                <a:ea typeface="Calibri" panose="020F0502020204030204" pitchFamily="34" charset="0"/>
                <a:cs typeface="Times New Roman" panose="02020603050405020304" pitchFamily="18" charset="0"/>
              </a:rPr>
              <a:t>Buffalo</a:t>
            </a:r>
            <a:r>
              <a:rPr lang="en-GB" sz="1000" dirty="0">
                <a:latin typeface="Calibri" panose="020F0502020204030204" pitchFamily="34" charset="0"/>
                <a:ea typeface="Calibri" panose="020F0502020204030204" pitchFamily="34" charset="0"/>
                <a:cs typeface="Times New Roman" panose="02020603050405020304" pitchFamily="18" charset="0"/>
              </a:rPr>
              <a:t>, kill the </a:t>
            </a:r>
            <a:r>
              <a:rPr lang="en-GB" sz="1000" b="1" dirty="0">
                <a:latin typeface="Calibri" panose="020F0502020204030204" pitchFamily="34" charset="0"/>
                <a:ea typeface="Calibri" panose="020F0502020204030204" pitchFamily="34" charset="0"/>
                <a:cs typeface="Times New Roman" panose="02020603050405020304" pitchFamily="18" charset="0"/>
              </a:rPr>
              <a:t>sheriff</a:t>
            </a:r>
            <a:r>
              <a:rPr lang="en-GB" sz="1000" dirty="0">
                <a:latin typeface="Calibri" panose="020F0502020204030204" pitchFamily="34" charset="0"/>
                <a:ea typeface="Calibri" panose="020F0502020204030204" pitchFamily="34" charset="0"/>
                <a:cs typeface="Times New Roman" panose="02020603050405020304" pitchFamily="18" charset="0"/>
              </a:rPr>
              <a:t> and then kill the 70 people on the death list.  They began by cutting down the </a:t>
            </a:r>
            <a:r>
              <a:rPr lang="en-GB" sz="1000" b="1" dirty="0">
                <a:latin typeface="Calibri" panose="020F0502020204030204" pitchFamily="34" charset="0"/>
                <a:ea typeface="Calibri" panose="020F0502020204030204" pitchFamily="34" charset="0"/>
                <a:cs typeface="Times New Roman" panose="02020603050405020304" pitchFamily="18" charset="0"/>
              </a:rPr>
              <a:t>telegraph</a:t>
            </a:r>
            <a:r>
              <a:rPr lang="en-GB" sz="1000" dirty="0">
                <a:latin typeface="Calibri" panose="020F0502020204030204" pitchFamily="34" charset="0"/>
                <a:ea typeface="Calibri" panose="020F0502020204030204" pitchFamily="34" charset="0"/>
                <a:cs typeface="Times New Roman" panose="02020603050405020304" pitchFamily="18" charset="0"/>
              </a:rPr>
              <a:t> wires which stopped the townspeople from contacting the outside world for help.   However, things began to go wrong.  </a:t>
            </a:r>
            <a:endParaRPr lang="en-GB" sz="9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3" name="Rectangle 32">
            <a:extLst>
              <a:ext uri="{FF2B5EF4-FFF2-40B4-BE49-F238E27FC236}">
                <a16:creationId xmlns:a16="http://schemas.microsoft.com/office/drawing/2014/main" id="{B1F0CDB9-C227-45E6-8C8F-38DB42A1659D}"/>
              </a:ext>
            </a:extLst>
          </p:cNvPr>
          <p:cNvSpPr/>
          <p:nvPr/>
        </p:nvSpPr>
        <p:spPr>
          <a:xfrm>
            <a:off x="4591369" y="3918647"/>
            <a:ext cx="7519529" cy="743665"/>
          </a:xfrm>
          <a:prstGeom prst="rect">
            <a:avLst/>
          </a:prstGeom>
          <a:solidFill>
            <a:schemeClr val="bg1"/>
          </a:solidFill>
          <a:ln w="19050">
            <a:solidFill>
              <a:schemeClr val="tx1"/>
            </a:solidFill>
          </a:ln>
        </p:spPr>
        <p:txBody>
          <a:bodyPr wrap="square">
            <a:spAutoFit/>
          </a:bodyPr>
          <a:lstStyle/>
          <a:p>
            <a:pPr lvl="0">
              <a:lnSpc>
                <a:spcPct val="107000"/>
              </a:lnSpc>
              <a:spcAft>
                <a:spcPts val="800"/>
              </a:spcAft>
            </a:pPr>
            <a:r>
              <a:rPr lang="en-GB" sz="1000" b="1" dirty="0">
                <a:latin typeface="Calibri" panose="020F0502020204030204" pitchFamily="34" charset="0"/>
                <a:ea typeface="Calibri" panose="020F0502020204030204" pitchFamily="34" charset="0"/>
                <a:cs typeface="Times New Roman" panose="02020603050405020304" pitchFamily="18" charset="0"/>
              </a:rPr>
              <a:t>6.</a:t>
            </a:r>
            <a:r>
              <a:rPr lang="en-GB" sz="1000" dirty="0">
                <a:latin typeface="Calibri" panose="020F0502020204030204" pitchFamily="34" charset="0"/>
                <a:ea typeface="Calibri" panose="020F0502020204030204" pitchFamily="34" charset="0"/>
                <a:cs typeface="Times New Roman" panose="02020603050405020304" pitchFamily="18" charset="0"/>
              </a:rPr>
              <a:t> The gunmen stopped to attack a smaller ranch called the KC Ranch.  There they were held up by </a:t>
            </a:r>
            <a:r>
              <a:rPr lang="en-GB" sz="1000" b="1" dirty="0">
                <a:latin typeface="Calibri" panose="020F0502020204030204" pitchFamily="34" charset="0"/>
                <a:ea typeface="Calibri" panose="020F0502020204030204" pitchFamily="34" charset="0"/>
                <a:cs typeface="Times New Roman" panose="02020603050405020304" pitchFamily="18" charset="0"/>
              </a:rPr>
              <a:t>Nate Champion</a:t>
            </a:r>
            <a:r>
              <a:rPr lang="en-GB" sz="1000" dirty="0">
                <a:latin typeface="Calibri" panose="020F0502020204030204" pitchFamily="34" charset="0"/>
                <a:ea typeface="Calibri" panose="020F0502020204030204" pitchFamily="34" charset="0"/>
                <a:cs typeface="Times New Roman" panose="02020603050405020304" pitchFamily="18" charset="0"/>
              </a:rPr>
              <a:t>.  Single handed, and even after the death of his brother, he held off the invaders all day until they finally burnt him out of his cabin and shot. The next day, the people of Buffalo were armed and ready. 300 of them led by Sheriff Angus, surrounded the WSGA men in a local ranch. The WSGA men were only saved when the US cavalry arrived, ordered there by the President himself.  Their powerful friends had used their influenced again.  </a:t>
            </a:r>
            <a:endParaRPr lang="en-GB" sz="10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4" name="TextBox 33">
            <a:extLst>
              <a:ext uri="{FF2B5EF4-FFF2-40B4-BE49-F238E27FC236}">
                <a16:creationId xmlns:a16="http://schemas.microsoft.com/office/drawing/2014/main" id="{44C0E04A-9E67-4657-8FA2-E8C9BE00DB4F}"/>
              </a:ext>
            </a:extLst>
          </p:cNvPr>
          <p:cNvSpPr txBox="1"/>
          <p:nvPr/>
        </p:nvSpPr>
        <p:spPr>
          <a:xfrm>
            <a:off x="4631150" y="4719256"/>
            <a:ext cx="3730543" cy="261610"/>
          </a:xfrm>
          <a:custGeom>
            <a:avLst/>
            <a:gdLst>
              <a:gd name="connsiteX0" fmla="*/ 0 w 3730543"/>
              <a:gd name="connsiteY0" fmla="*/ 0 h 261610"/>
              <a:gd name="connsiteX1" fmla="*/ 659063 w 3730543"/>
              <a:gd name="connsiteY1" fmla="*/ 0 h 261610"/>
              <a:gd name="connsiteX2" fmla="*/ 1280820 w 3730543"/>
              <a:gd name="connsiteY2" fmla="*/ 0 h 261610"/>
              <a:gd name="connsiteX3" fmla="*/ 1790661 w 3730543"/>
              <a:gd name="connsiteY3" fmla="*/ 0 h 261610"/>
              <a:gd name="connsiteX4" fmla="*/ 2412418 w 3730543"/>
              <a:gd name="connsiteY4" fmla="*/ 0 h 261610"/>
              <a:gd name="connsiteX5" fmla="*/ 2922259 w 3730543"/>
              <a:gd name="connsiteY5" fmla="*/ 0 h 261610"/>
              <a:gd name="connsiteX6" fmla="*/ 3730543 w 3730543"/>
              <a:gd name="connsiteY6" fmla="*/ 0 h 261610"/>
              <a:gd name="connsiteX7" fmla="*/ 3730543 w 3730543"/>
              <a:gd name="connsiteY7" fmla="*/ 261610 h 261610"/>
              <a:gd name="connsiteX8" fmla="*/ 3108786 w 3730543"/>
              <a:gd name="connsiteY8" fmla="*/ 261610 h 261610"/>
              <a:gd name="connsiteX9" fmla="*/ 2449723 w 3730543"/>
              <a:gd name="connsiteY9" fmla="*/ 261610 h 261610"/>
              <a:gd name="connsiteX10" fmla="*/ 1790661 w 3730543"/>
              <a:gd name="connsiteY10" fmla="*/ 261610 h 261610"/>
              <a:gd name="connsiteX11" fmla="*/ 1243514 w 3730543"/>
              <a:gd name="connsiteY11" fmla="*/ 261610 h 261610"/>
              <a:gd name="connsiteX12" fmla="*/ 696368 w 3730543"/>
              <a:gd name="connsiteY12" fmla="*/ 261610 h 261610"/>
              <a:gd name="connsiteX13" fmla="*/ 0 w 3730543"/>
              <a:gd name="connsiteY13" fmla="*/ 261610 h 261610"/>
              <a:gd name="connsiteX14" fmla="*/ 0 w 3730543"/>
              <a:gd name="connsiteY14"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30543" h="261610" fill="none" extrusionOk="0">
                <a:moveTo>
                  <a:pt x="0" y="0"/>
                </a:moveTo>
                <a:cubicBezTo>
                  <a:pt x="280835" y="17916"/>
                  <a:pt x="378265" y="-8439"/>
                  <a:pt x="659063" y="0"/>
                </a:cubicBezTo>
                <a:cubicBezTo>
                  <a:pt x="939861" y="8439"/>
                  <a:pt x="1059094" y="-22539"/>
                  <a:pt x="1280820" y="0"/>
                </a:cubicBezTo>
                <a:cubicBezTo>
                  <a:pt x="1502546" y="22539"/>
                  <a:pt x="1607375" y="21947"/>
                  <a:pt x="1790661" y="0"/>
                </a:cubicBezTo>
                <a:cubicBezTo>
                  <a:pt x="1973947" y="-21947"/>
                  <a:pt x="2164104" y="-8701"/>
                  <a:pt x="2412418" y="0"/>
                </a:cubicBezTo>
                <a:cubicBezTo>
                  <a:pt x="2660732" y="8701"/>
                  <a:pt x="2809551" y="-15905"/>
                  <a:pt x="2922259" y="0"/>
                </a:cubicBezTo>
                <a:cubicBezTo>
                  <a:pt x="3034967" y="15905"/>
                  <a:pt x="3498407" y="26605"/>
                  <a:pt x="3730543" y="0"/>
                </a:cubicBezTo>
                <a:cubicBezTo>
                  <a:pt x="3738942" y="91187"/>
                  <a:pt x="3723357" y="192076"/>
                  <a:pt x="3730543" y="261610"/>
                </a:cubicBezTo>
                <a:cubicBezTo>
                  <a:pt x="3430134" y="256554"/>
                  <a:pt x="3329528" y="253995"/>
                  <a:pt x="3108786" y="261610"/>
                </a:cubicBezTo>
                <a:cubicBezTo>
                  <a:pt x="2888044" y="269225"/>
                  <a:pt x="2676127" y="262730"/>
                  <a:pt x="2449723" y="261610"/>
                </a:cubicBezTo>
                <a:cubicBezTo>
                  <a:pt x="2223319" y="260490"/>
                  <a:pt x="1924899" y="275373"/>
                  <a:pt x="1790661" y="261610"/>
                </a:cubicBezTo>
                <a:cubicBezTo>
                  <a:pt x="1656423" y="247847"/>
                  <a:pt x="1435453" y="257960"/>
                  <a:pt x="1243514" y="261610"/>
                </a:cubicBezTo>
                <a:cubicBezTo>
                  <a:pt x="1051575" y="265260"/>
                  <a:pt x="859000" y="268177"/>
                  <a:pt x="696368" y="261610"/>
                </a:cubicBezTo>
                <a:cubicBezTo>
                  <a:pt x="533736" y="255043"/>
                  <a:pt x="311490" y="257337"/>
                  <a:pt x="0" y="261610"/>
                </a:cubicBezTo>
                <a:cubicBezTo>
                  <a:pt x="3804" y="156076"/>
                  <a:pt x="11069" y="55956"/>
                  <a:pt x="0" y="0"/>
                </a:cubicBezTo>
                <a:close/>
              </a:path>
              <a:path w="3730543" h="261610" stroke="0" extrusionOk="0">
                <a:moveTo>
                  <a:pt x="0" y="0"/>
                </a:moveTo>
                <a:cubicBezTo>
                  <a:pt x="279676" y="-19135"/>
                  <a:pt x="435489" y="6626"/>
                  <a:pt x="584452" y="0"/>
                </a:cubicBezTo>
                <a:cubicBezTo>
                  <a:pt x="733415" y="-6626"/>
                  <a:pt x="1042441" y="28040"/>
                  <a:pt x="1280820" y="0"/>
                </a:cubicBezTo>
                <a:cubicBezTo>
                  <a:pt x="1519199" y="-28040"/>
                  <a:pt x="1770445" y="10732"/>
                  <a:pt x="1939882" y="0"/>
                </a:cubicBezTo>
                <a:cubicBezTo>
                  <a:pt x="2109319" y="-10732"/>
                  <a:pt x="2246455" y="24654"/>
                  <a:pt x="2487029" y="0"/>
                </a:cubicBezTo>
                <a:cubicBezTo>
                  <a:pt x="2727603" y="-24654"/>
                  <a:pt x="2833485" y="23625"/>
                  <a:pt x="3108786" y="0"/>
                </a:cubicBezTo>
                <a:cubicBezTo>
                  <a:pt x="3384087" y="-23625"/>
                  <a:pt x="3492459" y="-11884"/>
                  <a:pt x="3730543" y="0"/>
                </a:cubicBezTo>
                <a:cubicBezTo>
                  <a:pt x="3740834" y="99871"/>
                  <a:pt x="3717673" y="206232"/>
                  <a:pt x="3730543" y="261610"/>
                </a:cubicBezTo>
                <a:cubicBezTo>
                  <a:pt x="3535657" y="264874"/>
                  <a:pt x="3385212" y="262047"/>
                  <a:pt x="3220702" y="261610"/>
                </a:cubicBezTo>
                <a:cubicBezTo>
                  <a:pt x="3056192" y="261173"/>
                  <a:pt x="2904091" y="275140"/>
                  <a:pt x="2673556" y="261610"/>
                </a:cubicBezTo>
                <a:cubicBezTo>
                  <a:pt x="2443021" y="248080"/>
                  <a:pt x="2192917" y="234859"/>
                  <a:pt x="2051799" y="261610"/>
                </a:cubicBezTo>
                <a:cubicBezTo>
                  <a:pt x="1910681" y="288361"/>
                  <a:pt x="1678570" y="271184"/>
                  <a:pt x="1392736" y="261610"/>
                </a:cubicBezTo>
                <a:cubicBezTo>
                  <a:pt x="1106902" y="252036"/>
                  <a:pt x="999925" y="263088"/>
                  <a:pt x="770979" y="261610"/>
                </a:cubicBezTo>
                <a:cubicBezTo>
                  <a:pt x="542033" y="260132"/>
                  <a:pt x="371257" y="268356"/>
                  <a:pt x="0" y="261610"/>
                </a:cubicBezTo>
                <a:cubicBezTo>
                  <a:pt x="-2007" y="200684"/>
                  <a:pt x="-2296" y="85939"/>
                  <a:pt x="0" y="0"/>
                </a:cubicBezTo>
                <a:close/>
              </a:path>
            </a:pathLst>
          </a:custGeom>
          <a:solidFill>
            <a:schemeClr val="accent4">
              <a:lumMod val="20000"/>
              <a:lumOff val="80000"/>
            </a:schemeClr>
          </a:solidFill>
          <a:ln w="19050">
            <a:solidFill>
              <a:schemeClr val="tx1"/>
            </a:solidFill>
            <a:extLst>
              <a:ext uri="{C807C97D-BFC1-408E-A445-0C87EB9F89A2}">
                <ask:lineSketchStyleProps xmlns:ask="http://schemas.microsoft.com/office/drawing/2018/sketchyshapes" sd="874966754">
                  <a:prstGeom prst="rect">
                    <a:avLst/>
                  </a:prstGeom>
                  <ask:type>
                    <ask:lineSketchFreehand/>
                  </ask:type>
                </ask:lineSketchStyleProps>
              </a:ext>
            </a:extLst>
          </a:ln>
        </p:spPr>
        <p:txBody>
          <a:bodyPr wrap="square" rtlCol="0">
            <a:spAutoFit/>
          </a:bodyPr>
          <a:lstStyle/>
          <a:p>
            <a:pPr algn="ctr"/>
            <a:r>
              <a:rPr lang="en-GB" sz="1100" b="1" dirty="0"/>
              <a:t>The Outcome</a:t>
            </a:r>
          </a:p>
        </p:txBody>
      </p:sp>
      <p:sp>
        <p:nvSpPr>
          <p:cNvPr id="35" name="TextBox 34">
            <a:extLst>
              <a:ext uri="{FF2B5EF4-FFF2-40B4-BE49-F238E27FC236}">
                <a16:creationId xmlns:a16="http://schemas.microsoft.com/office/drawing/2014/main" id="{18A41E9D-3CDB-4AD3-9188-5D776B55D556}"/>
              </a:ext>
            </a:extLst>
          </p:cNvPr>
          <p:cNvSpPr txBox="1"/>
          <p:nvPr/>
        </p:nvSpPr>
        <p:spPr>
          <a:xfrm>
            <a:off x="8474698" y="4719256"/>
            <a:ext cx="3635172" cy="261610"/>
          </a:xfrm>
          <a:custGeom>
            <a:avLst/>
            <a:gdLst>
              <a:gd name="connsiteX0" fmla="*/ 0 w 3635172"/>
              <a:gd name="connsiteY0" fmla="*/ 0 h 261610"/>
              <a:gd name="connsiteX1" fmla="*/ 642214 w 3635172"/>
              <a:gd name="connsiteY1" fmla="*/ 0 h 261610"/>
              <a:gd name="connsiteX2" fmla="*/ 1248076 w 3635172"/>
              <a:gd name="connsiteY2" fmla="*/ 0 h 261610"/>
              <a:gd name="connsiteX3" fmla="*/ 1744883 w 3635172"/>
              <a:gd name="connsiteY3" fmla="*/ 0 h 261610"/>
              <a:gd name="connsiteX4" fmla="*/ 2350745 w 3635172"/>
              <a:gd name="connsiteY4" fmla="*/ 0 h 261610"/>
              <a:gd name="connsiteX5" fmla="*/ 2847551 w 3635172"/>
              <a:gd name="connsiteY5" fmla="*/ 0 h 261610"/>
              <a:gd name="connsiteX6" fmla="*/ 3635172 w 3635172"/>
              <a:gd name="connsiteY6" fmla="*/ 0 h 261610"/>
              <a:gd name="connsiteX7" fmla="*/ 3635172 w 3635172"/>
              <a:gd name="connsiteY7" fmla="*/ 261610 h 261610"/>
              <a:gd name="connsiteX8" fmla="*/ 3029310 w 3635172"/>
              <a:gd name="connsiteY8" fmla="*/ 261610 h 261610"/>
              <a:gd name="connsiteX9" fmla="*/ 2387096 w 3635172"/>
              <a:gd name="connsiteY9" fmla="*/ 261610 h 261610"/>
              <a:gd name="connsiteX10" fmla="*/ 1744883 w 3635172"/>
              <a:gd name="connsiteY10" fmla="*/ 261610 h 261610"/>
              <a:gd name="connsiteX11" fmla="*/ 1211724 w 3635172"/>
              <a:gd name="connsiteY11" fmla="*/ 261610 h 261610"/>
              <a:gd name="connsiteX12" fmla="*/ 678565 w 3635172"/>
              <a:gd name="connsiteY12" fmla="*/ 261610 h 261610"/>
              <a:gd name="connsiteX13" fmla="*/ 0 w 3635172"/>
              <a:gd name="connsiteY13" fmla="*/ 261610 h 261610"/>
              <a:gd name="connsiteX14" fmla="*/ 0 w 3635172"/>
              <a:gd name="connsiteY14"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635172" h="261610" fill="none" extrusionOk="0">
                <a:moveTo>
                  <a:pt x="0" y="0"/>
                </a:moveTo>
                <a:cubicBezTo>
                  <a:pt x="235327" y="22017"/>
                  <a:pt x="372958" y="16527"/>
                  <a:pt x="642214" y="0"/>
                </a:cubicBezTo>
                <a:cubicBezTo>
                  <a:pt x="911470" y="-16527"/>
                  <a:pt x="1093838" y="10725"/>
                  <a:pt x="1248076" y="0"/>
                </a:cubicBezTo>
                <a:cubicBezTo>
                  <a:pt x="1402314" y="-10725"/>
                  <a:pt x="1641503" y="6138"/>
                  <a:pt x="1744883" y="0"/>
                </a:cubicBezTo>
                <a:cubicBezTo>
                  <a:pt x="1848263" y="-6138"/>
                  <a:pt x="2153612" y="13387"/>
                  <a:pt x="2350745" y="0"/>
                </a:cubicBezTo>
                <a:cubicBezTo>
                  <a:pt x="2547878" y="-13387"/>
                  <a:pt x="2676233" y="20019"/>
                  <a:pt x="2847551" y="0"/>
                </a:cubicBezTo>
                <a:cubicBezTo>
                  <a:pt x="3018869" y="-20019"/>
                  <a:pt x="3358359" y="20075"/>
                  <a:pt x="3635172" y="0"/>
                </a:cubicBezTo>
                <a:cubicBezTo>
                  <a:pt x="3643571" y="91187"/>
                  <a:pt x="3627986" y="192076"/>
                  <a:pt x="3635172" y="261610"/>
                </a:cubicBezTo>
                <a:cubicBezTo>
                  <a:pt x="3388467" y="231958"/>
                  <a:pt x="3228953" y="259478"/>
                  <a:pt x="3029310" y="261610"/>
                </a:cubicBezTo>
                <a:cubicBezTo>
                  <a:pt x="2829667" y="263742"/>
                  <a:pt x="2531741" y="260540"/>
                  <a:pt x="2387096" y="261610"/>
                </a:cubicBezTo>
                <a:cubicBezTo>
                  <a:pt x="2242451" y="262680"/>
                  <a:pt x="1914782" y="233475"/>
                  <a:pt x="1744883" y="261610"/>
                </a:cubicBezTo>
                <a:cubicBezTo>
                  <a:pt x="1574984" y="289745"/>
                  <a:pt x="1431225" y="281545"/>
                  <a:pt x="1211724" y="261610"/>
                </a:cubicBezTo>
                <a:cubicBezTo>
                  <a:pt x="992223" y="241675"/>
                  <a:pt x="824927" y="237812"/>
                  <a:pt x="678565" y="261610"/>
                </a:cubicBezTo>
                <a:cubicBezTo>
                  <a:pt x="532203" y="285408"/>
                  <a:pt x="293769" y="246041"/>
                  <a:pt x="0" y="261610"/>
                </a:cubicBezTo>
                <a:cubicBezTo>
                  <a:pt x="3804" y="156076"/>
                  <a:pt x="11069" y="55956"/>
                  <a:pt x="0" y="0"/>
                </a:cubicBezTo>
                <a:close/>
              </a:path>
              <a:path w="3635172" h="261610" stroke="0" extrusionOk="0">
                <a:moveTo>
                  <a:pt x="0" y="0"/>
                </a:moveTo>
                <a:cubicBezTo>
                  <a:pt x="257640" y="23595"/>
                  <a:pt x="368371" y="-11399"/>
                  <a:pt x="569510" y="0"/>
                </a:cubicBezTo>
                <a:cubicBezTo>
                  <a:pt x="770649" y="11399"/>
                  <a:pt x="911635" y="-6120"/>
                  <a:pt x="1248076" y="0"/>
                </a:cubicBezTo>
                <a:cubicBezTo>
                  <a:pt x="1584517" y="6120"/>
                  <a:pt x="1658516" y="11963"/>
                  <a:pt x="1890289" y="0"/>
                </a:cubicBezTo>
                <a:cubicBezTo>
                  <a:pt x="2122062" y="-11963"/>
                  <a:pt x="2159872" y="18951"/>
                  <a:pt x="2423448" y="0"/>
                </a:cubicBezTo>
                <a:cubicBezTo>
                  <a:pt x="2687024" y="-18951"/>
                  <a:pt x="2878869" y="-26311"/>
                  <a:pt x="3029310" y="0"/>
                </a:cubicBezTo>
                <a:cubicBezTo>
                  <a:pt x="3179751" y="26311"/>
                  <a:pt x="3487912" y="-16565"/>
                  <a:pt x="3635172" y="0"/>
                </a:cubicBezTo>
                <a:cubicBezTo>
                  <a:pt x="3645463" y="99871"/>
                  <a:pt x="3622302" y="206232"/>
                  <a:pt x="3635172" y="261610"/>
                </a:cubicBezTo>
                <a:cubicBezTo>
                  <a:pt x="3393610" y="284209"/>
                  <a:pt x="3267537" y="262699"/>
                  <a:pt x="3138365" y="261610"/>
                </a:cubicBezTo>
                <a:cubicBezTo>
                  <a:pt x="3009193" y="260521"/>
                  <a:pt x="2817352" y="285255"/>
                  <a:pt x="2605207" y="261610"/>
                </a:cubicBezTo>
                <a:cubicBezTo>
                  <a:pt x="2393062" y="237965"/>
                  <a:pt x="2230992" y="260323"/>
                  <a:pt x="1999345" y="261610"/>
                </a:cubicBezTo>
                <a:cubicBezTo>
                  <a:pt x="1767698" y="262897"/>
                  <a:pt x="1598786" y="286090"/>
                  <a:pt x="1357131" y="261610"/>
                </a:cubicBezTo>
                <a:cubicBezTo>
                  <a:pt x="1115476" y="237130"/>
                  <a:pt x="1003569" y="276733"/>
                  <a:pt x="751269" y="261610"/>
                </a:cubicBezTo>
                <a:cubicBezTo>
                  <a:pt x="498969" y="246487"/>
                  <a:pt x="161084" y="278970"/>
                  <a:pt x="0" y="261610"/>
                </a:cubicBezTo>
                <a:cubicBezTo>
                  <a:pt x="-2007" y="200684"/>
                  <a:pt x="-2296" y="85939"/>
                  <a:pt x="0" y="0"/>
                </a:cubicBezTo>
                <a:close/>
              </a:path>
            </a:pathLst>
          </a:cu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874966754">
                  <a:prstGeom prst="rect">
                    <a:avLst/>
                  </a:prstGeom>
                  <ask:type>
                    <ask:lineSketchFreehand/>
                  </ask:type>
                </ask:lineSketchStyleProps>
              </a:ext>
            </a:extLst>
          </a:ln>
        </p:spPr>
        <p:txBody>
          <a:bodyPr wrap="square" rtlCol="0">
            <a:spAutoFit/>
          </a:bodyPr>
          <a:lstStyle/>
          <a:p>
            <a:pPr algn="ctr"/>
            <a:r>
              <a:rPr lang="en-GB" sz="1100" b="1" dirty="0"/>
              <a:t>Its Importance</a:t>
            </a:r>
          </a:p>
        </p:txBody>
      </p:sp>
      <p:pic>
        <p:nvPicPr>
          <p:cNvPr id="2052" name="Picture 4" descr="Shady Bird Johnson | Simpsons Wiki | Fandom">
            <a:extLst>
              <a:ext uri="{FF2B5EF4-FFF2-40B4-BE49-F238E27FC236}">
                <a16:creationId xmlns:a16="http://schemas.microsoft.com/office/drawing/2014/main" id="{8581AFF9-8B88-4257-840C-F3ACA1D820A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286"/>
          <a:stretch/>
        </p:blipFill>
        <p:spPr bwMode="auto">
          <a:xfrm flipH="1">
            <a:off x="10781226" y="4492799"/>
            <a:ext cx="1454217" cy="2365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392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5" y="89647"/>
            <a:ext cx="12028463"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25: </a:t>
            </a:r>
            <a:r>
              <a:rPr lang="en-GB" dirty="0">
                <a:latin typeface="Berlin Sans FB" panose="020E0602020502020306" pitchFamily="34" charset="0"/>
              </a:rPr>
              <a:t>Conflict with the Indians: The Battle of Little Bighorn (1876) &amp; a change in US Government Policy</a:t>
            </a:r>
          </a:p>
        </p:txBody>
      </p:sp>
      <p:sp>
        <p:nvSpPr>
          <p:cNvPr id="6"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ectangle 3"/>
          <p:cNvSpPr>
            <a:spLocks noChangeArrowheads="1"/>
          </p:cNvSpPr>
          <p:nvPr/>
        </p:nvSpPr>
        <p:spPr bwMode="auto">
          <a:xfrm>
            <a:off x="89646" y="467761"/>
            <a:ext cx="12028462" cy="1031051"/>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 </a:t>
            </a:r>
          </a:p>
          <a:p>
            <a:pPr lvl="0" eaLnBrk="0" fontAlgn="base" hangingPunct="0">
              <a:spcBef>
                <a:spcPct val="0"/>
              </a:spcBef>
              <a:spcAft>
                <a:spcPct val="0"/>
              </a:spcAft>
            </a:pP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Between the 1830s and 1870s, several Plains Indians tribes had made agreements with the US government.  This involved the Plains Indians being moved away from their </a:t>
            </a:r>
            <a:r>
              <a:rPr lang="en-GB" altLang="en-US" sz="1000" dirty="0">
                <a:latin typeface="Calibri" panose="020F0502020204030204" pitchFamily="34" charset="0"/>
                <a:ea typeface="Calibri" panose="020F0502020204030204" pitchFamily="34" charset="0"/>
                <a:cs typeface="Times New Roman" panose="02020603050405020304" pitchFamily="18" charset="0"/>
              </a:rPr>
              <a:t>spiritual land  with the promise of protection and money from the government who also promised to protect the tribes from any further changes to their traditional lifestyle. A key reason for these broken promised was the discovery of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gold</a:t>
            </a:r>
            <a:r>
              <a:rPr lang="en-GB" altLang="en-US" sz="1000" dirty="0">
                <a:latin typeface="Calibri" panose="020F0502020204030204" pitchFamily="34" charset="0"/>
                <a:ea typeface="Calibri" panose="020F0502020204030204" pitchFamily="34" charset="0"/>
                <a:cs typeface="Times New Roman" panose="02020603050405020304" pitchFamily="18" charset="0"/>
              </a:rPr>
              <a:t> on Indian land.  For example, in 1859 gold was found in the Rocky Mountains.  The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Cheyenne</a:t>
            </a:r>
            <a:r>
              <a:rPr lang="en-GB" altLang="en-US" sz="1000" dirty="0">
                <a:latin typeface="Calibri" panose="020F0502020204030204" pitchFamily="34" charset="0"/>
                <a:ea typeface="Calibri" panose="020F0502020204030204" pitchFamily="34" charset="0"/>
                <a:cs typeface="Times New Roman" panose="02020603050405020304" pitchFamily="18" charset="0"/>
              </a:rPr>
              <a:t> refused to leave and this resulted in the 1864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Sand Creek Massacre</a:t>
            </a:r>
            <a:r>
              <a:rPr lang="en-GB" altLang="en-US" sz="1000" dirty="0">
                <a:latin typeface="Calibri" panose="020F0502020204030204" pitchFamily="34" charset="0"/>
                <a:ea typeface="Calibri" panose="020F0502020204030204" pitchFamily="34" charset="0"/>
                <a:cs typeface="Times New Roman" panose="02020603050405020304" pitchFamily="18" charset="0"/>
              </a:rPr>
              <a:t>.  In 1863, gold was discovered in Montana with the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Bozeman</a:t>
            </a:r>
            <a:r>
              <a:rPr lang="en-GB" altLang="en-US" sz="1000" dirty="0">
                <a:latin typeface="Calibri" panose="020F0502020204030204" pitchFamily="34" charset="0"/>
                <a:ea typeface="Calibri" panose="020F0502020204030204" pitchFamily="34" charset="0"/>
                <a:cs typeface="Times New Roman" panose="02020603050405020304" pitchFamily="18" charset="0"/>
              </a:rPr>
              <a:t>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Trial </a:t>
            </a:r>
            <a:r>
              <a:rPr lang="en-GB" altLang="en-US" sz="1000" dirty="0">
                <a:latin typeface="Calibri" panose="020F0502020204030204" pitchFamily="34" charset="0"/>
                <a:ea typeface="Calibri" panose="020F0502020204030204" pitchFamily="34" charset="0"/>
                <a:cs typeface="Times New Roman" panose="02020603050405020304" pitchFamily="18" charset="0"/>
              </a:rPr>
              <a:t>opening up through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Sioux</a:t>
            </a:r>
            <a:r>
              <a:rPr lang="en-GB" altLang="en-US" sz="1000" dirty="0">
                <a:latin typeface="Calibri" panose="020F0502020204030204" pitchFamily="34" charset="0"/>
                <a:ea typeface="Calibri" panose="020F0502020204030204" pitchFamily="34" charset="0"/>
                <a:cs typeface="Times New Roman" panose="02020603050405020304" pitchFamily="18" charset="0"/>
              </a:rPr>
              <a:t> lands.  This led to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Red Cloud’s War </a:t>
            </a:r>
            <a:r>
              <a:rPr lang="en-GB" altLang="en-US" sz="1000" dirty="0">
                <a:latin typeface="Calibri" panose="020F0502020204030204" pitchFamily="34" charset="0"/>
                <a:ea typeface="Calibri" panose="020F0502020204030204" pitchFamily="34" charset="0"/>
                <a:cs typeface="Times New Roman" panose="02020603050405020304" pitchFamily="18" charset="0"/>
              </a:rPr>
              <a:t>in 1866. Time after time, the agreements between the Plains Indian tribes and the American government were broken and further tension followed. By 1876, the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Sioux tribes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combined their forces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defeated</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US Army, led by US Army commander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George Custer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his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7</a:t>
            </a:r>
            <a:r>
              <a:rPr kumimoji="0" lang="en-GB" altLang="en-US" sz="1000" b="1" i="0" u="none" strike="noStrike" cap="none" normalizeH="0" baseline="3000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Cavalry</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This was a</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shock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 the American people </a:t>
            </a:r>
            <a:r>
              <a:rPr lang="en-GB" altLang="en-US" sz="1000" dirty="0">
                <a:latin typeface="Calibri" panose="020F0502020204030204" pitchFamily="34" charset="0"/>
                <a:ea typeface="Calibri" panose="020F0502020204030204" pitchFamily="34" charset="0"/>
                <a:cs typeface="Times New Roman" panose="02020603050405020304" pitchFamily="18" charset="0"/>
              </a:rPr>
              <a:t>as well as</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American Government.  It also led to a huge turning point in the treatment of Plains Indians. </a:t>
            </a:r>
          </a:p>
        </p:txBody>
      </p:sp>
      <p:sp>
        <p:nvSpPr>
          <p:cNvPr id="10" name="TextBox 9">
            <a:extLst>
              <a:ext uri="{FF2B5EF4-FFF2-40B4-BE49-F238E27FC236}">
                <a16:creationId xmlns:a16="http://schemas.microsoft.com/office/drawing/2014/main" id="{5ACFA673-7D9D-4304-9AD4-6B334E7DC9C7}"/>
              </a:ext>
            </a:extLst>
          </p:cNvPr>
          <p:cNvSpPr txBox="1"/>
          <p:nvPr/>
        </p:nvSpPr>
        <p:spPr>
          <a:xfrm>
            <a:off x="91461" y="1846133"/>
            <a:ext cx="4231157" cy="877163"/>
          </a:xfrm>
          <a:prstGeom prst="rect">
            <a:avLst/>
          </a:prstGeom>
          <a:solidFill>
            <a:schemeClr val="bg1"/>
          </a:solidFill>
          <a:ln w="19050">
            <a:solidFill>
              <a:schemeClr val="accent4">
                <a:lumMod val="75000"/>
              </a:schemeClr>
            </a:solidFill>
          </a:ln>
        </p:spPr>
        <p:txBody>
          <a:bodyPr wrap="square" rtlCol="0">
            <a:spAutoFit/>
          </a:bodyPr>
          <a:lstStyle/>
          <a:p>
            <a:r>
              <a:rPr lang="en-GB" sz="1050" b="1" dirty="0"/>
              <a:t>Railroads</a:t>
            </a:r>
          </a:p>
          <a:p>
            <a:r>
              <a:rPr lang="en-GB" sz="1000" dirty="0">
                <a:latin typeface="Calibri" panose="020F0502020204030204" pitchFamily="34" charset="0"/>
                <a:ea typeface="Calibri" panose="020F0502020204030204" pitchFamily="34" charset="0"/>
                <a:cs typeface="Times New Roman" panose="02020603050405020304" pitchFamily="18" charset="0"/>
              </a:rPr>
              <a:t>In 1874, the railroad came closer to traditional Sioux hunting grounds in Dakota.  This land should have been protected by the </a:t>
            </a:r>
            <a:r>
              <a:rPr lang="en-GB" sz="1000" b="1" dirty="0">
                <a:latin typeface="Calibri" panose="020F0502020204030204" pitchFamily="34" charset="0"/>
                <a:ea typeface="Calibri" panose="020F0502020204030204" pitchFamily="34" charset="0"/>
                <a:cs typeface="Times New Roman" panose="02020603050405020304" pitchFamily="18" charset="0"/>
              </a:rPr>
              <a:t>1868 Fort Laramie Treaty</a:t>
            </a:r>
            <a:r>
              <a:rPr lang="en-GB" sz="1000" dirty="0">
                <a:latin typeface="Calibri" panose="020F0502020204030204" pitchFamily="34" charset="0"/>
                <a:ea typeface="Calibri" panose="020F0502020204030204" pitchFamily="34" charset="0"/>
                <a:cs typeface="Times New Roman" panose="02020603050405020304" pitchFamily="18" charset="0"/>
              </a:rPr>
              <a:t>.  However, US Army commander, </a:t>
            </a:r>
            <a:r>
              <a:rPr lang="en-GB" sz="1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George Custer </a:t>
            </a:r>
            <a:r>
              <a:rPr lang="en-GB" sz="1000" dirty="0">
                <a:latin typeface="Calibri" panose="020F0502020204030204" pitchFamily="34" charset="0"/>
                <a:ea typeface="Calibri" panose="020F0502020204030204" pitchFamily="34" charset="0"/>
                <a:cs typeface="Times New Roman" panose="02020603050405020304" pitchFamily="18" charset="0"/>
              </a:rPr>
              <a:t>with his </a:t>
            </a:r>
            <a:r>
              <a:rPr lang="en-GB" sz="1000" b="1" dirty="0">
                <a:latin typeface="Calibri" panose="020F0502020204030204" pitchFamily="34" charset="0"/>
                <a:ea typeface="Calibri" panose="020F0502020204030204" pitchFamily="34" charset="0"/>
                <a:cs typeface="Times New Roman" panose="02020603050405020304" pitchFamily="18" charset="0"/>
              </a:rPr>
              <a:t>7</a:t>
            </a:r>
            <a:r>
              <a:rPr lang="en-GB" sz="1000" b="1" baseline="30000" dirty="0">
                <a:latin typeface="Calibri" panose="020F0502020204030204" pitchFamily="34" charset="0"/>
                <a:ea typeface="Calibri" panose="020F0502020204030204" pitchFamily="34" charset="0"/>
                <a:cs typeface="Times New Roman" panose="02020603050405020304" pitchFamily="18" charset="0"/>
              </a:rPr>
              <a:t>th</a:t>
            </a:r>
            <a:r>
              <a:rPr lang="en-GB" sz="1000" b="1" dirty="0">
                <a:latin typeface="Calibri" panose="020F0502020204030204" pitchFamily="34" charset="0"/>
                <a:ea typeface="Calibri" panose="020F0502020204030204" pitchFamily="34" charset="0"/>
                <a:cs typeface="Times New Roman" panose="02020603050405020304" pitchFamily="18" charset="0"/>
              </a:rPr>
              <a:t> Cavalry </a:t>
            </a:r>
            <a:r>
              <a:rPr lang="en-GB" sz="1000" dirty="0">
                <a:latin typeface="Calibri" panose="020F0502020204030204" pitchFamily="34" charset="0"/>
                <a:ea typeface="Calibri" panose="020F0502020204030204" pitchFamily="34" charset="0"/>
                <a:cs typeface="Times New Roman" panose="02020603050405020304" pitchFamily="18" charset="0"/>
              </a:rPr>
              <a:t>were put in charge of protecting railroad builders from Plains Indian attacks.</a:t>
            </a:r>
            <a:endParaRPr lang="en-GB" sz="1000" dirty="0"/>
          </a:p>
        </p:txBody>
      </p:sp>
      <p:sp>
        <p:nvSpPr>
          <p:cNvPr id="11" name="TextBox 10">
            <a:extLst>
              <a:ext uri="{FF2B5EF4-FFF2-40B4-BE49-F238E27FC236}">
                <a16:creationId xmlns:a16="http://schemas.microsoft.com/office/drawing/2014/main" id="{074D2E85-BD9E-4810-85AF-836D79259F6C}"/>
              </a:ext>
            </a:extLst>
          </p:cNvPr>
          <p:cNvSpPr txBox="1"/>
          <p:nvPr/>
        </p:nvSpPr>
        <p:spPr>
          <a:xfrm>
            <a:off x="950443" y="2759571"/>
            <a:ext cx="4111751" cy="715581"/>
          </a:xfrm>
          <a:prstGeom prst="rect">
            <a:avLst/>
          </a:prstGeom>
          <a:solidFill>
            <a:schemeClr val="bg1"/>
          </a:solidFill>
          <a:ln w="19050">
            <a:solidFill>
              <a:schemeClr val="accent4">
                <a:lumMod val="75000"/>
              </a:schemeClr>
            </a:solidFill>
          </a:ln>
        </p:spPr>
        <p:txBody>
          <a:bodyPr wrap="square" rtlCol="0">
            <a:spAutoFit/>
          </a:bodyPr>
          <a:lstStyle/>
          <a:p>
            <a:r>
              <a:rPr lang="en-GB" sz="1050" b="1" dirty="0"/>
              <a:t>Custer’s Gold Rush</a:t>
            </a:r>
          </a:p>
          <a:p>
            <a:r>
              <a:rPr lang="en-GB" sz="1000" dirty="0">
                <a:latin typeface="Calibri" panose="020F0502020204030204" pitchFamily="34" charset="0"/>
                <a:ea typeface="Calibri" panose="020F0502020204030204" pitchFamily="34" charset="0"/>
                <a:cs typeface="Times New Roman" panose="02020603050405020304" pitchFamily="18" charset="0"/>
              </a:rPr>
              <a:t>However, Custer also used his time to </a:t>
            </a:r>
            <a:r>
              <a:rPr lang="en-GB" sz="1000" b="1" dirty="0">
                <a:latin typeface="Calibri" panose="020F0502020204030204" pitchFamily="34" charset="0"/>
                <a:ea typeface="Calibri" panose="020F0502020204030204" pitchFamily="34" charset="0"/>
                <a:cs typeface="Times New Roman" panose="02020603050405020304" pitchFamily="18" charset="0"/>
              </a:rPr>
              <a:t>prospect</a:t>
            </a:r>
            <a:r>
              <a:rPr lang="en-GB" sz="1000" dirty="0">
                <a:latin typeface="Calibri" panose="020F0502020204030204" pitchFamily="34" charset="0"/>
                <a:ea typeface="Calibri" panose="020F0502020204030204" pitchFamily="34" charset="0"/>
                <a:cs typeface="Times New Roman" panose="02020603050405020304" pitchFamily="18" charset="0"/>
              </a:rPr>
              <a:t> for gold in the </a:t>
            </a:r>
            <a:r>
              <a:rPr lang="en-GB" sz="1000" b="1" dirty="0">
                <a:latin typeface="Calibri" panose="020F0502020204030204" pitchFamily="34" charset="0"/>
                <a:ea typeface="Calibri" panose="020F0502020204030204" pitchFamily="34" charset="0"/>
                <a:cs typeface="Times New Roman" panose="02020603050405020304" pitchFamily="18" charset="0"/>
              </a:rPr>
              <a:t>Black Hills </a:t>
            </a:r>
            <a:r>
              <a:rPr lang="en-GB" sz="1000" dirty="0">
                <a:latin typeface="Calibri" panose="020F0502020204030204" pitchFamily="34" charset="0"/>
                <a:ea typeface="Calibri" panose="020F0502020204030204" pitchFamily="34" charset="0"/>
                <a:cs typeface="Times New Roman" panose="02020603050405020304" pitchFamily="18" charset="0"/>
              </a:rPr>
              <a:t>of Dakota.  Within 6 months thousands of prospectors followed claiming land to search for gold – breaking the terms of the </a:t>
            </a:r>
            <a:r>
              <a:rPr lang="en-GB" sz="1000" b="1" dirty="0">
                <a:latin typeface="Calibri" panose="020F0502020204030204" pitchFamily="34" charset="0"/>
                <a:ea typeface="Calibri" panose="020F0502020204030204" pitchFamily="34" charset="0"/>
                <a:cs typeface="Times New Roman" panose="02020603050405020304" pitchFamily="18" charset="0"/>
              </a:rPr>
              <a:t>1868 Fort Laramie Treaty</a:t>
            </a:r>
            <a:r>
              <a:rPr lang="en-GB" sz="1000" dirty="0">
                <a:latin typeface="Calibri" panose="020F0502020204030204" pitchFamily="34" charset="0"/>
                <a:ea typeface="Calibri" panose="020F0502020204030204" pitchFamily="34" charset="0"/>
                <a:cs typeface="Times New Roman" panose="02020603050405020304" pitchFamily="18" charset="0"/>
              </a:rPr>
              <a:t>.</a:t>
            </a:r>
            <a:endParaRPr lang="en-GB" sz="1000" dirty="0"/>
          </a:p>
        </p:txBody>
      </p:sp>
      <p:sp>
        <p:nvSpPr>
          <p:cNvPr id="15" name="TextBox 14">
            <a:extLst>
              <a:ext uri="{FF2B5EF4-FFF2-40B4-BE49-F238E27FC236}">
                <a16:creationId xmlns:a16="http://schemas.microsoft.com/office/drawing/2014/main" id="{3CAA01B6-5322-4EB2-8C10-0AE1BD5C2C15}"/>
              </a:ext>
            </a:extLst>
          </p:cNvPr>
          <p:cNvSpPr txBox="1"/>
          <p:nvPr/>
        </p:nvSpPr>
        <p:spPr>
          <a:xfrm>
            <a:off x="91463" y="3519121"/>
            <a:ext cx="4970732" cy="715581"/>
          </a:xfrm>
          <a:prstGeom prst="rect">
            <a:avLst/>
          </a:prstGeom>
          <a:solidFill>
            <a:schemeClr val="bg1"/>
          </a:solidFill>
          <a:ln w="19050">
            <a:solidFill>
              <a:schemeClr val="accent4">
                <a:lumMod val="75000"/>
              </a:schemeClr>
            </a:solidFill>
          </a:ln>
        </p:spPr>
        <p:txBody>
          <a:bodyPr wrap="square" rtlCol="0">
            <a:spAutoFit/>
          </a:bodyPr>
          <a:lstStyle/>
          <a:p>
            <a:r>
              <a:rPr lang="en-GB" sz="1050" b="1" dirty="0"/>
              <a:t>The government negotiates</a:t>
            </a:r>
          </a:p>
          <a:p>
            <a:r>
              <a:rPr lang="en-GB" sz="1000" dirty="0">
                <a:latin typeface="Calibri" panose="020F0502020204030204" pitchFamily="34" charset="0"/>
                <a:ea typeface="Calibri" panose="020F0502020204030204" pitchFamily="34" charset="0"/>
                <a:cs typeface="Times New Roman" panose="02020603050405020304" pitchFamily="18" charset="0"/>
              </a:rPr>
              <a:t>With the knowledge of gold in the Black Hills and demand from the prospectors for                         access to the land, the US government tried to negotiate with the Sioux.  They offered                             to buy the Black Hills for </a:t>
            </a:r>
            <a:r>
              <a:rPr lang="en-GB" sz="1000" b="1" dirty="0">
                <a:latin typeface="Calibri" panose="020F0502020204030204" pitchFamily="34" charset="0"/>
                <a:ea typeface="Calibri" panose="020F0502020204030204" pitchFamily="34" charset="0"/>
                <a:cs typeface="Times New Roman" panose="02020603050405020304" pitchFamily="18" charset="0"/>
              </a:rPr>
              <a:t>$6 million </a:t>
            </a:r>
            <a:r>
              <a:rPr lang="en-GB" sz="1000" dirty="0">
                <a:latin typeface="Calibri" panose="020F0502020204030204" pitchFamily="34" charset="0"/>
                <a:ea typeface="Calibri" panose="020F0502020204030204" pitchFamily="34" charset="0"/>
                <a:cs typeface="Times New Roman" panose="02020603050405020304" pitchFamily="18" charset="0"/>
              </a:rPr>
              <a:t>or pay them </a:t>
            </a:r>
            <a:r>
              <a:rPr lang="en-GB" sz="1000" b="1" dirty="0">
                <a:latin typeface="Calibri" panose="020F0502020204030204" pitchFamily="34" charset="0"/>
                <a:ea typeface="Calibri" panose="020F0502020204030204" pitchFamily="34" charset="0"/>
                <a:cs typeface="Times New Roman" panose="02020603050405020304" pitchFamily="18" charset="0"/>
              </a:rPr>
              <a:t>$400,000 a year </a:t>
            </a:r>
            <a:r>
              <a:rPr lang="en-GB" sz="1000" dirty="0">
                <a:latin typeface="Calibri" panose="020F0502020204030204" pitchFamily="34" charset="0"/>
                <a:ea typeface="Calibri" panose="020F0502020204030204" pitchFamily="34" charset="0"/>
                <a:cs typeface="Times New Roman" panose="02020603050405020304" pitchFamily="18" charset="0"/>
              </a:rPr>
              <a:t>to mine the land.</a:t>
            </a:r>
            <a:endParaRPr lang="en-GB" sz="1000" dirty="0"/>
          </a:p>
        </p:txBody>
      </p:sp>
      <p:sp>
        <p:nvSpPr>
          <p:cNvPr id="16" name="TextBox 15">
            <a:extLst>
              <a:ext uri="{FF2B5EF4-FFF2-40B4-BE49-F238E27FC236}">
                <a16:creationId xmlns:a16="http://schemas.microsoft.com/office/drawing/2014/main" id="{2364CC71-9C45-4194-8D1D-4C1273DEFD79}"/>
              </a:ext>
            </a:extLst>
          </p:cNvPr>
          <p:cNvSpPr txBox="1"/>
          <p:nvPr/>
        </p:nvSpPr>
        <p:spPr>
          <a:xfrm>
            <a:off x="93860" y="4278671"/>
            <a:ext cx="4228758" cy="869469"/>
          </a:xfrm>
          <a:prstGeom prst="rect">
            <a:avLst/>
          </a:prstGeom>
          <a:solidFill>
            <a:schemeClr val="bg1"/>
          </a:solidFill>
          <a:ln w="19050">
            <a:solidFill>
              <a:schemeClr val="accent4">
                <a:lumMod val="75000"/>
              </a:schemeClr>
            </a:solidFill>
          </a:ln>
        </p:spPr>
        <p:txBody>
          <a:bodyPr wrap="square" rtlCol="0">
            <a:spAutoFit/>
          </a:bodyPr>
          <a:lstStyle/>
          <a:p>
            <a:r>
              <a:rPr lang="en-GB" sz="1050" b="1" dirty="0"/>
              <a:t>The Sioux Response</a:t>
            </a:r>
          </a:p>
          <a:p>
            <a:r>
              <a:rPr lang="en-GB" sz="1000" dirty="0">
                <a:latin typeface="Calibri" panose="020F0502020204030204" pitchFamily="34" charset="0"/>
                <a:ea typeface="Calibri" panose="020F0502020204030204" pitchFamily="34" charset="0"/>
                <a:cs typeface="Times New Roman" panose="02020603050405020304" pitchFamily="18" charset="0"/>
              </a:rPr>
              <a:t>The Sioux </a:t>
            </a:r>
            <a:r>
              <a:rPr lang="en-GB" sz="1000" b="1" dirty="0">
                <a:latin typeface="Calibri" panose="020F0502020204030204" pitchFamily="34" charset="0"/>
                <a:ea typeface="Calibri" panose="020F0502020204030204" pitchFamily="34" charset="0"/>
                <a:cs typeface="Times New Roman" panose="02020603050405020304" pitchFamily="18" charset="0"/>
              </a:rPr>
              <a:t>rejected</a:t>
            </a:r>
            <a:r>
              <a:rPr lang="en-GB" sz="1000" dirty="0">
                <a:latin typeface="Calibri" panose="020F0502020204030204" pitchFamily="34" charset="0"/>
                <a:ea typeface="Calibri" panose="020F0502020204030204" pitchFamily="34" charset="0"/>
                <a:cs typeface="Times New Roman" panose="02020603050405020304" pitchFamily="18" charset="0"/>
              </a:rPr>
              <a:t> the offer and were angry that the government had not protected their land as promised in 1868.  They continued raids and attacks on prospectors on the Black Hills. Thousands of </a:t>
            </a:r>
            <a:r>
              <a:rPr lang="en-GB" sz="1000" b="1" dirty="0">
                <a:latin typeface="Calibri" panose="020F0502020204030204" pitchFamily="34" charset="0"/>
                <a:ea typeface="Calibri" panose="020F0502020204030204" pitchFamily="34" charset="0"/>
                <a:cs typeface="Times New Roman" panose="02020603050405020304" pitchFamily="18" charset="0"/>
              </a:rPr>
              <a:t>Sioux </a:t>
            </a:r>
            <a:r>
              <a:rPr lang="en-GB" sz="1000" dirty="0">
                <a:latin typeface="Calibri" panose="020F0502020204030204" pitchFamily="34" charset="0"/>
                <a:ea typeface="Calibri" panose="020F0502020204030204" pitchFamily="34" charset="0"/>
                <a:cs typeface="Times New Roman" panose="02020603050405020304" pitchFamily="18" charset="0"/>
              </a:rPr>
              <a:t>and </a:t>
            </a:r>
            <a:r>
              <a:rPr lang="en-GB" sz="1000" b="1" dirty="0">
                <a:latin typeface="Calibri" panose="020F0502020204030204" pitchFamily="34" charset="0"/>
                <a:ea typeface="Calibri" panose="020F0502020204030204" pitchFamily="34" charset="0"/>
                <a:cs typeface="Times New Roman" panose="02020603050405020304" pitchFamily="18" charset="0"/>
              </a:rPr>
              <a:t>Cheyenne</a:t>
            </a:r>
            <a:r>
              <a:rPr lang="en-GB" sz="1000" dirty="0">
                <a:latin typeface="Calibri" panose="020F0502020204030204" pitchFamily="34" charset="0"/>
                <a:ea typeface="Calibri" panose="020F0502020204030204" pitchFamily="34" charset="0"/>
                <a:cs typeface="Times New Roman" panose="02020603050405020304" pitchFamily="18" charset="0"/>
              </a:rPr>
              <a:t> warriors left the reservation to join with the Sioux leaders </a:t>
            </a:r>
            <a:r>
              <a:rPr lang="en-GB" sz="1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Sitting Bull </a:t>
            </a:r>
            <a:r>
              <a:rPr lang="en-GB" sz="1000" dirty="0">
                <a:latin typeface="Calibri" panose="020F0502020204030204" pitchFamily="34" charset="0"/>
                <a:ea typeface="Calibri" panose="020F0502020204030204" pitchFamily="34" charset="0"/>
                <a:cs typeface="Times New Roman" panose="02020603050405020304" pitchFamily="18" charset="0"/>
              </a:rPr>
              <a:t>&amp; </a:t>
            </a:r>
            <a:r>
              <a:rPr lang="en-GB" sz="1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Crazy Horse</a:t>
            </a:r>
            <a:r>
              <a:rPr lang="en-GB" sz="1000" dirty="0">
                <a:latin typeface="Calibri" panose="020F0502020204030204" pitchFamily="34" charset="0"/>
                <a:ea typeface="Calibri" panose="020F0502020204030204" pitchFamily="34" charset="0"/>
                <a:cs typeface="Times New Roman" panose="02020603050405020304" pitchFamily="18" charset="0"/>
              </a:rPr>
              <a:t>.</a:t>
            </a:r>
            <a:endParaRPr lang="en-GB" sz="1000" dirty="0"/>
          </a:p>
        </p:txBody>
      </p:sp>
      <p:sp>
        <p:nvSpPr>
          <p:cNvPr id="17" name="TextBox 16">
            <a:extLst>
              <a:ext uri="{FF2B5EF4-FFF2-40B4-BE49-F238E27FC236}">
                <a16:creationId xmlns:a16="http://schemas.microsoft.com/office/drawing/2014/main" id="{0021171A-D274-4E03-BAB6-73952BC04D4F}"/>
              </a:ext>
            </a:extLst>
          </p:cNvPr>
          <p:cNvSpPr txBox="1"/>
          <p:nvPr/>
        </p:nvSpPr>
        <p:spPr>
          <a:xfrm>
            <a:off x="1006259" y="5184040"/>
            <a:ext cx="4055935" cy="723275"/>
          </a:xfrm>
          <a:prstGeom prst="rect">
            <a:avLst/>
          </a:prstGeom>
          <a:solidFill>
            <a:schemeClr val="bg1"/>
          </a:solidFill>
          <a:ln w="19050">
            <a:solidFill>
              <a:schemeClr val="accent4">
                <a:lumMod val="75000"/>
              </a:schemeClr>
            </a:solidFill>
          </a:ln>
        </p:spPr>
        <p:txBody>
          <a:bodyPr wrap="square" rtlCol="0">
            <a:spAutoFit/>
          </a:bodyPr>
          <a:lstStyle/>
          <a:p>
            <a:r>
              <a:rPr lang="en-GB" sz="1050" b="1" dirty="0"/>
              <a:t>US Government Demands</a:t>
            </a:r>
          </a:p>
          <a:p>
            <a:r>
              <a:rPr lang="en-GB" sz="1000" dirty="0">
                <a:latin typeface="Calibri" panose="020F0502020204030204" pitchFamily="34" charset="0"/>
                <a:cs typeface="Times New Roman" panose="02020603050405020304" pitchFamily="18" charset="0"/>
              </a:rPr>
              <a:t>By December 1875, the government ordered the Sioux to return to their reservation within 60 days. </a:t>
            </a:r>
            <a:r>
              <a:rPr lang="en-GB" sz="1000" b="1" dirty="0">
                <a:solidFill>
                  <a:srgbClr val="0070C0"/>
                </a:solidFill>
                <a:latin typeface="Calibri" panose="020F0502020204030204" pitchFamily="34" charset="0"/>
                <a:cs typeface="Times New Roman" panose="02020603050405020304" pitchFamily="18" charset="0"/>
              </a:rPr>
              <a:t>President Grant </a:t>
            </a:r>
            <a:r>
              <a:rPr lang="en-GB" sz="1000" dirty="0">
                <a:latin typeface="Calibri" panose="020F0502020204030204" pitchFamily="34" charset="0"/>
                <a:cs typeface="Times New Roman" panose="02020603050405020304" pitchFamily="18" charset="0"/>
              </a:rPr>
              <a:t>stated that any Sioux outside the reservation would be attacked by the US army if they did not return.</a:t>
            </a:r>
            <a:endParaRPr lang="en-GB" sz="1000" dirty="0"/>
          </a:p>
        </p:txBody>
      </p:sp>
      <p:sp>
        <p:nvSpPr>
          <p:cNvPr id="18" name="TextBox 17">
            <a:extLst>
              <a:ext uri="{FF2B5EF4-FFF2-40B4-BE49-F238E27FC236}">
                <a16:creationId xmlns:a16="http://schemas.microsoft.com/office/drawing/2014/main" id="{0A2CD0B4-2B56-4C7B-B931-0A42AAD81438}"/>
              </a:ext>
            </a:extLst>
          </p:cNvPr>
          <p:cNvSpPr txBox="1"/>
          <p:nvPr/>
        </p:nvSpPr>
        <p:spPr>
          <a:xfrm>
            <a:off x="93858" y="5943216"/>
            <a:ext cx="4228760" cy="877163"/>
          </a:xfrm>
          <a:prstGeom prst="rect">
            <a:avLst/>
          </a:prstGeom>
          <a:solidFill>
            <a:schemeClr val="bg1"/>
          </a:solidFill>
          <a:ln w="19050">
            <a:solidFill>
              <a:schemeClr val="accent4">
                <a:lumMod val="75000"/>
              </a:schemeClr>
            </a:solidFill>
          </a:ln>
        </p:spPr>
        <p:txBody>
          <a:bodyPr wrap="square" rtlCol="0">
            <a:spAutoFit/>
          </a:bodyPr>
          <a:lstStyle/>
          <a:p>
            <a:r>
              <a:rPr lang="en-GB" sz="1050" b="1" dirty="0"/>
              <a:t>Snow </a:t>
            </a:r>
          </a:p>
          <a:p>
            <a:r>
              <a:rPr lang="en-GB" sz="1000" dirty="0">
                <a:latin typeface="Calibri" panose="020F0502020204030204" pitchFamily="34" charset="0"/>
                <a:cs typeface="Times New Roman" panose="02020603050405020304" pitchFamily="18" charset="0"/>
              </a:rPr>
              <a:t>However, </a:t>
            </a:r>
            <a:r>
              <a:rPr lang="en-GB" sz="1000" b="1" dirty="0">
                <a:latin typeface="Calibri" panose="020F0502020204030204" pitchFamily="34" charset="0"/>
                <a:cs typeface="Times New Roman" panose="02020603050405020304" pitchFamily="18" charset="0"/>
              </a:rPr>
              <a:t>deep snow </a:t>
            </a:r>
            <a:r>
              <a:rPr lang="en-GB" sz="1000" dirty="0">
                <a:latin typeface="Calibri" panose="020F0502020204030204" pitchFamily="34" charset="0"/>
                <a:cs typeface="Times New Roman" panose="02020603050405020304" pitchFamily="18" charset="0"/>
              </a:rPr>
              <a:t>made it impossible for all of the Sioux to obey President Grant’s order, even though they had tried.  By the spring of 1876, </a:t>
            </a:r>
            <a:r>
              <a:rPr lang="en-GB" sz="1000" b="1" dirty="0">
                <a:latin typeface="Calibri" panose="020F0502020204030204" pitchFamily="34" charset="0"/>
                <a:cs typeface="Times New Roman" panose="02020603050405020304" pitchFamily="18" charset="0"/>
              </a:rPr>
              <a:t>7,000 Sioux </a:t>
            </a:r>
            <a:r>
              <a:rPr lang="en-GB" sz="1000" dirty="0">
                <a:latin typeface="Calibri" panose="020F0502020204030204" pitchFamily="34" charset="0"/>
                <a:cs typeface="Times New Roman" panose="02020603050405020304" pitchFamily="18" charset="0"/>
              </a:rPr>
              <a:t>had built up </a:t>
            </a:r>
            <a:r>
              <a:rPr lang="en-GB" sz="1000" b="1" dirty="0">
                <a:latin typeface="Calibri" panose="020F0502020204030204" pitchFamily="34" charset="0"/>
                <a:cs typeface="Times New Roman" panose="02020603050405020304" pitchFamily="18" charset="0"/>
              </a:rPr>
              <a:t>1,000 lodges </a:t>
            </a:r>
            <a:r>
              <a:rPr lang="en-GB" sz="1000" dirty="0">
                <a:latin typeface="Calibri" panose="020F0502020204030204" pitchFamily="34" charset="0"/>
                <a:cs typeface="Times New Roman" panose="02020603050405020304" pitchFamily="18" charset="0"/>
              </a:rPr>
              <a:t>on land outside their reservation.  Chief Sitting Bull apparently said ‘If the whites want a war we will give it to them’.</a:t>
            </a:r>
            <a:endParaRPr lang="en-GB" sz="1000" dirty="0"/>
          </a:p>
        </p:txBody>
      </p:sp>
      <p:sp>
        <p:nvSpPr>
          <p:cNvPr id="19" name="TextBox 18">
            <a:extLst>
              <a:ext uri="{FF2B5EF4-FFF2-40B4-BE49-F238E27FC236}">
                <a16:creationId xmlns:a16="http://schemas.microsoft.com/office/drawing/2014/main" id="{824CCA2C-3758-41BD-957A-0A6A554511C0}"/>
              </a:ext>
            </a:extLst>
          </p:cNvPr>
          <p:cNvSpPr txBox="1"/>
          <p:nvPr/>
        </p:nvSpPr>
        <p:spPr>
          <a:xfrm>
            <a:off x="5173988" y="1870128"/>
            <a:ext cx="1647169" cy="1769715"/>
          </a:xfrm>
          <a:prstGeom prst="rect">
            <a:avLst/>
          </a:prstGeom>
          <a:solidFill>
            <a:schemeClr val="bg1"/>
          </a:solidFill>
          <a:ln w="19050">
            <a:solidFill>
              <a:schemeClr val="accent4">
                <a:lumMod val="75000"/>
              </a:schemeClr>
            </a:solidFill>
          </a:ln>
        </p:spPr>
        <p:txBody>
          <a:bodyPr wrap="square" rtlCol="0">
            <a:spAutoFit/>
          </a:bodyPr>
          <a:lstStyle/>
          <a:p>
            <a:pPr algn="ctr"/>
            <a:r>
              <a:rPr lang="en-GB" sz="1000" b="1" dirty="0"/>
              <a:t>Little Bighorn Valley</a:t>
            </a:r>
          </a:p>
          <a:p>
            <a:r>
              <a:rPr lang="en-GB" sz="900" dirty="0">
                <a:latin typeface="Calibri" panose="020F0502020204030204" pitchFamily="34" charset="0"/>
                <a:cs typeface="Times New Roman" panose="02020603050405020304" pitchFamily="18" charset="0"/>
              </a:rPr>
              <a:t>The US planned to attack the Sioux and force them back to their reservation.  Custer’s </a:t>
            </a:r>
            <a:r>
              <a:rPr lang="en-GB" sz="900" b="1" dirty="0">
                <a:latin typeface="Calibri" panose="020F0502020204030204" pitchFamily="34" charset="0"/>
                <a:cs typeface="Times New Roman" panose="02020603050405020304" pitchFamily="18" charset="0"/>
              </a:rPr>
              <a:t>scouts</a:t>
            </a:r>
            <a:r>
              <a:rPr lang="en-GB" sz="900" dirty="0">
                <a:latin typeface="Calibri" panose="020F0502020204030204" pitchFamily="34" charset="0"/>
                <a:cs typeface="Times New Roman" panose="02020603050405020304" pitchFamily="18" charset="0"/>
              </a:rPr>
              <a:t> came across a camp of 2,000 Plains Indian warriors in the valley of </a:t>
            </a:r>
            <a:r>
              <a:rPr lang="en-GB" sz="900" b="1" dirty="0">
                <a:latin typeface="Calibri" panose="020F0502020204030204" pitchFamily="34" charset="0"/>
                <a:cs typeface="Times New Roman" panose="02020603050405020304" pitchFamily="18" charset="0"/>
              </a:rPr>
              <a:t>Little Bighorn</a:t>
            </a:r>
            <a:r>
              <a:rPr lang="en-GB" sz="900" dirty="0">
                <a:latin typeface="Calibri" panose="020F0502020204030204" pitchFamily="34" charset="0"/>
                <a:cs typeface="Times New Roman" panose="02020603050405020304" pitchFamily="18" charset="0"/>
              </a:rPr>
              <a:t>.  Custer only had 600 cavalrymen and was ordered to wait for more soldiers to arrive before heading to Little Bighorn Valley.</a:t>
            </a:r>
            <a:endParaRPr lang="en-GB" sz="900" dirty="0"/>
          </a:p>
        </p:txBody>
      </p:sp>
      <p:sp>
        <p:nvSpPr>
          <p:cNvPr id="20" name="TextBox 19">
            <a:extLst>
              <a:ext uri="{FF2B5EF4-FFF2-40B4-BE49-F238E27FC236}">
                <a16:creationId xmlns:a16="http://schemas.microsoft.com/office/drawing/2014/main" id="{E398076D-59E4-4CF5-BDCB-5C1682D4B2D8}"/>
              </a:ext>
            </a:extLst>
          </p:cNvPr>
          <p:cNvSpPr txBox="1"/>
          <p:nvPr/>
        </p:nvSpPr>
        <p:spPr>
          <a:xfrm>
            <a:off x="6909868" y="1870128"/>
            <a:ext cx="1538704" cy="1769715"/>
          </a:xfrm>
          <a:prstGeom prst="rect">
            <a:avLst/>
          </a:prstGeom>
          <a:solidFill>
            <a:schemeClr val="bg1"/>
          </a:solidFill>
          <a:ln w="19050">
            <a:solidFill>
              <a:schemeClr val="accent4">
                <a:lumMod val="75000"/>
              </a:schemeClr>
            </a:solidFill>
          </a:ln>
        </p:spPr>
        <p:txBody>
          <a:bodyPr wrap="square" rtlCol="0">
            <a:spAutoFit/>
          </a:bodyPr>
          <a:lstStyle/>
          <a:p>
            <a:pPr algn="ctr"/>
            <a:r>
              <a:rPr lang="en-GB" sz="1000" b="1" dirty="0"/>
              <a:t>Custer Attacks</a:t>
            </a:r>
          </a:p>
          <a:p>
            <a:r>
              <a:rPr lang="en-GB" sz="900" dirty="0">
                <a:latin typeface="Calibri" panose="020F0502020204030204" pitchFamily="34" charset="0"/>
                <a:cs typeface="Times New Roman" panose="02020603050405020304" pitchFamily="18" charset="0"/>
              </a:rPr>
              <a:t>However, Custer ignored the orders to wait for support and apparently said ‘</a:t>
            </a:r>
            <a:r>
              <a:rPr lang="en-GB" sz="900" i="1" dirty="0">
                <a:latin typeface="Calibri" panose="020F0502020204030204" pitchFamily="34" charset="0"/>
                <a:cs typeface="Times New Roman" panose="02020603050405020304" pitchFamily="18" charset="0"/>
              </a:rPr>
              <a:t>The largest Indian camp in North America is ahead and I am going to attack it</a:t>
            </a:r>
            <a:r>
              <a:rPr lang="en-GB" sz="900" dirty="0">
                <a:latin typeface="Calibri" panose="020F0502020204030204" pitchFamily="34" charset="0"/>
                <a:cs typeface="Times New Roman" panose="02020603050405020304" pitchFamily="18" charset="0"/>
              </a:rPr>
              <a:t>’. Custer went for a glorious victory over the Sioux.  On 25</a:t>
            </a:r>
            <a:r>
              <a:rPr lang="en-GB" sz="900" baseline="30000" dirty="0">
                <a:latin typeface="Calibri" panose="020F0502020204030204" pitchFamily="34" charset="0"/>
                <a:cs typeface="Times New Roman" panose="02020603050405020304" pitchFamily="18" charset="0"/>
              </a:rPr>
              <a:t>th</a:t>
            </a:r>
            <a:r>
              <a:rPr lang="en-GB" sz="900" dirty="0">
                <a:latin typeface="Calibri" panose="020F0502020204030204" pitchFamily="34" charset="0"/>
                <a:cs typeface="Times New Roman" panose="02020603050405020304" pitchFamily="18" charset="0"/>
              </a:rPr>
              <a:t> June, he recklessly led </a:t>
            </a:r>
            <a:r>
              <a:rPr lang="en-GB" sz="900" b="1" dirty="0">
                <a:latin typeface="Calibri" panose="020F0502020204030204" pitchFamily="34" charset="0"/>
                <a:cs typeface="Times New Roman" panose="02020603050405020304" pitchFamily="18" charset="0"/>
              </a:rPr>
              <a:t>200</a:t>
            </a:r>
            <a:r>
              <a:rPr lang="en-GB" sz="900" dirty="0">
                <a:latin typeface="Calibri" panose="020F0502020204030204" pitchFamily="34" charset="0"/>
                <a:cs typeface="Times New Roman" panose="02020603050405020304" pitchFamily="18" charset="0"/>
              </a:rPr>
              <a:t> of his men into the Little Bighorn Valley. </a:t>
            </a:r>
          </a:p>
        </p:txBody>
      </p:sp>
      <p:sp>
        <p:nvSpPr>
          <p:cNvPr id="21" name="TextBox 20">
            <a:extLst>
              <a:ext uri="{FF2B5EF4-FFF2-40B4-BE49-F238E27FC236}">
                <a16:creationId xmlns:a16="http://schemas.microsoft.com/office/drawing/2014/main" id="{C816D97A-8D1A-4953-9DB2-931F350BB2B4}"/>
              </a:ext>
            </a:extLst>
          </p:cNvPr>
          <p:cNvSpPr txBox="1"/>
          <p:nvPr/>
        </p:nvSpPr>
        <p:spPr>
          <a:xfrm>
            <a:off x="10252026" y="1866867"/>
            <a:ext cx="1873344" cy="1769715"/>
          </a:xfrm>
          <a:prstGeom prst="rect">
            <a:avLst/>
          </a:prstGeom>
          <a:solidFill>
            <a:schemeClr val="bg1"/>
          </a:solidFill>
          <a:ln w="19050">
            <a:solidFill>
              <a:schemeClr val="accent4">
                <a:lumMod val="75000"/>
              </a:schemeClr>
            </a:solidFill>
          </a:ln>
        </p:spPr>
        <p:txBody>
          <a:bodyPr wrap="square" rtlCol="0">
            <a:spAutoFit/>
          </a:bodyPr>
          <a:lstStyle/>
          <a:p>
            <a:pPr algn="ctr"/>
            <a:r>
              <a:rPr lang="en-GB" sz="1000" b="1" dirty="0"/>
              <a:t>Custer’s defeat</a:t>
            </a:r>
          </a:p>
          <a:p>
            <a:r>
              <a:rPr lang="en-GB" sz="900" dirty="0">
                <a:latin typeface="Calibri" panose="020F0502020204030204" pitchFamily="34" charset="0"/>
                <a:cs typeface="Times New Roman" panose="02020603050405020304" pitchFamily="18" charset="0"/>
              </a:rPr>
              <a:t>Some of the Indians were better armed than the cavalrymen. They had been given ‘repeating rifles’ by local traders. The cavalrymen only had ‘single-shot’ rifles.  It was clear that </a:t>
            </a:r>
            <a:r>
              <a:rPr lang="en-GB" sz="900" b="1" dirty="0">
                <a:solidFill>
                  <a:srgbClr val="0070C0"/>
                </a:solidFill>
                <a:latin typeface="Calibri" panose="020F0502020204030204" pitchFamily="34" charset="0"/>
                <a:cs typeface="Times New Roman" panose="02020603050405020304" pitchFamily="18" charset="0"/>
              </a:rPr>
              <a:t>Crazy Horse </a:t>
            </a:r>
            <a:r>
              <a:rPr lang="en-GB" sz="900" dirty="0">
                <a:latin typeface="Calibri" panose="020F0502020204030204" pitchFamily="34" charset="0"/>
                <a:cs typeface="Times New Roman" panose="02020603050405020304" pitchFamily="18" charset="0"/>
              </a:rPr>
              <a:t>had planned the attack carefully, something that was an entirely new tactic for the Indians. The Battle of Little Bighorn was a huge </a:t>
            </a:r>
            <a:r>
              <a:rPr lang="en-GB" sz="900" b="1" dirty="0">
                <a:latin typeface="Calibri" panose="020F0502020204030204" pitchFamily="34" charset="0"/>
                <a:cs typeface="Times New Roman" panose="02020603050405020304" pitchFamily="18" charset="0"/>
              </a:rPr>
              <a:t>failure</a:t>
            </a:r>
            <a:r>
              <a:rPr lang="en-GB" sz="900" dirty="0">
                <a:latin typeface="Calibri" panose="020F0502020204030204" pitchFamily="34" charset="0"/>
                <a:cs typeface="Times New Roman" panose="02020603050405020304" pitchFamily="18" charset="0"/>
              </a:rPr>
              <a:t> and </a:t>
            </a:r>
            <a:r>
              <a:rPr lang="en-GB" sz="900" b="1" dirty="0">
                <a:latin typeface="Calibri" panose="020F0502020204030204" pitchFamily="34" charset="0"/>
                <a:cs typeface="Times New Roman" panose="02020603050405020304" pitchFamily="18" charset="0"/>
              </a:rPr>
              <a:t>humiliation</a:t>
            </a:r>
            <a:r>
              <a:rPr lang="en-GB" sz="900" dirty="0">
                <a:latin typeface="Calibri" panose="020F0502020204030204" pitchFamily="34" charset="0"/>
                <a:cs typeface="Times New Roman" panose="02020603050405020304" pitchFamily="18" charset="0"/>
              </a:rPr>
              <a:t> for the US army.</a:t>
            </a:r>
            <a:endParaRPr lang="en-GB" sz="900" dirty="0"/>
          </a:p>
        </p:txBody>
      </p:sp>
      <p:sp>
        <p:nvSpPr>
          <p:cNvPr id="22" name="TextBox 21">
            <a:extLst>
              <a:ext uri="{FF2B5EF4-FFF2-40B4-BE49-F238E27FC236}">
                <a16:creationId xmlns:a16="http://schemas.microsoft.com/office/drawing/2014/main" id="{3E67D40F-A5A9-4314-9883-9D7FFE232B6B}"/>
              </a:ext>
            </a:extLst>
          </p:cNvPr>
          <p:cNvSpPr txBox="1"/>
          <p:nvPr/>
        </p:nvSpPr>
        <p:spPr>
          <a:xfrm>
            <a:off x="8537283" y="1867145"/>
            <a:ext cx="1626032" cy="1769715"/>
          </a:xfrm>
          <a:prstGeom prst="rect">
            <a:avLst/>
          </a:prstGeom>
          <a:solidFill>
            <a:schemeClr val="bg1"/>
          </a:solidFill>
          <a:ln w="19050">
            <a:solidFill>
              <a:schemeClr val="accent4">
                <a:lumMod val="75000"/>
              </a:schemeClr>
            </a:solidFill>
          </a:ln>
        </p:spPr>
        <p:txBody>
          <a:bodyPr wrap="square" rtlCol="0">
            <a:spAutoFit/>
          </a:bodyPr>
          <a:lstStyle/>
          <a:p>
            <a:pPr algn="ctr"/>
            <a:r>
              <a:rPr lang="en-GB" sz="1000" b="1" dirty="0"/>
              <a:t>Sioux Attack</a:t>
            </a:r>
          </a:p>
          <a:p>
            <a:r>
              <a:rPr lang="en-GB" sz="900" dirty="0">
                <a:latin typeface="Calibri" panose="020F0502020204030204" pitchFamily="34" charset="0"/>
                <a:cs typeface="Times New Roman" panose="02020603050405020304" pitchFamily="18" charset="0"/>
              </a:rPr>
              <a:t>Custer and his men were spotted by Sioux Scouts who reported his presence to Chief Sitting Bull.  Sitting Bull ordered the women and children of the tribe to safety.  Meanwhile, Crazy Horse and 2,000 warriors led an attack on Custer &amp; his men. Outnumbered, </a:t>
            </a:r>
            <a:r>
              <a:rPr lang="en-GB" sz="900" b="1" dirty="0">
                <a:solidFill>
                  <a:srgbClr val="C00000"/>
                </a:solidFill>
                <a:latin typeface="Calibri" panose="020F0502020204030204" pitchFamily="34" charset="0"/>
                <a:cs typeface="Times New Roman" panose="02020603050405020304" pitchFamily="18" charset="0"/>
              </a:rPr>
              <a:t>Custer and all 200 cavalrymen were killed</a:t>
            </a:r>
            <a:r>
              <a:rPr lang="en-GB" sz="900" dirty="0">
                <a:latin typeface="Calibri" panose="020F0502020204030204" pitchFamily="34" charset="0"/>
                <a:cs typeface="Times New Roman" panose="02020603050405020304" pitchFamily="18" charset="0"/>
              </a:rPr>
              <a:t>. </a:t>
            </a:r>
            <a:endParaRPr lang="en-GB" sz="900" dirty="0"/>
          </a:p>
        </p:txBody>
      </p:sp>
      <p:sp>
        <p:nvSpPr>
          <p:cNvPr id="25" name="TextBox 24">
            <a:extLst>
              <a:ext uri="{FF2B5EF4-FFF2-40B4-BE49-F238E27FC236}">
                <a16:creationId xmlns:a16="http://schemas.microsoft.com/office/drawing/2014/main" id="{59A682A4-5D44-4CD0-81AE-196D8BCB1B58}"/>
              </a:ext>
            </a:extLst>
          </p:cNvPr>
          <p:cNvSpPr txBox="1"/>
          <p:nvPr/>
        </p:nvSpPr>
        <p:spPr>
          <a:xfrm>
            <a:off x="8953475" y="4007749"/>
            <a:ext cx="2377543" cy="1729191"/>
          </a:xfrm>
          <a:prstGeom prst="rect">
            <a:avLst/>
          </a:prstGeom>
          <a:solidFill>
            <a:schemeClr val="bg1"/>
          </a:solidFill>
          <a:ln w="19050">
            <a:solidFill>
              <a:schemeClr val="accent4">
                <a:lumMod val="75000"/>
              </a:schemeClr>
            </a:solidFill>
          </a:ln>
        </p:spPr>
        <p:txBody>
          <a:bodyPr wrap="square" rtlCol="0">
            <a:spAutoFit/>
          </a:bodyPr>
          <a:lstStyle/>
          <a:p>
            <a:pPr algn="ctr"/>
            <a:r>
              <a:rPr lang="en-GB" sz="1050" b="1" dirty="0"/>
              <a:t>A change in attitude</a:t>
            </a:r>
          </a:p>
          <a:p>
            <a:pPr>
              <a:lnSpc>
                <a:spcPct val="107000"/>
              </a:lnSpc>
              <a:defRPr/>
            </a:pPr>
            <a:r>
              <a:rPr lang="en-GB" sz="9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News of the defeat reached the rest of America on </a:t>
            </a:r>
            <a:r>
              <a:rPr lang="en-GB" sz="90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4</a:t>
            </a:r>
            <a:r>
              <a:rPr lang="en-GB" sz="900" b="1" baseline="30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th</a:t>
            </a:r>
            <a:r>
              <a:rPr lang="en-GB" sz="90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July </a:t>
            </a:r>
            <a:r>
              <a:rPr lang="en-GB" sz="9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the 100</a:t>
            </a:r>
            <a:r>
              <a:rPr lang="en-GB" sz="900" baseline="30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th</a:t>
            </a:r>
            <a:r>
              <a:rPr lang="en-GB" sz="9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anniversary of USA’s independence. It was a huge shock to the American people who demanded revenge against the Indians. Public opinion about the Plains Indians changed. Rather than being seen as ‘weak savages’ who needed to be treated like children, they were now seen as a real threat. There was huge pressure on the government to crush the Plains Indians.</a:t>
            </a:r>
          </a:p>
        </p:txBody>
      </p:sp>
      <p:sp>
        <p:nvSpPr>
          <p:cNvPr id="26" name="TextBox 25">
            <a:extLst>
              <a:ext uri="{FF2B5EF4-FFF2-40B4-BE49-F238E27FC236}">
                <a16:creationId xmlns:a16="http://schemas.microsoft.com/office/drawing/2014/main" id="{5D477ADF-7719-48C9-878D-1A9F48E9D8B3}"/>
              </a:ext>
            </a:extLst>
          </p:cNvPr>
          <p:cNvSpPr txBox="1"/>
          <p:nvPr/>
        </p:nvSpPr>
        <p:spPr>
          <a:xfrm>
            <a:off x="5168516" y="4007749"/>
            <a:ext cx="1738521" cy="1581010"/>
          </a:xfrm>
          <a:prstGeom prst="rect">
            <a:avLst/>
          </a:prstGeom>
          <a:solidFill>
            <a:schemeClr val="bg1"/>
          </a:solidFill>
          <a:ln w="19050">
            <a:solidFill>
              <a:schemeClr val="accent4">
                <a:lumMod val="75000"/>
              </a:schemeClr>
            </a:solidFill>
          </a:ln>
        </p:spPr>
        <p:txBody>
          <a:bodyPr wrap="square" rtlCol="0">
            <a:spAutoFit/>
          </a:bodyPr>
          <a:lstStyle/>
          <a:p>
            <a:r>
              <a:rPr lang="en-GB" sz="1050" b="1" dirty="0"/>
              <a:t>A return to the reservations</a:t>
            </a:r>
          </a:p>
          <a:p>
            <a:pPr marR="0" lvl="0" algn="l" defTabSz="914400" rtl="0" eaLnBrk="1" fontAlgn="auto" latinLnBrk="0" hangingPunct="1">
              <a:lnSpc>
                <a:spcPct val="107000"/>
              </a:lnSpc>
              <a:spcBef>
                <a:spcPts val="0"/>
              </a:spcBef>
              <a:spcAft>
                <a:spcPts val="0"/>
              </a:spcAft>
              <a:buClrTx/>
              <a:buSzTx/>
              <a:tabLst/>
              <a:defRPr/>
            </a:pPr>
            <a:r>
              <a:rPr kumimoji="0" lang="en-GB"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After the battle, the Indians were followed and attacked by the US army.  By this point, there were too many soldiers for them to fight and they were running low on ammunition and supplies.  They gave in and rode back to their reservations under the control of the government.</a:t>
            </a:r>
          </a:p>
        </p:txBody>
      </p:sp>
      <p:sp>
        <p:nvSpPr>
          <p:cNvPr id="28" name="TextBox 27">
            <a:extLst>
              <a:ext uri="{FF2B5EF4-FFF2-40B4-BE49-F238E27FC236}">
                <a16:creationId xmlns:a16="http://schemas.microsoft.com/office/drawing/2014/main" id="{86162D4B-2362-46B0-A67A-0789373D7440}"/>
              </a:ext>
            </a:extLst>
          </p:cNvPr>
          <p:cNvSpPr txBox="1"/>
          <p:nvPr/>
        </p:nvSpPr>
        <p:spPr>
          <a:xfrm>
            <a:off x="5180934" y="5646853"/>
            <a:ext cx="1733555" cy="1136465"/>
          </a:xfrm>
          <a:prstGeom prst="rect">
            <a:avLst/>
          </a:prstGeom>
          <a:solidFill>
            <a:schemeClr val="bg1"/>
          </a:solidFill>
          <a:ln w="19050">
            <a:solidFill>
              <a:schemeClr val="accent4">
                <a:lumMod val="75000"/>
              </a:schemeClr>
            </a:solidFill>
          </a:ln>
        </p:spPr>
        <p:txBody>
          <a:bodyPr wrap="square" rtlCol="0">
            <a:spAutoFit/>
          </a:bodyPr>
          <a:lstStyle/>
          <a:p>
            <a:pPr algn="ctr"/>
            <a:r>
              <a:rPr lang="en-GB" sz="1050" b="1" dirty="0"/>
              <a:t>Further Settlement</a:t>
            </a:r>
          </a:p>
          <a:p>
            <a:pPr marR="0" lvl="0" algn="l" defTabSz="914400" rtl="0" eaLnBrk="1" fontAlgn="auto" latinLnBrk="0" hangingPunct="1">
              <a:lnSpc>
                <a:spcPct val="107000"/>
              </a:lnSpc>
              <a:spcBef>
                <a:spcPts val="0"/>
              </a:spcBef>
              <a:spcAft>
                <a:spcPts val="0"/>
              </a:spcAft>
              <a:buClrTx/>
              <a:buSzTx/>
              <a:tabLst/>
              <a:defRPr/>
            </a:pPr>
            <a:r>
              <a:rPr kumimoji="0" lang="en-GB"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government ordered the building of two more </a:t>
            </a:r>
            <a:r>
              <a:rPr kumimoji="0" lang="en-GB" sz="9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army forts </a:t>
            </a:r>
            <a:r>
              <a:rPr kumimoji="0" lang="en-GB"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near Sioux land with an extra 2,500 soldiers to protect the land. The Black Hills became open for prospectors.</a:t>
            </a:r>
          </a:p>
        </p:txBody>
      </p:sp>
      <p:sp>
        <p:nvSpPr>
          <p:cNvPr id="29" name="TextBox 28">
            <a:extLst>
              <a:ext uri="{FF2B5EF4-FFF2-40B4-BE49-F238E27FC236}">
                <a16:creationId xmlns:a16="http://schemas.microsoft.com/office/drawing/2014/main" id="{5FA31A53-A8A0-40ED-AA42-EEDFF1B4DDAB}"/>
              </a:ext>
            </a:extLst>
          </p:cNvPr>
          <p:cNvSpPr txBox="1"/>
          <p:nvPr/>
        </p:nvSpPr>
        <p:spPr>
          <a:xfrm>
            <a:off x="84831" y="1548248"/>
            <a:ext cx="4977363" cy="261610"/>
          </a:xfrm>
          <a:custGeom>
            <a:avLst/>
            <a:gdLst>
              <a:gd name="connsiteX0" fmla="*/ 0 w 4977363"/>
              <a:gd name="connsiteY0" fmla="*/ 0 h 261610"/>
              <a:gd name="connsiteX1" fmla="*/ 522623 w 4977363"/>
              <a:gd name="connsiteY1" fmla="*/ 0 h 261610"/>
              <a:gd name="connsiteX2" fmla="*/ 995473 w 4977363"/>
              <a:gd name="connsiteY2" fmla="*/ 0 h 261610"/>
              <a:gd name="connsiteX3" fmla="*/ 1518096 w 4977363"/>
              <a:gd name="connsiteY3" fmla="*/ 0 h 261610"/>
              <a:gd name="connsiteX4" fmla="*/ 2239813 w 4977363"/>
              <a:gd name="connsiteY4" fmla="*/ 0 h 261610"/>
              <a:gd name="connsiteX5" fmla="*/ 2861984 w 4977363"/>
              <a:gd name="connsiteY5" fmla="*/ 0 h 261610"/>
              <a:gd name="connsiteX6" fmla="*/ 3533928 w 4977363"/>
              <a:gd name="connsiteY6" fmla="*/ 0 h 261610"/>
              <a:gd name="connsiteX7" fmla="*/ 4205872 w 4977363"/>
              <a:gd name="connsiteY7" fmla="*/ 0 h 261610"/>
              <a:gd name="connsiteX8" fmla="*/ 4977363 w 4977363"/>
              <a:gd name="connsiteY8" fmla="*/ 0 h 261610"/>
              <a:gd name="connsiteX9" fmla="*/ 4977363 w 4977363"/>
              <a:gd name="connsiteY9" fmla="*/ 261610 h 261610"/>
              <a:gd name="connsiteX10" fmla="*/ 4504514 w 4977363"/>
              <a:gd name="connsiteY10" fmla="*/ 261610 h 261610"/>
              <a:gd name="connsiteX11" fmla="*/ 3981890 w 4977363"/>
              <a:gd name="connsiteY11" fmla="*/ 261610 h 261610"/>
              <a:gd name="connsiteX12" fmla="*/ 3409494 w 4977363"/>
              <a:gd name="connsiteY12" fmla="*/ 261610 h 261610"/>
              <a:gd name="connsiteX13" fmla="*/ 2737550 w 4977363"/>
              <a:gd name="connsiteY13" fmla="*/ 261610 h 261610"/>
              <a:gd name="connsiteX14" fmla="*/ 2015832 w 4977363"/>
              <a:gd name="connsiteY14" fmla="*/ 261610 h 261610"/>
              <a:gd name="connsiteX15" fmla="*/ 1493209 w 4977363"/>
              <a:gd name="connsiteY15" fmla="*/ 261610 h 261610"/>
              <a:gd name="connsiteX16" fmla="*/ 771491 w 4977363"/>
              <a:gd name="connsiteY16" fmla="*/ 261610 h 261610"/>
              <a:gd name="connsiteX17" fmla="*/ 0 w 4977363"/>
              <a:gd name="connsiteY17" fmla="*/ 261610 h 261610"/>
              <a:gd name="connsiteX18" fmla="*/ 0 w 4977363"/>
              <a:gd name="connsiteY18"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977363" h="261610" fill="none" extrusionOk="0">
                <a:moveTo>
                  <a:pt x="0" y="0"/>
                </a:moveTo>
                <a:cubicBezTo>
                  <a:pt x="211601" y="-1492"/>
                  <a:pt x="294299" y="-22175"/>
                  <a:pt x="522623" y="0"/>
                </a:cubicBezTo>
                <a:cubicBezTo>
                  <a:pt x="750947" y="22175"/>
                  <a:pt x="777760" y="4399"/>
                  <a:pt x="995473" y="0"/>
                </a:cubicBezTo>
                <a:cubicBezTo>
                  <a:pt x="1213186" y="-4399"/>
                  <a:pt x="1372715" y="-17170"/>
                  <a:pt x="1518096" y="0"/>
                </a:cubicBezTo>
                <a:cubicBezTo>
                  <a:pt x="1663477" y="17170"/>
                  <a:pt x="2047897" y="32060"/>
                  <a:pt x="2239813" y="0"/>
                </a:cubicBezTo>
                <a:cubicBezTo>
                  <a:pt x="2431729" y="-32060"/>
                  <a:pt x="2615156" y="-9316"/>
                  <a:pt x="2861984" y="0"/>
                </a:cubicBezTo>
                <a:cubicBezTo>
                  <a:pt x="3108812" y="9316"/>
                  <a:pt x="3218379" y="3777"/>
                  <a:pt x="3533928" y="0"/>
                </a:cubicBezTo>
                <a:cubicBezTo>
                  <a:pt x="3849477" y="-3777"/>
                  <a:pt x="4022302" y="23574"/>
                  <a:pt x="4205872" y="0"/>
                </a:cubicBezTo>
                <a:cubicBezTo>
                  <a:pt x="4389442" y="-23574"/>
                  <a:pt x="4648349" y="10630"/>
                  <a:pt x="4977363" y="0"/>
                </a:cubicBezTo>
                <a:cubicBezTo>
                  <a:pt x="4984003" y="122402"/>
                  <a:pt x="4988515" y="199311"/>
                  <a:pt x="4977363" y="261610"/>
                </a:cubicBezTo>
                <a:cubicBezTo>
                  <a:pt x="4827780" y="277944"/>
                  <a:pt x="4715882" y="261342"/>
                  <a:pt x="4504514" y="261610"/>
                </a:cubicBezTo>
                <a:cubicBezTo>
                  <a:pt x="4293146" y="261878"/>
                  <a:pt x="4115471" y="262420"/>
                  <a:pt x="3981890" y="261610"/>
                </a:cubicBezTo>
                <a:cubicBezTo>
                  <a:pt x="3848309" y="260800"/>
                  <a:pt x="3610873" y="279515"/>
                  <a:pt x="3409494" y="261610"/>
                </a:cubicBezTo>
                <a:cubicBezTo>
                  <a:pt x="3208115" y="243705"/>
                  <a:pt x="3054340" y="289638"/>
                  <a:pt x="2737550" y="261610"/>
                </a:cubicBezTo>
                <a:cubicBezTo>
                  <a:pt x="2420760" y="233582"/>
                  <a:pt x="2244479" y="239155"/>
                  <a:pt x="2015832" y="261610"/>
                </a:cubicBezTo>
                <a:cubicBezTo>
                  <a:pt x="1787185" y="284065"/>
                  <a:pt x="1678994" y="271781"/>
                  <a:pt x="1493209" y="261610"/>
                </a:cubicBezTo>
                <a:cubicBezTo>
                  <a:pt x="1307424" y="251439"/>
                  <a:pt x="1100389" y="281664"/>
                  <a:pt x="771491" y="261610"/>
                </a:cubicBezTo>
                <a:cubicBezTo>
                  <a:pt x="442593" y="241556"/>
                  <a:pt x="154578" y="276689"/>
                  <a:pt x="0" y="261610"/>
                </a:cubicBezTo>
                <a:cubicBezTo>
                  <a:pt x="-4024" y="153456"/>
                  <a:pt x="-3977" y="84481"/>
                  <a:pt x="0" y="0"/>
                </a:cubicBezTo>
                <a:close/>
              </a:path>
              <a:path w="4977363" h="261610" stroke="0" extrusionOk="0">
                <a:moveTo>
                  <a:pt x="0" y="0"/>
                </a:moveTo>
                <a:cubicBezTo>
                  <a:pt x="328550" y="-25146"/>
                  <a:pt x="491967" y="29390"/>
                  <a:pt x="721718" y="0"/>
                </a:cubicBezTo>
                <a:cubicBezTo>
                  <a:pt x="951469" y="-29390"/>
                  <a:pt x="1078354" y="429"/>
                  <a:pt x="1294114" y="0"/>
                </a:cubicBezTo>
                <a:cubicBezTo>
                  <a:pt x="1509874" y="-429"/>
                  <a:pt x="1542189" y="-11915"/>
                  <a:pt x="1766964" y="0"/>
                </a:cubicBezTo>
                <a:cubicBezTo>
                  <a:pt x="1991739" y="11915"/>
                  <a:pt x="2083548" y="24744"/>
                  <a:pt x="2389134" y="0"/>
                </a:cubicBezTo>
                <a:cubicBezTo>
                  <a:pt x="2694720" y="-24744"/>
                  <a:pt x="2717049" y="-5932"/>
                  <a:pt x="3011305" y="0"/>
                </a:cubicBezTo>
                <a:cubicBezTo>
                  <a:pt x="3305561" y="5932"/>
                  <a:pt x="3300389" y="-341"/>
                  <a:pt x="3583701" y="0"/>
                </a:cubicBezTo>
                <a:cubicBezTo>
                  <a:pt x="3867013" y="341"/>
                  <a:pt x="3975392" y="-29048"/>
                  <a:pt x="4205872" y="0"/>
                </a:cubicBezTo>
                <a:cubicBezTo>
                  <a:pt x="4436352" y="29048"/>
                  <a:pt x="4776428" y="-1313"/>
                  <a:pt x="4977363" y="0"/>
                </a:cubicBezTo>
                <a:cubicBezTo>
                  <a:pt x="4981101" y="82472"/>
                  <a:pt x="4979167" y="147284"/>
                  <a:pt x="4977363" y="261610"/>
                </a:cubicBezTo>
                <a:cubicBezTo>
                  <a:pt x="4750702" y="235080"/>
                  <a:pt x="4581285" y="248330"/>
                  <a:pt x="4355193" y="261610"/>
                </a:cubicBezTo>
                <a:cubicBezTo>
                  <a:pt x="4129101" y="274891"/>
                  <a:pt x="3878529" y="260822"/>
                  <a:pt x="3683249" y="261610"/>
                </a:cubicBezTo>
                <a:cubicBezTo>
                  <a:pt x="3487969" y="262398"/>
                  <a:pt x="3156439" y="260500"/>
                  <a:pt x="2961531" y="261610"/>
                </a:cubicBezTo>
                <a:cubicBezTo>
                  <a:pt x="2766623" y="262720"/>
                  <a:pt x="2504068" y="239958"/>
                  <a:pt x="2289587" y="261610"/>
                </a:cubicBezTo>
                <a:cubicBezTo>
                  <a:pt x="2075106" y="283262"/>
                  <a:pt x="1870354" y="286732"/>
                  <a:pt x="1717190" y="261610"/>
                </a:cubicBezTo>
                <a:cubicBezTo>
                  <a:pt x="1564026" y="236488"/>
                  <a:pt x="1218954" y="239866"/>
                  <a:pt x="995473" y="261610"/>
                </a:cubicBezTo>
                <a:cubicBezTo>
                  <a:pt x="771992" y="283354"/>
                  <a:pt x="267289" y="237634"/>
                  <a:pt x="0" y="261610"/>
                </a:cubicBezTo>
                <a:cubicBezTo>
                  <a:pt x="3271" y="205504"/>
                  <a:pt x="-10852" y="126557"/>
                  <a:pt x="0" y="0"/>
                </a:cubicBezTo>
                <a:close/>
              </a:path>
            </a:pathLst>
          </a:cu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989574929">
                  <a:prstGeom prst="rect">
                    <a:avLst/>
                  </a:prstGeom>
                  <ask:type>
                    <ask:lineSketchFreehand/>
                  </ask:type>
                </ask:lineSketchStyleProps>
              </a:ext>
            </a:extLst>
          </a:ln>
        </p:spPr>
        <p:txBody>
          <a:bodyPr wrap="square" rtlCol="0">
            <a:spAutoFit/>
          </a:bodyPr>
          <a:lstStyle/>
          <a:p>
            <a:pPr algn="ctr"/>
            <a:r>
              <a:rPr lang="en-GB" sz="1100" b="1" dirty="0"/>
              <a:t>The Events Leading to Little Bighorn</a:t>
            </a:r>
            <a:endParaRPr lang="en-GB" sz="1000" dirty="0"/>
          </a:p>
        </p:txBody>
      </p:sp>
      <p:pic>
        <p:nvPicPr>
          <p:cNvPr id="1028" name="Picture 4" descr="Image result for general custer art"/>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8667" l="10000" r="90000">
                        <a14:foregroundMark x1="89524" y1="22667" x2="90952" y2="27000"/>
                        <a14:foregroundMark x1="39264" y1="71206" x2="46190" y2="68667"/>
                        <a14:foregroundMark x1="46190" y1="68667" x2="45238" y2="67333"/>
                        <a14:foregroundMark x1="62857" y1="72000" x2="67619" y2="74000"/>
                        <a14:foregroundMark x1="34286" y1="91000" x2="52857" y2="95333"/>
                        <a14:foregroundMark x1="52857" y1="95333" x2="64762" y2="89667"/>
                        <a14:foregroundMark x1="64762" y1="89667" x2="65238" y2="89333"/>
                        <a14:foregroundMark x1="38095" y1="99000" x2="60476" y2="98667"/>
                        <a14:foregroundMark x1="60476" y1="98667" x2="64762" y2="98667"/>
                        <a14:foregroundMark x1="36667" y1="88000" x2="45238" y2="89333"/>
                        <a14:foregroundMark x1="65238" y1="85667" x2="62381" y2="88333"/>
                        <a14:backgroundMark x1="36190" y1="70667" x2="40000" y2="70333"/>
                      </a14:backgroundRemoval>
                    </a14:imgEffect>
                  </a14:imgLayer>
                </a14:imgProps>
              </a:ext>
              <a:ext uri="{28A0092B-C50C-407E-A947-70E740481C1C}">
                <a14:useLocalDpi xmlns:a14="http://schemas.microsoft.com/office/drawing/2010/main" val="0"/>
              </a:ext>
            </a:extLst>
          </a:blip>
          <a:srcRect l="9312" t="9868" r="9072"/>
          <a:stretch/>
        </p:blipFill>
        <p:spPr bwMode="auto">
          <a:xfrm>
            <a:off x="3822513" y="1453461"/>
            <a:ext cx="1204965" cy="1306110"/>
          </a:xfrm>
          <a:prstGeom prst="rect">
            <a:avLst/>
          </a:prstGeom>
          <a:ln>
            <a:noFill/>
          </a:ln>
          <a:effectLst/>
          <a:extLst>
            <a:ext uri="{909E8E84-426E-40DD-AFC4-6F175D3DCCD1}">
              <a14:hiddenFill xmlns:a14="http://schemas.microsoft.com/office/drawing/2010/main">
                <a:solidFill>
                  <a:srgbClr val="FFFFFF"/>
                </a:solidFill>
              </a14:hiddenFill>
            </a:ext>
          </a:extLst>
        </p:spPr>
      </p:pic>
      <p:pic>
        <p:nvPicPr>
          <p:cNvPr id="5" name="Picture 4" descr="Slot Machine Gold Mining Game Casino PNG, Clipart, Art, Cartoon, Casino,  Casino Game, Clip Free PNG">
            <a:extLst>
              <a:ext uri="{FF2B5EF4-FFF2-40B4-BE49-F238E27FC236}">
                <a16:creationId xmlns:a16="http://schemas.microsoft.com/office/drawing/2014/main" id="{CA788616-8B33-4F42-BEB0-4AE9A4486F32}"/>
              </a:ext>
            </a:extLst>
          </p:cNvPr>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9986" b="97974" l="2198" r="89973">
                        <a14:foregroundMark x1="2335" y1="84949" x2="10714" y2="87988"/>
                        <a14:foregroundMark x1="10714" y1="87988" x2="10989" y2="87988"/>
                        <a14:foregroundMark x1="9203" y1="94211" x2="15247" y2="98987"/>
                        <a14:foregroundMark x1="15247" y1="98987" x2="20330" y2="92909"/>
                        <a14:foregroundMark x1="20330" y1="92909" x2="20192" y2="91027"/>
                        <a14:foregroundMark x1="13187" y1="97974" x2="22115" y2="97540"/>
                        <a14:backgroundMark x1="22253" y1="92185" x2="22802" y2="92041"/>
                        <a14:backgroundMark x1="9890" y1="85239" x2="9890" y2="85239"/>
                      </a14:backgroundRemoval>
                    </a14:imgEffect>
                  </a14:imgLayer>
                </a14:imgProps>
              </a:ext>
              <a:ext uri="{28A0092B-C50C-407E-A947-70E740481C1C}">
                <a14:useLocalDpi xmlns:a14="http://schemas.microsoft.com/office/drawing/2010/main" val="0"/>
              </a:ext>
            </a:extLst>
          </a:blip>
          <a:srcRect t="27055" r="42950"/>
          <a:stretch/>
        </p:blipFill>
        <p:spPr bwMode="auto">
          <a:xfrm>
            <a:off x="91461" y="2678940"/>
            <a:ext cx="858981" cy="88590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ative american chief. stock vector. Illustration of mustang - 125833964">
            <a:extLst>
              <a:ext uri="{FF2B5EF4-FFF2-40B4-BE49-F238E27FC236}">
                <a16:creationId xmlns:a16="http://schemas.microsoft.com/office/drawing/2014/main" id="{6465F231-D913-4727-AD72-49011328474C}"/>
              </a:ext>
            </a:extLst>
          </p:cNvPr>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4364" b="93091" l="9290" r="88525">
                        <a14:foregroundMark x1="60656" y1="4727" x2="59016" y2="12727"/>
                        <a14:foregroundMark x1="30055" y1="91636" x2="62842" y2="89091"/>
                        <a14:foregroundMark x1="62842" y1="89091" x2="67760" y2="89818"/>
                        <a14:foregroundMark x1="40984" y1="93091" x2="50820" y2="92727"/>
                      </a14:backgroundRemoval>
                    </a14:imgEffect>
                  </a14:imgLayer>
                </a14:imgProps>
              </a:ext>
              <a:ext uri="{28A0092B-C50C-407E-A947-70E740481C1C}">
                <a14:useLocalDpi xmlns:a14="http://schemas.microsoft.com/office/drawing/2010/main" val="0"/>
              </a:ext>
            </a:extLst>
          </a:blip>
          <a:srcRect l="23382" t="2109" r="20005"/>
          <a:stretch/>
        </p:blipFill>
        <p:spPr bwMode="auto">
          <a:xfrm>
            <a:off x="4222066" y="3555396"/>
            <a:ext cx="717579" cy="188515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ree Snow Clipart Transparent Background, Download Free Snow Clipart  Transparent Background png images, Free ClipArts on Clipart Library">
            <a:extLst>
              <a:ext uri="{FF2B5EF4-FFF2-40B4-BE49-F238E27FC236}">
                <a16:creationId xmlns:a16="http://schemas.microsoft.com/office/drawing/2014/main" id="{99C0E2E4-EB1F-4A35-8ADC-0A1AEA71EC4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236394" y="5871415"/>
            <a:ext cx="937594" cy="89693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Ulysses S. Grant | ClipArt ETC">
            <a:extLst>
              <a:ext uri="{FF2B5EF4-FFF2-40B4-BE49-F238E27FC236}">
                <a16:creationId xmlns:a16="http://schemas.microsoft.com/office/drawing/2014/main" id="{A5F3E835-D101-47F6-92D5-5ED7B10C2D6E}"/>
              </a:ext>
            </a:extLst>
          </p:cNvPr>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0" y="5022173"/>
            <a:ext cx="1098308" cy="1047011"/>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0D6F1B85-220D-4D46-B149-71DA9AB85E60}"/>
              </a:ext>
            </a:extLst>
          </p:cNvPr>
          <p:cNvSpPr txBox="1"/>
          <p:nvPr/>
        </p:nvSpPr>
        <p:spPr>
          <a:xfrm>
            <a:off x="5173989" y="1549591"/>
            <a:ext cx="6944120" cy="261610"/>
          </a:xfrm>
          <a:custGeom>
            <a:avLst/>
            <a:gdLst>
              <a:gd name="connsiteX0" fmla="*/ 0 w 6944120"/>
              <a:gd name="connsiteY0" fmla="*/ 0 h 261610"/>
              <a:gd name="connsiteX1" fmla="*/ 694412 w 6944120"/>
              <a:gd name="connsiteY1" fmla="*/ 0 h 261610"/>
              <a:gd name="connsiteX2" fmla="*/ 1319383 w 6944120"/>
              <a:gd name="connsiteY2" fmla="*/ 0 h 261610"/>
              <a:gd name="connsiteX3" fmla="*/ 2083236 w 6944120"/>
              <a:gd name="connsiteY3" fmla="*/ 0 h 261610"/>
              <a:gd name="connsiteX4" fmla="*/ 2847089 w 6944120"/>
              <a:gd name="connsiteY4" fmla="*/ 0 h 261610"/>
              <a:gd name="connsiteX5" fmla="*/ 3541501 w 6944120"/>
              <a:gd name="connsiteY5" fmla="*/ 0 h 261610"/>
              <a:gd name="connsiteX6" fmla="*/ 4097031 w 6944120"/>
              <a:gd name="connsiteY6" fmla="*/ 0 h 261610"/>
              <a:gd name="connsiteX7" fmla="*/ 4722002 w 6944120"/>
              <a:gd name="connsiteY7" fmla="*/ 0 h 261610"/>
              <a:gd name="connsiteX8" fmla="*/ 5416414 w 6944120"/>
              <a:gd name="connsiteY8" fmla="*/ 0 h 261610"/>
              <a:gd name="connsiteX9" fmla="*/ 5902502 w 6944120"/>
              <a:gd name="connsiteY9" fmla="*/ 0 h 261610"/>
              <a:gd name="connsiteX10" fmla="*/ 6944120 w 6944120"/>
              <a:gd name="connsiteY10" fmla="*/ 0 h 261610"/>
              <a:gd name="connsiteX11" fmla="*/ 6944120 w 6944120"/>
              <a:gd name="connsiteY11" fmla="*/ 261610 h 261610"/>
              <a:gd name="connsiteX12" fmla="*/ 6388590 w 6944120"/>
              <a:gd name="connsiteY12" fmla="*/ 261610 h 261610"/>
              <a:gd name="connsiteX13" fmla="*/ 5763620 w 6944120"/>
              <a:gd name="connsiteY13" fmla="*/ 261610 h 261610"/>
              <a:gd name="connsiteX14" fmla="*/ 4999766 w 6944120"/>
              <a:gd name="connsiteY14" fmla="*/ 261610 h 261610"/>
              <a:gd name="connsiteX15" fmla="*/ 4444237 w 6944120"/>
              <a:gd name="connsiteY15" fmla="*/ 261610 h 261610"/>
              <a:gd name="connsiteX16" fmla="*/ 3749825 w 6944120"/>
              <a:gd name="connsiteY16" fmla="*/ 261610 h 261610"/>
              <a:gd name="connsiteX17" fmla="*/ 3263736 w 6944120"/>
              <a:gd name="connsiteY17" fmla="*/ 261610 h 261610"/>
              <a:gd name="connsiteX18" fmla="*/ 2430442 w 6944120"/>
              <a:gd name="connsiteY18" fmla="*/ 261610 h 261610"/>
              <a:gd name="connsiteX19" fmla="*/ 1874912 w 6944120"/>
              <a:gd name="connsiteY19" fmla="*/ 261610 h 261610"/>
              <a:gd name="connsiteX20" fmla="*/ 1041618 w 6944120"/>
              <a:gd name="connsiteY20" fmla="*/ 261610 h 261610"/>
              <a:gd name="connsiteX21" fmla="*/ 0 w 6944120"/>
              <a:gd name="connsiteY21" fmla="*/ 261610 h 261610"/>
              <a:gd name="connsiteX22" fmla="*/ 0 w 6944120"/>
              <a:gd name="connsiteY2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944120" h="261610" fill="none" extrusionOk="0">
                <a:moveTo>
                  <a:pt x="0" y="0"/>
                </a:moveTo>
                <a:cubicBezTo>
                  <a:pt x="231805" y="22957"/>
                  <a:pt x="363213" y="31928"/>
                  <a:pt x="694412" y="0"/>
                </a:cubicBezTo>
                <a:cubicBezTo>
                  <a:pt x="1025611" y="-31928"/>
                  <a:pt x="1164679" y="21168"/>
                  <a:pt x="1319383" y="0"/>
                </a:cubicBezTo>
                <a:cubicBezTo>
                  <a:pt x="1474087" y="-21168"/>
                  <a:pt x="1704687" y="-4932"/>
                  <a:pt x="2083236" y="0"/>
                </a:cubicBezTo>
                <a:cubicBezTo>
                  <a:pt x="2461785" y="4932"/>
                  <a:pt x="2515130" y="30022"/>
                  <a:pt x="2847089" y="0"/>
                </a:cubicBezTo>
                <a:cubicBezTo>
                  <a:pt x="3179048" y="-30022"/>
                  <a:pt x="3363084" y="-23788"/>
                  <a:pt x="3541501" y="0"/>
                </a:cubicBezTo>
                <a:cubicBezTo>
                  <a:pt x="3719918" y="23788"/>
                  <a:pt x="3905717" y="-8801"/>
                  <a:pt x="4097031" y="0"/>
                </a:cubicBezTo>
                <a:cubicBezTo>
                  <a:pt x="4288345" y="8801"/>
                  <a:pt x="4515844" y="22304"/>
                  <a:pt x="4722002" y="0"/>
                </a:cubicBezTo>
                <a:cubicBezTo>
                  <a:pt x="4928160" y="-22304"/>
                  <a:pt x="5078338" y="13305"/>
                  <a:pt x="5416414" y="0"/>
                </a:cubicBezTo>
                <a:cubicBezTo>
                  <a:pt x="5754490" y="-13305"/>
                  <a:pt x="5701619" y="-19918"/>
                  <a:pt x="5902502" y="0"/>
                </a:cubicBezTo>
                <a:cubicBezTo>
                  <a:pt x="6103385" y="19918"/>
                  <a:pt x="6489004" y="-8912"/>
                  <a:pt x="6944120" y="0"/>
                </a:cubicBezTo>
                <a:cubicBezTo>
                  <a:pt x="6950494" y="56201"/>
                  <a:pt x="6942958" y="136370"/>
                  <a:pt x="6944120" y="261610"/>
                </a:cubicBezTo>
                <a:cubicBezTo>
                  <a:pt x="6781118" y="246490"/>
                  <a:pt x="6564071" y="272455"/>
                  <a:pt x="6388590" y="261610"/>
                </a:cubicBezTo>
                <a:cubicBezTo>
                  <a:pt x="6213109" y="250766"/>
                  <a:pt x="5955156" y="252547"/>
                  <a:pt x="5763620" y="261610"/>
                </a:cubicBezTo>
                <a:cubicBezTo>
                  <a:pt x="5572084" y="270674"/>
                  <a:pt x="5243482" y="258647"/>
                  <a:pt x="4999766" y="261610"/>
                </a:cubicBezTo>
                <a:cubicBezTo>
                  <a:pt x="4756050" y="264573"/>
                  <a:pt x="4629607" y="241892"/>
                  <a:pt x="4444237" y="261610"/>
                </a:cubicBezTo>
                <a:cubicBezTo>
                  <a:pt x="4258867" y="281328"/>
                  <a:pt x="3949448" y="239426"/>
                  <a:pt x="3749825" y="261610"/>
                </a:cubicBezTo>
                <a:cubicBezTo>
                  <a:pt x="3550202" y="283794"/>
                  <a:pt x="3410856" y="253500"/>
                  <a:pt x="3263736" y="261610"/>
                </a:cubicBezTo>
                <a:cubicBezTo>
                  <a:pt x="3116616" y="269720"/>
                  <a:pt x="2667052" y="233131"/>
                  <a:pt x="2430442" y="261610"/>
                </a:cubicBezTo>
                <a:cubicBezTo>
                  <a:pt x="2193832" y="290089"/>
                  <a:pt x="2050749" y="269281"/>
                  <a:pt x="1874912" y="261610"/>
                </a:cubicBezTo>
                <a:cubicBezTo>
                  <a:pt x="1699075" y="253940"/>
                  <a:pt x="1209310" y="277239"/>
                  <a:pt x="1041618" y="261610"/>
                </a:cubicBezTo>
                <a:cubicBezTo>
                  <a:pt x="873926" y="245981"/>
                  <a:pt x="402602" y="243582"/>
                  <a:pt x="0" y="261610"/>
                </a:cubicBezTo>
                <a:cubicBezTo>
                  <a:pt x="-12386" y="178777"/>
                  <a:pt x="-2703" y="80444"/>
                  <a:pt x="0" y="0"/>
                </a:cubicBezTo>
                <a:close/>
              </a:path>
              <a:path w="6944120" h="261610" stroke="0" extrusionOk="0">
                <a:moveTo>
                  <a:pt x="0" y="0"/>
                </a:moveTo>
                <a:cubicBezTo>
                  <a:pt x="405998" y="320"/>
                  <a:pt x="579399" y="31545"/>
                  <a:pt x="833294" y="0"/>
                </a:cubicBezTo>
                <a:cubicBezTo>
                  <a:pt x="1087189" y="-31545"/>
                  <a:pt x="1252135" y="-14659"/>
                  <a:pt x="1458265" y="0"/>
                </a:cubicBezTo>
                <a:cubicBezTo>
                  <a:pt x="1664395" y="14659"/>
                  <a:pt x="1803405" y="-6919"/>
                  <a:pt x="1944354" y="0"/>
                </a:cubicBezTo>
                <a:cubicBezTo>
                  <a:pt x="2085303" y="6919"/>
                  <a:pt x="2383161" y="29986"/>
                  <a:pt x="2638766" y="0"/>
                </a:cubicBezTo>
                <a:cubicBezTo>
                  <a:pt x="2894371" y="-29986"/>
                  <a:pt x="3096421" y="2371"/>
                  <a:pt x="3333178" y="0"/>
                </a:cubicBezTo>
                <a:cubicBezTo>
                  <a:pt x="3569935" y="-2371"/>
                  <a:pt x="3694087" y="13099"/>
                  <a:pt x="3958148" y="0"/>
                </a:cubicBezTo>
                <a:cubicBezTo>
                  <a:pt x="4222209" y="-13099"/>
                  <a:pt x="4322363" y="-23885"/>
                  <a:pt x="4652560" y="0"/>
                </a:cubicBezTo>
                <a:cubicBezTo>
                  <a:pt x="4982757" y="23885"/>
                  <a:pt x="5251373" y="-18503"/>
                  <a:pt x="5416414" y="0"/>
                </a:cubicBezTo>
                <a:cubicBezTo>
                  <a:pt x="5581455" y="18503"/>
                  <a:pt x="5719057" y="-6402"/>
                  <a:pt x="5971943" y="0"/>
                </a:cubicBezTo>
                <a:cubicBezTo>
                  <a:pt x="6224829" y="6402"/>
                  <a:pt x="6497290" y="8492"/>
                  <a:pt x="6944120" y="0"/>
                </a:cubicBezTo>
                <a:cubicBezTo>
                  <a:pt x="6946346" y="77075"/>
                  <a:pt x="6946289" y="139502"/>
                  <a:pt x="6944120" y="261610"/>
                </a:cubicBezTo>
                <a:cubicBezTo>
                  <a:pt x="6745142" y="278386"/>
                  <a:pt x="6551314" y="287533"/>
                  <a:pt x="6388590" y="261610"/>
                </a:cubicBezTo>
                <a:cubicBezTo>
                  <a:pt x="6225866" y="235688"/>
                  <a:pt x="5987800" y="285967"/>
                  <a:pt x="5624737" y="261610"/>
                </a:cubicBezTo>
                <a:cubicBezTo>
                  <a:pt x="5261674" y="237253"/>
                  <a:pt x="5297969" y="292533"/>
                  <a:pt x="4999766" y="261610"/>
                </a:cubicBezTo>
                <a:cubicBezTo>
                  <a:pt x="4701563" y="230687"/>
                  <a:pt x="4418594" y="268800"/>
                  <a:pt x="4166472" y="261610"/>
                </a:cubicBezTo>
                <a:cubicBezTo>
                  <a:pt x="3914350" y="254420"/>
                  <a:pt x="3809078" y="251825"/>
                  <a:pt x="3680384" y="261610"/>
                </a:cubicBezTo>
                <a:cubicBezTo>
                  <a:pt x="3551690" y="271395"/>
                  <a:pt x="3092568" y="257631"/>
                  <a:pt x="2916530" y="261610"/>
                </a:cubicBezTo>
                <a:cubicBezTo>
                  <a:pt x="2740492" y="265589"/>
                  <a:pt x="2566063" y="273089"/>
                  <a:pt x="2430442" y="261610"/>
                </a:cubicBezTo>
                <a:cubicBezTo>
                  <a:pt x="2294821" y="250131"/>
                  <a:pt x="2014823" y="248324"/>
                  <a:pt x="1874912" y="261610"/>
                </a:cubicBezTo>
                <a:cubicBezTo>
                  <a:pt x="1735001" y="274897"/>
                  <a:pt x="1511583" y="258704"/>
                  <a:pt x="1249942" y="261610"/>
                </a:cubicBezTo>
                <a:cubicBezTo>
                  <a:pt x="988301" y="264517"/>
                  <a:pt x="812472" y="282018"/>
                  <a:pt x="624971" y="261610"/>
                </a:cubicBezTo>
                <a:cubicBezTo>
                  <a:pt x="437470" y="241202"/>
                  <a:pt x="164608" y="233065"/>
                  <a:pt x="0" y="261610"/>
                </a:cubicBezTo>
                <a:cubicBezTo>
                  <a:pt x="2738" y="137911"/>
                  <a:pt x="-1576" y="85168"/>
                  <a:pt x="0" y="0"/>
                </a:cubicBezTo>
                <a:close/>
              </a:path>
            </a:pathLst>
          </a:cu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989574929">
                  <a:prstGeom prst="rect">
                    <a:avLst/>
                  </a:prstGeom>
                  <ask:type>
                    <ask:lineSketchFreehand/>
                  </ask:type>
                </ask:lineSketchStyleProps>
              </a:ext>
            </a:extLst>
          </a:ln>
        </p:spPr>
        <p:txBody>
          <a:bodyPr wrap="square" rtlCol="0">
            <a:spAutoFit/>
          </a:bodyPr>
          <a:lstStyle/>
          <a:p>
            <a:pPr algn="ctr"/>
            <a:r>
              <a:rPr lang="en-GB" sz="1100" b="1" dirty="0"/>
              <a:t>The Battle of Little Bighorn (June 1786)</a:t>
            </a:r>
            <a:endParaRPr lang="en-GB" sz="1000" dirty="0"/>
          </a:p>
        </p:txBody>
      </p:sp>
      <p:sp>
        <p:nvSpPr>
          <p:cNvPr id="36" name="TextBox 35">
            <a:extLst>
              <a:ext uri="{FF2B5EF4-FFF2-40B4-BE49-F238E27FC236}">
                <a16:creationId xmlns:a16="http://schemas.microsoft.com/office/drawing/2014/main" id="{C1E94166-64EA-4B11-8593-87320810DB95}"/>
              </a:ext>
            </a:extLst>
          </p:cNvPr>
          <p:cNvSpPr txBox="1"/>
          <p:nvPr/>
        </p:nvSpPr>
        <p:spPr>
          <a:xfrm>
            <a:off x="5173988" y="3688428"/>
            <a:ext cx="6951382" cy="261610"/>
          </a:xfrm>
          <a:custGeom>
            <a:avLst/>
            <a:gdLst>
              <a:gd name="connsiteX0" fmla="*/ 0 w 6951382"/>
              <a:gd name="connsiteY0" fmla="*/ 0 h 261610"/>
              <a:gd name="connsiteX1" fmla="*/ 695138 w 6951382"/>
              <a:gd name="connsiteY1" fmla="*/ 0 h 261610"/>
              <a:gd name="connsiteX2" fmla="*/ 1320763 w 6951382"/>
              <a:gd name="connsiteY2" fmla="*/ 0 h 261610"/>
              <a:gd name="connsiteX3" fmla="*/ 2085415 w 6951382"/>
              <a:gd name="connsiteY3" fmla="*/ 0 h 261610"/>
              <a:gd name="connsiteX4" fmla="*/ 2850067 w 6951382"/>
              <a:gd name="connsiteY4" fmla="*/ 0 h 261610"/>
              <a:gd name="connsiteX5" fmla="*/ 3545205 w 6951382"/>
              <a:gd name="connsiteY5" fmla="*/ 0 h 261610"/>
              <a:gd name="connsiteX6" fmla="*/ 4101315 w 6951382"/>
              <a:gd name="connsiteY6" fmla="*/ 0 h 261610"/>
              <a:gd name="connsiteX7" fmla="*/ 4726940 w 6951382"/>
              <a:gd name="connsiteY7" fmla="*/ 0 h 261610"/>
              <a:gd name="connsiteX8" fmla="*/ 5422078 w 6951382"/>
              <a:gd name="connsiteY8" fmla="*/ 0 h 261610"/>
              <a:gd name="connsiteX9" fmla="*/ 5908675 w 6951382"/>
              <a:gd name="connsiteY9" fmla="*/ 0 h 261610"/>
              <a:gd name="connsiteX10" fmla="*/ 6951382 w 6951382"/>
              <a:gd name="connsiteY10" fmla="*/ 0 h 261610"/>
              <a:gd name="connsiteX11" fmla="*/ 6951382 w 6951382"/>
              <a:gd name="connsiteY11" fmla="*/ 261610 h 261610"/>
              <a:gd name="connsiteX12" fmla="*/ 6395271 w 6951382"/>
              <a:gd name="connsiteY12" fmla="*/ 261610 h 261610"/>
              <a:gd name="connsiteX13" fmla="*/ 5769647 w 6951382"/>
              <a:gd name="connsiteY13" fmla="*/ 261610 h 261610"/>
              <a:gd name="connsiteX14" fmla="*/ 5004995 w 6951382"/>
              <a:gd name="connsiteY14" fmla="*/ 261610 h 261610"/>
              <a:gd name="connsiteX15" fmla="*/ 4448884 w 6951382"/>
              <a:gd name="connsiteY15" fmla="*/ 261610 h 261610"/>
              <a:gd name="connsiteX16" fmla="*/ 3753746 w 6951382"/>
              <a:gd name="connsiteY16" fmla="*/ 261610 h 261610"/>
              <a:gd name="connsiteX17" fmla="*/ 3267150 w 6951382"/>
              <a:gd name="connsiteY17" fmla="*/ 261610 h 261610"/>
              <a:gd name="connsiteX18" fmla="*/ 2432984 w 6951382"/>
              <a:gd name="connsiteY18" fmla="*/ 261610 h 261610"/>
              <a:gd name="connsiteX19" fmla="*/ 1876873 w 6951382"/>
              <a:gd name="connsiteY19" fmla="*/ 261610 h 261610"/>
              <a:gd name="connsiteX20" fmla="*/ 1042707 w 6951382"/>
              <a:gd name="connsiteY20" fmla="*/ 261610 h 261610"/>
              <a:gd name="connsiteX21" fmla="*/ 0 w 6951382"/>
              <a:gd name="connsiteY21" fmla="*/ 261610 h 261610"/>
              <a:gd name="connsiteX22" fmla="*/ 0 w 6951382"/>
              <a:gd name="connsiteY2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951382" h="261610" fill="none" extrusionOk="0">
                <a:moveTo>
                  <a:pt x="0" y="0"/>
                </a:moveTo>
                <a:cubicBezTo>
                  <a:pt x="243377" y="12258"/>
                  <a:pt x="411382" y="-12984"/>
                  <a:pt x="695138" y="0"/>
                </a:cubicBezTo>
                <a:cubicBezTo>
                  <a:pt x="978894" y="12984"/>
                  <a:pt x="1048983" y="-11102"/>
                  <a:pt x="1320763" y="0"/>
                </a:cubicBezTo>
                <a:cubicBezTo>
                  <a:pt x="1592544" y="11102"/>
                  <a:pt x="1713234" y="-35727"/>
                  <a:pt x="2085415" y="0"/>
                </a:cubicBezTo>
                <a:cubicBezTo>
                  <a:pt x="2457596" y="35727"/>
                  <a:pt x="2615771" y="21470"/>
                  <a:pt x="2850067" y="0"/>
                </a:cubicBezTo>
                <a:cubicBezTo>
                  <a:pt x="3084363" y="-21470"/>
                  <a:pt x="3380996" y="27632"/>
                  <a:pt x="3545205" y="0"/>
                </a:cubicBezTo>
                <a:cubicBezTo>
                  <a:pt x="3709414" y="-27632"/>
                  <a:pt x="3971615" y="-3403"/>
                  <a:pt x="4101315" y="0"/>
                </a:cubicBezTo>
                <a:cubicBezTo>
                  <a:pt x="4231015" y="3403"/>
                  <a:pt x="4475401" y="29227"/>
                  <a:pt x="4726940" y="0"/>
                </a:cubicBezTo>
                <a:cubicBezTo>
                  <a:pt x="4978480" y="-29227"/>
                  <a:pt x="5141667" y="-8827"/>
                  <a:pt x="5422078" y="0"/>
                </a:cubicBezTo>
                <a:cubicBezTo>
                  <a:pt x="5702489" y="8827"/>
                  <a:pt x="5668270" y="9166"/>
                  <a:pt x="5908675" y="0"/>
                </a:cubicBezTo>
                <a:cubicBezTo>
                  <a:pt x="6149080" y="-9166"/>
                  <a:pt x="6472508" y="-50219"/>
                  <a:pt x="6951382" y="0"/>
                </a:cubicBezTo>
                <a:cubicBezTo>
                  <a:pt x="6957756" y="56201"/>
                  <a:pt x="6950220" y="136370"/>
                  <a:pt x="6951382" y="261610"/>
                </a:cubicBezTo>
                <a:cubicBezTo>
                  <a:pt x="6735247" y="236205"/>
                  <a:pt x="6639368" y="282706"/>
                  <a:pt x="6395271" y="261610"/>
                </a:cubicBezTo>
                <a:cubicBezTo>
                  <a:pt x="6151174" y="240514"/>
                  <a:pt x="6039745" y="236002"/>
                  <a:pt x="5769647" y="261610"/>
                </a:cubicBezTo>
                <a:cubicBezTo>
                  <a:pt x="5499549" y="287218"/>
                  <a:pt x="5369237" y="254083"/>
                  <a:pt x="5004995" y="261610"/>
                </a:cubicBezTo>
                <a:cubicBezTo>
                  <a:pt x="4640753" y="269137"/>
                  <a:pt x="4663779" y="281940"/>
                  <a:pt x="4448884" y="261610"/>
                </a:cubicBezTo>
                <a:cubicBezTo>
                  <a:pt x="4233989" y="241280"/>
                  <a:pt x="3937747" y="296313"/>
                  <a:pt x="3753746" y="261610"/>
                </a:cubicBezTo>
                <a:cubicBezTo>
                  <a:pt x="3569745" y="226907"/>
                  <a:pt x="3469091" y="249874"/>
                  <a:pt x="3267150" y="261610"/>
                </a:cubicBezTo>
                <a:cubicBezTo>
                  <a:pt x="3065209" y="273346"/>
                  <a:pt x="2744020" y="252116"/>
                  <a:pt x="2432984" y="261610"/>
                </a:cubicBezTo>
                <a:cubicBezTo>
                  <a:pt x="2121948" y="271104"/>
                  <a:pt x="2116939" y="237956"/>
                  <a:pt x="1876873" y="261610"/>
                </a:cubicBezTo>
                <a:cubicBezTo>
                  <a:pt x="1636807" y="285264"/>
                  <a:pt x="1399667" y="274714"/>
                  <a:pt x="1042707" y="261610"/>
                </a:cubicBezTo>
                <a:cubicBezTo>
                  <a:pt x="685747" y="248506"/>
                  <a:pt x="406758" y="305371"/>
                  <a:pt x="0" y="261610"/>
                </a:cubicBezTo>
                <a:cubicBezTo>
                  <a:pt x="-12386" y="178777"/>
                  <a:pt x="-2703" y="80444"/>
                  <a:pt x="0" y="0"/>
                </a:cubicBezTo>
                <a:close/>
              </a:path>
              <a:path w="6951382" h="261610" stroke="0" extrusionOk="0">
                <a:moveTo>
                  <a:pt x="0" y="0"/>
                </a:moveTo>
                <a:cubicBezTo>
                  <a:pt x="209571" y="31697"/>
                  <a:pt x="550758" y="-13343"/>
                  <a:pt x="834166" y="0"/>
                </a:cubicBezTo>
                <a:cubicBezTo>
                  <a:pt x="1117574" y="13343"/>
                  <a:pt x="1215389" y="6484"/>
                  <a:pt x="1459790" y="0"/>
                </a:cubicBezTo>
                <a:cubicBezTo>
                  <a:pt x="1704191" y="-6484"/>
                  <a:pt x="1730984" y="-16287"/>
                  <a:pt x="1946387" y="0"/>
                </a:cubicBezTo>
                <a:cubicBezTo>
                  <a:pt x="2161790" y="16287"/>
                  <a:pt x="2433997" y="33060"/>
                  <a:pt x="2641525" y="0"/>
                </a:cubicBezTo>
                <a:cubicBezTo>
                  <a:pt x="2849053" y="-33060"/>
                  <a:pt x="3095939" y="9998"/>
                  <a:pt x="3336663" y="0"/>
                </a:cubicBezTo>
                <a:cubicBezTo>
                  <a:pt x="3577387" y="-9998"/>
                  <a:pt x="3729402" y="-21905"/>
                  <a:pt x="3962288" y="0"/>
                </a:cubicBezTo>
                <a:cubicBezTo>
                  <a:pt x="4195175" y="21905"/>
                  <a:pt x="4367262" y="5575"/>
                  <a:pt x="4657426" y="0"/>
                </a:cubicBezTo>
                <a:cubicBezTo>
                  <a:pt x="4947590" y="-5575"/>
                  <a:pt x="5253287" y="27880"/>
                  <a:pt x="5422078" y="0"/>
                </a:cubicBezTo>
                <a:cubicBezTo>
                  <a:pt x="5590869" y="-27880"/>
                  <a:pt x="5806730" y="23488"/>
                  <a:pt x="5978189" y="0"/>
                </a:cubicBezTo>
                <a:cubicBezTo>
                  <a:pt x="6149648" y="-23488"/>
                  <a:pt x="6516411" y="-9147"/>
                  <a:pt x="6951382" y="0"/>
                </a:cubicBezTo>
                <a:cubicBezTo>
                  <a:pt x="6953608" y="77075"/>
                  <a:pt x="6953551" y="139502"/>
                  <a:pt x="6951382" y="261610"/>
                </a:cubicBezTo>
                <a:cubicBezTo>
                  <a:pt x="6838361" y="246139"/>
                  <a:pt x="6517207" y="252426"/>
                  <a:pt x="6395271" y="261610"/>
                </a:cubicBezTo>
                <a:cubicBezTo>
                  <a:pt x="6273335" y="270794"/>
                  <a:pt x="5931689" y="223730"/>
                  <a:pt x="5630619" y="261610"/>
                </a:cubicBezTo>
                <a:cubicBezTo>
                  <a:pt x="5329549" y="299490"/>
                  <a:pt x="5281624" y="250735"/>
                  <a:pt x="5004995" y="261610"/>
                </a:cubicBezTo>
                <a:cubicBezTo>
                  <a:pt x="4728366" y="272485"/>
                  <a:pt x="4576159" y="272152"/>
                  <a:pt x="4170829" y="261610"/>
                </a:cubicBezTo>
                <a:cubicBezTo>
                  <a:pt x="3765499" y="251068"/>
                  <a:pt x="3805253" y="251295"/>
                  <a:pt x="3684232" y="261610"/>
                </a:cubicBezTo>
                <a:cubicBezTo>
                  <a:pt x="3563211" y="271925"/>
                  <a:pt x="3160415" y="237818"/>
                  <a:pt x="2919580" y="261610"/>
                </a:cubicBezTo>
                <a:cubicBezTo>
                  <a:pt x="2678745" y="285402"/>
                  <a:pt x="2620525" y="282073"/>
                  <a:pt x="2432984" y="261610"/>
                </a:cubicBezTo>
                <a:cubicBezTo>
                  <a:pt x="2245443" y="241147"/>
                  <a:pt x="2019689" y="249124"/>
                  <a:pt x="1876873" y="261610"/>
                </a:cubicBezTo>
                <a:cubicBezTo>
                  <a:pt x="1734057" y="274096"/>
                  <a:pt x="1378002" y="265816"/>
                  <a:pt x="1251249" y="261610"/>
                </a:cubicBezTo>
                <a:cubicBezTo>
                  <a:pt x="1124496" y="257404"/>
                  <a:pt x="822994" y="278299"/>
                  <a:pt x="625624" y="261610"/>
                </a:cubicBezTo>
                <a:cubicBezTo>
                  <a:pt x="428254" y="244921"/>
                  <a:pt x="202048" y="275467"/>
                  <a:pt x="0" y="261610"/>
                </a:cubicBezTo>
                <a:cubicBezTo>
                  <a:pt x="2738" y="137911"/>
                  <a:pt x="-1576" y="85168"/>
                  <a:pt x="0" y="0"/>
                </a:cubicBezTo>
                <a:close/>
              </a:path>
            </a:pathLst>
          </a:cu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989574929">
                  <a:prstGeom prst="rect">
                    <a:avLst/>
                  </a:prstGeom>
                  <ask:type>
                    <ask:lineSketchFreehand/>
                  </ask:type>
                </ask:lineSketchStyleProps>
              </a:ext>
            </a:extLst>
          </a:ln>
        </p:spPr>
        <p:txBody>
          <a:bodyPr wrap="square" rtlCol="0">
            <a:spAutoFit/>
          </a:bodyPr>
          <a:lstStyle/>
          <a:p>
            <a:pPr algn="ctr"/>
            <a:r>
              <a:rPr lang="en-GB" sz="1100" b="1" dirty="0"/>
              <a:t>The Consequences of the Battle of Little Bighorn</a:t>
            </a:r>
            <a:endParaRPr lang="en-GB" sz="1000" dirty="0"/>
          </a:p>
        </p:txBody>
      </p:sp>
      <p:cxnSp>
        <p:nvCxnSpPr>
          <p:cNvPr id="30" name="Straight Arrow Connector 29">
            <a:extLst>
              <a:ext uri="{FF2B5EF4-FFF2-40B4-BE49-F238E27FC236}">
                <a16:creationId xmlns:a16="http://schemas.microsoft.com/office/drawing/2014/main" id="{C328FD53-5474-4EBB-8F48-F672AC03DD75}"/>
              </a:ext>
            </a:extLst>
          </p:cNvPr>
          <p:cNvCxnSpPr/>
          <p:nvPr/>
        </p:nvCxnSpPr>
        <p:spPr>
          <a:xfrm>
            <a:off x="6674177" y="1989056"/>
            <a:ext cx="443060" cy="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BA99A67C-19A9-42E8-B46F-3AF14B250225}"/>
              </a:ext>
            </a:extLst>
          </p:cNvPr>
          <p:cNvCxnSpPr/>
          <p:nvPr/>
        </p:nvCxnSpPr>
        <p:spPr>
          <a:xfrm>
            <a:off x="8315753" y="2000054"/>
            <a:ext cx="443060" cy="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099505D1-B007-4CDD-B9D1-39D71AE42CB3}"/>
              </a:ext>
            </a:extLst>
          </p:cNvPr>
          <p:cNvCxnSpPr/>
          <p:nvPr/>
        </p:nvCxnSpPr>
        <p:spPr>
          <a:xfrm>
            <a:off x="10030496" y="2000054"/>
            <a:ext cx="443060" cy="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BF1C3DB-113F-4F2E-94C0-13058D3942F3}"/>
              </a:ext>
            </a:extLst>
          </p:cNvPr>
          <p:cNvSpPr txBox="1"/>
          <p:nvPr/>
        </p:nvSpPr>
        <p:spPr>
          <a:xfrm>
            <a:off x="6965587" y="4004303"/>
            <a:ext cx="1936790" cy="1432828"/>
          </a:xfrm>
          <a:prstGeom prst="rect">
            <a:avLst/>
          </a:prstGeom>
          <a:solidFill>
            <a:schemeClr val="bg1"/>
          </a:solidFill>
          <a:ln w="19050">
            <a:solidFill>
              <a:schemeClr val="accent4">
                <a:lumMod val="75000"/>
              </a:schemeClr>
            </a:solidFill>
          </a:ln>
        </p:spPr>
        <p:txBody>
          <a:bodyPr wrap="square" rtlCol="0">
            <a:spAutoFit/>
          </a:bodyPr>
          <a:lstStyle/>
          <a:p>
            <a:pPr algn="ctr"/>
            <a:r>
              <a:rPr lang="en-GB" sz="1050" b="1" dirty="0"/>
              <a:t>A change in policy</a:t>
            </a:r>
          </a:p>
          <a:p>
            <a:pPr>
              <a:lnSpc>
                <a:spcPct val="107000"/>
              </a:lnSpc>
              <a:defRPr/>
            </a:pPr>
            <a:r>
              <a:rPr lang="en-GB" sz="9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The government became</a:t>
            </a:r>
            <a:r>
              <a:rPr lang="en-GB" sz="90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more aggressive towards</a:t>
            </a:r>
            <a:r>
              <a:rPr lang="en-GB" sz="9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the Indians. Instead of trying to negotiate they now followed a policy of ‘</a:t>
            </a:r>
            <a:r>
              <a:rPr lang="en-GB" sz="90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Assimilate or Die</a:t>
            </a:r>
            <a:r>
              <a:rPr lang="en-GB" sz="9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They were aiming to wipe out the Plains Indians altogether unless they changed their way of life to be more ‘American’.</a:t>
            </a:r>
          </a:p>
        </p:txBody>
      </p:sp>
      <p:sp>
        <p:nvSpPr>
          <p:cNvPr id="27" name="TextBox 26">
            <a:extLst>
              <a:ext uri="{FF2B5EF4-FFF2-40B4-BE49-F238E27FC236}">
                <a16:creationId xmlns:a16="http://schemas.microsoft.com/office/drawing/2014/main" id="{2C196D36-8990-4EED-BA4F-EAE98CB96453}"/>
              </a:ext>
            </a:extLst>
          </p:cNvPr>
          <p:cNvSpPr txBox="1"/>
          <p:nvPr/>
        </p:nvSpPr>
        <p:spPr>
          <a:xfrm>
            <a:off x="6965588" y="5491396"/>
            <a:ext cx="1936790" cy="1284647"/>
          </a:xfrm>
          <a:prstGeom prst="rect">
            <a:avLst/>
          </a:prstGeom>
          <a:solidFill>
            <a:schemeClr val="bg1"/>
          </a:solidFill>
          <a:ln w="19050">
            <a:solidFill>
              <a:schemeClr val="accent4">
                <a:lumMod val="75000"/>
              </a:schemeClr>
            </a:solidFill>
          </a:ln>
        </p:spPr>
        <p:txBody>
          <a:bodyPr wrap="square" rtlCol="0">
            <a:spAutoFit/>
          </a:bodyPr>
          <a:lstStyle/>
          <a:p>
            <a:r>
              <a:rPr lang="en-GB" sz="1050" b="1" dirty="0"/>
              <a:t>The starvation of the Sioux</a:t>
            </a:r>
          </a:p>
          <a:p>
            <a:pPr marR="0" lvl="0" algn="l" defTabSz="914400" rtl="0" eaLnBrk="1" fontAlgn="auto" latinLnBrk="0" hangingPunct="1">
              <a:lnSpc>
                <a:spcPct val="107000"/>
              </a:lnSpc>
              <a:spcBef>
                <a:spcPts val="0"/>
              </a:spcBef>
              <a:spcAft>
                <a:spcPts val="0"/>
              </a:spcAft>
              <a:buClrTx/>
              <a:buSzTx/>
              <a:tabLst/>
              <a:defRPr/>
            </a:pPr>
            <a:r>
              <a:rPr lang="en-GB" sz="900" b="0"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The Sioux were moved onto an even </a:t>
            </a:r>
            <a:r>
              <a:rPr lang="en-GB" sz="900" b="1"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smaller reservation</a:t>
            </a:r>
            <a:r>
              <a:rPr lang="en-GB" sz="900" b="0"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 where they were unable to farm. Many Sioux </a:t>
            </a:r>
            <a:r>
              <a:rPr lang="en-GB" sz="900" b="1"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starved </a:t>
            </a:r>
            <a:r>
              <a:rPr lang="en-GB" sz="900" b="0"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with no help from the Reservation Agency</a:t>
            </a:r>
            <a:r>
              <a:rPr lang="en-GB" sz="900" b="1"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900" b="0"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The Sioux were forced to sell the </a:t>
            </a:r>
            <a:r>
              <a:rPr lang="en-GB" sz="900" b="1"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Black Hills</a:t>
            </a:r>
            <a:r>
              <a:rPr lang="en-GB" sz="900" b="0"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 give up their weapons and horses and </a:t>
            </a:r>
            <a:r>
              <a:rPr lang="en-GB" sz="900" b="1"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live under army rule</a:t>
            </a:r>
            <a:r>
              <a:rPr lang="en-GB" sz="900" b="0" baseline="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rPr>
              <a:t>.</a:t>
            </a:r>
          </a:p>
        </p:txBody>
      </p:sp>
      <p:pic>
        <p:nvPicPr>
          <p:cNvPr id="1026" name="Picture 2" descr="Image result for sitting bull art"/>
          <p:cNvPicPr>
            <a:picLocks noChangeAspect="1" noChangeArrowheads="1"/>
          </p:cNvPicPr>
          <p:nvPr/>
        </p:nvPicPr>
        <p:blipFill rotWithShape="1">
          <a:blip r:embed="rId10">
            <a:extLst>
              <a:ext uri="{BEBA8EAE-BF5A-486C-A8C5-ECC9F3942E4B}">
                <a14:imgProps xmlns:a14="http://schemas.microsoft.com/office/drawing/2010/main">
                  <a14:imgLayer r:embed="rId11">
                    <a14:imgEffect>
                      <a14:backgroundRemoval t="9200" b="98200" l="8239" r="93750">
                        <a14:foregroundMark x1="8239" y1="75800" x2="10511" y2="75600"/>
                        <a14:foregroundMark x1="27273" y1="69200" x2="30114" y2="54000"/>
                        <a14:foregroundMark x1="30114" y1="52000" x2="34659" y2="40600"/>
                        <a14:foregroundMark x1="46023" y1="10000" x2="61932" y2="9200"/>
                        <a14:foregroundMark x1="61932" y1="9200" x2="63636" y2="10600"/>
                        <a14:foregroundMark x1="76989" y1="49000" x2="84943" y2="63800"/>
                        <a14:foregroundMark x1="84943" y1="63800" x2="88352" y2="86000"/>
                        <a14:foregroundMark x1="86648" y1="55400" x2="94034" y2="53000"/>
                        <a14:foregroundMark x1="40625" y1="69000" x2="74432" y2="95200"/>
                        <a14:foregroundMark x1="22727" y1="98200" x2="23580" y2="84000"/>
                        <a14:foregroundMark x1="87784" y1="85800" x2="89773" y2="98200"/>
                        <a14:foregroundMark x1="78125" y1="50400" x2="78409" y2="44400"/>
                      </a14:backgroundRemoval>
                    </a14:imgEffect>
                  </a14:imgLayer>
                </a14:imgProps>
              </a:ext>
              <a:ext uri="{28A0092B-C50C-407E-A947-70E740481C1C}">
                <a14:useLocalDpi xmlns:a14="http://schemas.microsoft.com/office/drawing/2010/main" val="0"/>
              </a:ext>
            </a:extLst>
          </a:blip>
          <a:srcRect l="7251" t="5003" r="29739" b="3442"/>
          <a:stretch/>
        </p:blipFill>
        <p:spPr bwMode="auto">
          <a:xfrm>
            <a:off x="10676680" y="3475152"/>
            <a:ext cx="1515320" cy="3382848"/>
          </a:xfrm>
          <a:prstGeom prst="rect">
            <a:avLst/>
          </a:prstGeom>
          <a:ln>
            <a:noFill/>
          </a:ln>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1B318627-D198-44E5-BCA0-4443721869B7}"/>
              </a:ext>
            </a:extLst>
          </p:cNvPr>
          <p:cNvSpPr txBox="1"/>
          <p:nvPr/>
        </p:nvSpPr>
        <p:spPr>
          <a:xfrm>
            <a:off x="8960121" y="5787759"/>
            <a:ext cx="2567929" cy="988284"/>
          </a:xfrm>
          <a:prstGeom prst="rect">
            <a:avLst/>
          </a:prstGeom>
          <a:solidFill>
            <a:schemeClr val="bg1"/>
          </a:solidFill>
          <a:ln w="19050">
            <a:solidFill>
              <a:schemeClr val="accent4">
                <a:lumMod val="75000"/>
              </a:schemeClr>
            </a:solidFill>
          </a:ln>
        </p:spPr>
        <p:txBody>
          <a:bodyPr wrap="square" rtlCol="0">
            <a:spAutoFit/>
          </a:bodyPr>
          <a:lstStyle/>
          <a:p>
            <a:r>
              <a:rPr lang="en-GB" sz="1050" b="1" dirty="0"/>
              <a:t>No more Plains Indian Resistance</a:t>
            </a:r>
          </a:p>
          <a:p>
            <a:pPr marR="0" lvl="0" algn="l" defTabSz="914400" rtl="0" eaLnBrk="1" fontAlgn="auto" latinLnBrk="0" hangingPunct="1">
              <a:lnSpc>
                <a:spcPct val="107000"/>
              </a:lnSpc>
              <a:spcBef>
                <a:spcPts val="0"/>
              </a:spcBef>
              <a:spcAft>
                <a:spcPts val="0"/>
              </a:spcAft>
              <a:buClrTx/>
              <a:buSzTx/>
              <a:tabLst/>
              <a:defRPr/>
            </a:pPr>
            <a:r>
              <a:rPr kumimoji="0" lang="en-GB"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 May 4</a:t>
            </a:r>
            <a:r>
              <a:rPr kumimoji="0" lang="en-GB" altLang="en-US" sz="900" b="0" i="0" u="none" strike="noStrike" cap="none" normalizeH="0" baseline="3000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a:r>
            <a:r>
              <a:rPr kumimoji="0" lang="en-GB"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1877, </a:t>
            </a:r>
            <a:r>
              <a:rPr kumimoji="0" lang="en-GB" altLang="en-US" sz="9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Sitting Bull </a:t>
            </a:r>
            <a:r>
              <a:rPr kumimoji="0" lang="en-GB"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escaped over the border to Canada. On May 5</a:t>
            </a:r>
            <a:r>
              <a:rPr kumimoji="0" lang="en-GB" altLang="en-US" sz="900" b="0" i="0" u="none" strike="noStrike" cap="none" normalizeH="0" baseline="3000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a:r>
            <a:r>
              <a:rPr kumimoji="0" lang="en-GB"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1877 </a:t>
            </a:r>
            <a:r>
              <a:rPr kumimoji="0" lang="en-GB" altLang="en-US" sz="9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Crazy Horse </a:t>
            </a:r>
            <a:r>
              <a:rPr kumimoji="0" lang="en-GB"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rode into his reservation and surrendered. However, he was killed in the Autumn. Therefore, the armed resistance of the Sioux was over. </a:t>
            </a:r>
          </a:p>
        </p:txBody>
      </p:sp>
    </p:spTree>
    <p:extLst>
      <p:ext uri="{BB962C8B-B14F-4D97-AF65-F5344CB8AC3E}">
        <p14:creationId xmlns:p14="http://schemas.microsoft.com/office/powerpoint/2010/main" val="29354424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Image result for wounded knee massacre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6607" y="1720702"/>
            <a:ext cx="2044903" cy="196675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8270" y="25787"/>
            <a:ext cx="11995986"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26: </a:t>
            </a:r>
            <a:r>
              <a:rPr lang="en-GB" dirty="0">
                <a:latin typeface="Berlin Sans FB" panose="020E0602020502020306" pitchFamily="34" charset="0"/>
              </a:rPr>
              <a:t>Conflict with the Indians: The Wounded Knee Massacre (December 29</a:t>
            </a:r>
            <a:r>
              <a:rPr lang="en-GB" baseline="30000" dirty="0">
                <a:latin typeface="Berlin Sans FB" panose="020E0602020502020306" pitchFamily="34" charset="0"/>
              </a:rPr>
              <a:t>th</a:t>
            </a:r>
            <a:r>
              <a:rPr lang="en-GB" dirty="0">
                <a:latin typeface="Berlin Sans FB" panose="020E0602020502020306" pitchFamily="34" charset="0"/>
              </a:rPr>
              <a:t>, 1890).</a:t>
            </a:r>
          </a:p>
        </p:txBody>
      </p:sp>
      <p:sp>
        <p:nvSpPr>
          <p:cNvPr id="6"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52"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0619" y="5503504"/>
            <a:ext cx="2366928" cy="129715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17" name="Rectangle 3"/>
          <p:cNvSpPr>
            <a:spLocks noChangeArrowheads="1"/>
          </p:cNvSpPr>
          <p:nvPr/>
        </p:nvSpPr>
        <p:spPr bwMode="auto">
          <a:xfrm>
            <a:off x="58270" y="423502"/>
            <a:ext cx="9541668" cy="1231106"/>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 </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The Battle of Little Bighorn in 1876 was a significant victory for the Sioux against the US army.  However, the humiliation and shock of the defeat resulted in the US government becoming more aggressive in their attitude and treatment of the Plains Indians.  The government now followed a policy of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assimilate or die</a:t>
            </a:r>
            <a:r>
              <a:rPr lang="en-GB" altLang="en-US" sz="1050" dirty="0">
                <a:latin typeface="Calibri" panose="020F0502020204030204" pitchFamily="34" charset="0"/>
                <a:ea typeface="Calibri" panose="020F0502020204030204" pitchFamily="34" charset="0"/>
                <a:cs typeface="Times New Roman" panose="02020603050405020304" pitchFamily="18" charset="0"/>
              </a:rPr>
              <a:t>’ whereby the Indians faced the end of their traditional way of life.  The American public also demanded harsh action and revenge against those who had attacked Custer and his men at Little Bighorn. Consequently, the Plains Indians in the reservations were becoming desperate.  They were living on poor land with few farming skills, the government had cut their rations as a punishment for Little Bighorn, their movement was tightly restricted and their relationship with the reservation agents and US army was declining further. This coupled with a drought in the summer of 1890 meant the Sioux were desperate for help from somewhere.  For this help they looked to the spirit world.</a:t>
            </a:r>
            <a:endPar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p:cNvSpPr txBox="1"/>
          <p:nvPr/>
        </p:nvSpPr>
        <p:spPr>
          <a:xfrm>
            <a:off x="82381" y="1710158"/>
            <a:ext cx="2559789" cy="1986185"/>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Facing Starvation</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dirty="0">
                <a:solidFill>
                  <a:sysClr val="windowText" lastClr="000000"/>
                </a:solidFill>
              </a:rPr>
              <a:t>The US Government had cut Sioux </a:t>
            </a:r>
            <a:r>
              <a:rPr lang="en-GB" sz="1050" b="1" dirty="0">
                <a:solidFill>
                  <a:sysClr val="windowText" lastClr="000000"/>
                </a:solidFill>
              </a:rPr>
              <a:t>food rations, </a:t>
            </a:r>
            <a:r>
              <a:rPr lang="en-GB" sz="1050" dirty="0">
                <a:solidFill>
                  <a:sysClr val="windowText" lastClr="000000"/>
                </a:solidFill>
              </a:rPr>
              <a:t>partly as a continued punishments for their defeat of Custer at the Battle of Little Bighorn. They received very little help during a </a:t>
            </a:r>
            <a:r>
              <a:rPr lang="en-GB" sz="1050" b="1" dirty="0">
                <a:solidFill>
                  <a:sysClr val="windowText" lastClr="000000"/>
                </a:solidFill>
              </a:rPr>
              <a:t>drought</a:t>
            </a:r>
            <a:r>
              <a:rPr lang="en-GB" sz="1050" dirty="0">
                <a:solidFill>
                  <a:sysClr val="windowText" lastClr="000000"/>
                </a:solidFill>
              </a:rPr>
              <a:t> which hit in 1890 wiping out the many of the crops they had grown on reservation land.  </a:t>
            </a:r>
            <a:r>
              <a:rPr lang="en-GB" sz="1050" b="1" dirty="0">
                <a:solidFill>
                  <a:srgbClr val="0070C0"/>
                </a:solidFill>
              </a:rPr>
              <a:t>Chief Sitting Bull </a:t>
            </a:r>
            <a:r>
              <a:rPr lang="en-GB" sz="1050" dirty="0">
                <a:solidFill>
                  <a:sysClr val="windowText" lastClr="000000"/>
                </a:solidFill>
              </a:rPr>
              <a:t>had returned from Canada and was trying to encourage Sioux tribes to resist against the US government to help save his people. </a:t>
            </a:r>
            <a:endPar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Box 20"/>
          <p:cNvSpPr txBox="1"/>
          <p:nvPr/>
        </p:nvSpPr>
        <p:spPr>
          <a:xfrm>
            <a:off x="2789494" y="1710157"/>
            <a:ext cx="2559789" cy="1986185"/>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The Ghost Dance</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dirty="0">
                <a:solidFill>
                  <a:sysClr val="windowText" lastClr="000000"/>
                </a:solidFill>
              </a:rPr>
              <a:t>A Sioux Indian named </a:t>
            </a:r>
            <a:r>
              <a:rPr lang="en-GB" sz="1050" b="1" dirty="0">
                <a:solidFill>
                  <a:srgbClr val="0070C0"/>
                </a:solidFill>
              </a:rPr>
              <a:t>Wovoka</a:t>
            </a:r>
            <a:r>
              <a:rPr lang="en-GB" sz="1050" dirty="0">
                <a:solidFill>
                  <a:sysClr val="windowText" lastClr="000000"/>
                </a:solidFill>
              </a:rPr>
              <a:t> claimed to have had a vision.  This vision told him that if the Plains Indians </a:t>
            </a:r>
            <a:r>
              <a:rPr lang="en-GB" sz="1050" b="1" dirty="0">
                <a:solidFill>
                  <a:sysClr val="windowText" lastClr="000000"/>
                </a:solidFill>
              </a:rPr>
              <a:t>rejected</a:t>
            </a:r>
            <a:r>
              <a:rPr lang="en-GB" sz="1050" dirty="0">
                <a:solidFill>
                  <a:sysClr val="windowText" lastClr="000000"/>
                </a:solidFill>
              </a:rPr>
              <a:t> white ways of life and danced a sacred dance, the </a:t>
            </a:r>
            <a:r>
              <a:rPr lang="en-GB" sz="1050" b="1" dirty="0">
                <a:solidFill>
                  <a:sysClr val="windowText" lastClr="000000"/>
                </a:solidFill>
              </a:rPr>
              <a:t>Great Spirit </a:t>
            </a:r>
            <a:r>
              <a:rPr lang="en-GB" sz="1050" dirty="0">
                <a:solidFill>
                  <a:sysClr val="windowText" lastClr="000000"/>
                </a:solidFill>
              </a:rPr>
              <a:t>would appear and bring all the dead Plains Indians as well as the buffalo back to life.  A great flood would then wash away the white people and their spiritual lands would be returned to them once again. </a:t>
            </a:r>
            <a:r>
              <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This dance became known as the </a:t>
            </a:r>
            <a:r>
              <a:rPr lang="en-GB" sz="105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Ghost Dance</a:t>
            </a:r>
            <a:r>
              <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a:t>
            </a:r>
          </a:p>
        </p:txBody>
      </p:sp>
      <p:sp>
        <p:nvSpPr>
          <p:cNvPr id="22" name="TextBox 21"/>
          <p:cNvSpPr txBox="1"/>
          <p:nvPr/>
        </p:nvSpPr>
        <p:spPr>
          <a:xfrm>
            <a:off x="7688835" y="1710157"/>
            <a:ext cx="1911103" cy="1986185"/>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The Ghost Dance spread</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dirty="0">
                <a:solidFill>
                  <a:sysClr val="windowText" lastClr="000000"/>
                </a:solidFill>
              </a:rPr>
              <a:t>The belief in the Ghost Dance spread to other reservations, especially with the help and influence of </a:t>
            </a:r>
            <a:r>
              <a:rPr lang="en-GB" sz="1050" b="1" dirty="0">
                <a:solidFill>
                  <a:sysClr val="windowText" lastClr="000000"/>
                </a:solidFill>
              </a:rPr>
              <a:t>Sitting Bull</a:t>
            </a:r>
            <a:r>
              <a:rPr lang="en-GB" sz="1050" dirty="0">
                <a:solidFill>
                  <a:sysClr val="windowText" lastClr="000000"/>
                </a:solidFill>
              </a:rPr>
              <a:t>.  More Plains Indian bands began to take part in the Ghost Dance on their reservations with the hope of restoring their traditional way of life and bringing them hope. </a:t>
            </a:r>
          </a:p>
        </p:txBody>
      </p:sp>
      <p:sp>
        <p:nvSpPr>
          <p:cNvPr id="23" name="TextBox 22"/>
          <p:cNvSpPr txBox="1"/>
          <p:nvPr/>
        </p:nvSpPr>
        <p:spPr>
          <a:xfrm>
            <a:off x="9694710" y="5333083"/>
            <a:ext cx="2434129" cy="1467581"/>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President Harrison’s Orders</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b="1" dirty="0">
                <a:solidFill>
                  <a:srgbClr val="0070C0"/>
                </a:solidFill>
              </a:rPr>
              <a:t>President Harrison </a:t>
            </a:r>
            <a:r>
              <a:rPr lang="en-GB" sz="1050" dirty="0">
                <a:solidFill>
                  <a:sysClr val="windowText" lastClr="000000"/>
                </a:solidFill>
              </a:rPr>
              <a:t>was informed of the dance and how it was creating a fearful atmosphere in the reservations.  He ordered the US </a:t>
            </a:r>
            <a:r>
              <a:rPr lang="en-GB" sz="1050" b="1" dirty="0">
                <a:solidFill>
                  <a:sysClr val="windowText" lastClr="000000"/>
                </a:solidFill>
              </a:rPr>
              <a:t>7</a:t>
            </a:r>
            <a:r>
              <a:rPr lang="en-GB" sz="1050" b="1" baseline="30000" dirty="0">
                <a:solidFill>
                  <a:sysClr val="windowText" lastClr="000000"/>
                </a:solidFill>
              </a:rPr>
              <a:t>th</a:t>
            </a:r>
            <a:r>
              <a:rPr lang="en-GB" sz="1050" b="1" dirty="0">
                <a:solidFill>
                  <a:sysClr val="windowText" lastClr="000000"/>
                </a:solidFill>
              </a:rPr>
              <a:t> Cavalry </a:t>
            </a:r>
            <a:r>
              <a:rPr lang="en-GB" sz="1050" dirty="0">
                <a:solidFill>
                  <a:sysClr val="windowText" lastClr="000000"/>
                </a:solidFill>
              </a:rPr>
              <a:t>(the same unit which had been defeated at Little Bighorn) army into the reservations to force an end to the Ghost Dance. </a:t>
            </a:r>
          </a:p>
        </p:txBody>
      </p:sp>
      <p:sp>
        <p:nvSpPr>
          <p:cNvPr id="27" name="TextBox 26"/>
          <p:cNvSpPr txBox="1"/>
          <p:nvPr/>
        </p:nvSpPr>
        <p:spPr>
          <a:xfrm>
            <a:off x="7518332" y="3787422"/>
            <a:ext cx="2084971" cy="1294713"/>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Big Foot</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dirty="0">
                <a:solidFill>
                  <a:sysClr val="windowText" lastClr="000000"/>
                </a:solidFill>
              </a:rPr>
              <a:t>Sitting Bull’s followers fled south away from their reservation and joined with another Sioux band.  This band was led by Big Foot. The bands  gathered together in unity against Sitting Bull’s death.  </a:t>
            </a:r>
          </a:p>
        </p:txBody>
      </p:sp>
      <p:sp>
        <p:nvSpPr>
          <p:cNvPr id="29" name="TextBox 28"/>
          <p:cNvSpPr txBox="1"/>
          <p:nvPr/>
        </p:nvSpPr>
        <p:spPr>
          <a:xfrm>
            <a:off x="3652522" y="3779699"/>
            <a:ext cx="2368390" cy="1640449"/>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The Wounded Knee Massacre</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dirty="0">
                <a:solidFill>
                  <a:sysClr val="windowText" lastClr="000000"/>
                </a:solidFill>
              </a:rPr>
              <a:t>It is believed that a Sioux warrior resisted being disarmed.  This resistance led others Indians to dance. In the confusion of the Ghost Dance, a gunshot was heard.  The 7</a:t>
            </a:r>
            <a:r>
              <a:rPr lang="en-GB" sz="1050" baseline="30000" dirty="0">
                <a:solidFill>
                  <a:sysClr val="windowText" lastClr="000000"/>
                </a:solidFill>
              </a:rPr>
              <a:t>th</a:t>
            </a:r>
            <a:r>
              <a:rPr lang="en-GB" sz="1050" dirty="0">
                <a:solidFill>
                  <a:sysClr val="windowText" lastClr="000000"/>
                </a:solidFill>
              </a:rPr>
              <a:t> Cavalry reacted.  In </a:t>
            </a:r>
            <a:r>
              <a:rPr lang="en-GB" sz="1050" b="1" dirty="0">
                <a:solidFill>
                  <a:sysClr val="windowText" lastClr="000000"/>
                </a:solidFill>
              </a:rPr>
              <a:t>10 minutes 250 </a:t>
            </a:r>
            <a:r>
              <a:rPr lang="en-GB" sz="1050" dirty="0">
                <a:solidFill>
                  <a:sysClr val="windowText" lastClr="000000"/>
                </a:solidFill>
              </a:rPr>
              <a:t>Sioux were dead</a:t>
            </a:r>
            <a:r>
              <a:rPr lang="en-GB" sz="1050" b="1" dirty="0">
                <a:solidFill>
                  <a:sysClr val="windowText" lastClr="000000"/>
                </a:solidFill>
              </a:rPr>
              <a:t>.  </a:t>
            </a:r>
            <a:r>
              <a:rPr lang="en-GB" sz="1050" dirty="0">
                <a:solidFill>
                  <a:sysClr val="windowText" lastClr="000000"/>
                </a:solidFill>
              </a:rPr>
              <a:t>Half were </a:t>
            </a:r>
            <a:r>
              <a:rPr lang="en-GB" sz="1050" b="1" dirty="0">
                <a:solidFill>
                  <a:sysClr val="windowText" lastClr="000000"/>
                </a:solidFill>
              </a:rPr>
              <a:t>women</a:t>
            </a:r>
            <a:r>
              <a:rPr lang="en-GB" sz="1050" dirty="0">
                <a:solidFill>
                  <a:sysClr val="windowText" lastClr="000000"/>
                </a:solidFill>
              </a:rPr>
              <a:t> and </a:t>
            </a:r>
            <a:r>
              <a:rPr lang="en-GB" sz="1050" b="1" dirty="0">
                <a:solidFill>
                  <a:sysClr val="windowText" lastClr="000000"/>
                </a:solidFill>
              </a:rPr>
              <a:t>children</a:t>
            </a:r>
            <a:r>
              <a:rPr lang="en-GB" sz="1050" dirty="0">
                <a:solidFill>
                  <a:sysClr val="windowText" lastClr="000000"/>
                </a:solidFill>
              </a:rPr>
              <a:t>. This also included the death of </a:t>
            </a:r>
            <a:r>
              <a:rPr lang="en-GB" sz="1050" b="1" dirty="0">
                <a:solidFill>
                  <a:sysClr val="windowText" lastClr="000000"/>
                </a:solidFill>
              </a:rPr>
              <a:t>Big Foot</a:t>
            </a:r>
            <a:r>
              <a:rPr lang="en-GB" sz="1050" dirty="0">
                <a:solidFill>
                  <a:sysClr val="windowText" lastClr="000000"/>
                </a:solidFill>
              </a:rPr>
              <a:t>.</a:t>
            </a:r>
            <a:endPar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0" name="TextBox 29"/>
          <p:cNvSpPr txBox="1"/>
          <p:nvPr/>
        </p:nvSpPr>
        <p:spPr>
          <a:xfrm>
            <a:off x="82381" y="4100587"/>
            <a:ext cx="3478733" cy="2727413"/>
          </a:xfrm>
          <a:prstGeom prst="rect">
            <a:avLst/>
          </a:prstGeom>
          <a:solidFill>
            <a:schemeClr val="bg1">
              <a:lumMod val="95000"/>
            </a:schemeClr>
          </a:solidFill>
          <a:ln w="19050">
            <a:solidFill>
              <a:schemeClr val="tx1"/>
            </a:solidFill>
          </a:ln>
        </p:spPr>
        <p:txBody>
          <a:bodyPr wrap="square" rtlCol="0">
            <a:spAutoFit/>
          </a:bodyPr>
          <a:lstStyle/>
          <a:p>
            <a:pPr marL="171450" indent="-171450">
              <a:lnSpc>
                <a:spcPct val="107000"/>
              </a:lnSpc>
              <a:buFont typeface="Wingdings" panose="05000000000000000000" pitchFamily="2" charset="2"/>
              <a:buChar char="q"/>
            </a:pPr>
            <a:r>
              <a:rPr lang="en-GB" sz="1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The massacre was the last clash between the US army and the Sioux.</a:t>
            </a:r>
          </a:p>
          <a:p>
            <a:pPr marL="171450" indent="-171450">
              <a:lnSpc>
                <a:spcPct val="107000"/>
              </a:lnSpc>
              <a:buFont typeface="Wingdings" panose="05000000000000000000" pitchFamily="2" charset="2"/>
              <a:buChar char="q"/>
            </a:pPr>
            <a:r>
              <a:rPr lang="en-GB" sz="1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The American public praised the US Army as they too, were worried about the Ghost Dance. It confirmed their view that the Indians were ‘hostile’ and ‘wild’. This also proved how little the Americans still understood about the traditions and beliefs of the Plains Indians.  It also proved that the US government were worried that the Ghost Dance would be successful and the Plains Indians might one day rise up against them.</a:t>
            </a:r>
          </a:p>
          <a:p>
            <a:pPr marL="171450" indent="-171450">
              <a:lnSpc>
                <a:spcPct val="107000"/>
              </a:lnSpc>
              <a:buFont typeface="Wingdings" panose="05000000000000000000" pitchFamily="2" charset="2"/>
              <a:buChar char="q"/>
            </a:pPr>
            <a:r>
              <a:rPr lang="en-GB" sz="1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Public opinion was positive as they believed the massacre was rightful revenge for the loss of Custer and his men at the Battle of Little Big Horn.</a:t>
            </a:r>
          </a:p>
          <a:p>
            <a:pPr marL="171450" indent="-171450">
              <a:lnSpc>
                <a:spcPct val="107000"/>
              </a:lnSpc>
              <a:buFont typeface="Wingdings" panose="05000000000000000000" pitchFamily="2" charset="2"/>
              <a:buChar char="q"/>
            </a:pPr>
            <a:r>
              <a:rPr lang="en-GB" sz="1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Finally, by 1890, the US government announced that the Indian Frontier had ended.  Nowhere within the USA now belonged to any other n</a:t>
            </a:r>
            <a:r>
              <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ation or people.  </a:t>
            </a:r>
          </a:p>
        </p:txBody>
      </p:sp>
      <p:pic>
        <p:nvPicPr>
          <p:cNvPr id="19" name="Picture 4" descr="Image result for ARRO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2557736" y="1706158"/>
            <a:ext cx="323471" cy="314229"/>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46447BC5-4376-4FE4-9B79-D46AE99D5D1E}"/>
              </a:ext>
            </a:extLst>
          </p:cNvPr>
          <p:cNvSpPr txBox="1"/>
          <p:nvPr/>
        </p:nvSpPr>
        <p:spPr>
          <a:xfrm>
            <a:off x="9694711" y="2219878"/>
            <a:ext cx="2434128" cy="1467581"/>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Fear of the Ghost Dance</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dirty="0">
                <a:solidFill>
                  <a:sysClr val="windowText" lastClr="000000"/>
                </a:solidFill>
              </a:rPr>
              <a:t>However, the reservation agents, US army troops and local governors were becoming very </a:t>
            </a:r>
            <a:r>
              <a:rPr lang="en-GB" sz="1050" b="1" dirty="0">
                <a:solidFill>
                  <a:sysClr val="windowText" lastClr="000000"/>
                </a:solidFill>
              </a:rPr>
              <a:t>unsettled</a:t>
            </a:r>
            <a:r>
              <a:rPr lang="en-GB" sz="1050" dirty="0">
                <a:solidFill>
                  <a:sysClr val="windowText" lastClr="000000"/>
                </a:solidFill>
              </a:rPr>
              <a:t> and worried about what the Sioux were doing with their dance.  They were also concerned about the huge influence that </a:t>
            </a:r>
            <a:r>
              <a:rPr lang="en-GB" sz="1050" b="1" dirty="0">
                <a:solidFill>
                  <a:sysClr val="windowText" lastClr="000000"/>
                </a:solidFill>
              </a:rPr>
              <a:t>Sitting Bull </a:t>
            </a:r>
            <a:r>
              <a:rPr lang="en-GB" sz="1050" dirty="0">
                <a:solidFill>
                  <a:sysClr val="windowText" lastClr="000000"/>
                </a:solidFill>
              </a:rPr>
              <a:t>was having on the Sioux people. </a:t>
            </a:r>
            <a:endPar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6" name="TextBox 35">
            <a:extLst>
              <a:ext uri="{FF2B5EF4-FFF2-40B4-BE49-F238E27FC236}">
                <a16:creationId xmlns:a16="http://schemas.microsoft.com/office/drawing/2014/main" id="{BFE3CA3F-E34B-4179-BF26-029DD367B189}"/>
              </a:ext>
            </a:extLst>
          </p:cNvPr>
          <p:cNvSpPr txBox="1"/>
          <p:nvPr/>
        </p:nvSpPr>
        <p:spPr>
          <a:xfrm>
            <a:off x="6112320" y="3787422"/>
            <a:ext cx="1313142" cy="3023392"/>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Wounded Knee Creek</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The US 7</a:t>
            </a:r>
            <a:r>
              <a:rPr lang="en-GB" sz="1050" baseline="300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th</a:t>
            </a:r>
            <a:r>
              <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Cavalry caught up with the Plains Indians, gathered them together and took them to a place called </a:t>
            </a:r>
            <a:r>
              <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Wounded Knee Creek</a:t>
            </a:r>
            <a:r>
              <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  The plan was to stay at Wounded Knee Creek overnight due to the snow and then continued back to the reservation in the morning. </a:t>
            </a:r>
          </a:p>
        </p:txBody>
      </p:sp>
      <p:pic>
        <p:nvPicPr>
          <p:cNvPr id="2050" name="Picture 2" descr="January 1, 1891 - Lakota chief Spotted Elk (aka Bigfoot) lies dead in the  snow photo - John Glines photos at pbase.com">
            <a:extLst>
              <a:ext uri="{FF2B5EF4-FFF2-40B4-BE49-F238E27FC236}">
                <a16:creationId xmlns:a16="http://schemas.microsoft.com/office/drawing/2014/main" id="{109A120D-BC11-4480-9196-C3AF075A644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9192"/>
          <a:stretch/>
        </p:blipFill>
        <p:spPr bwMode="auto">
          <a:xfrm>
            <a:off x="9694929" y="49904"/>
            <a:ext cx="2434128" cy="1901454"/>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0253E5B-B502-48CA-9CB3-B5D042B2A808}"/>
              </a:ext>
            </a:extLst>
          </p:cNvPr>
          <p:cNvSpPr txBox="1"/>
          <p:nvPr/>
        </p:nvSpPr>
        <p:spPr>
          <a:xfrm>
            <a:off x="9756144" y="1572780"/>
            <a:ext cx="2277922" cy="553998"/>
          </a:xfrm>
          <a:prstGeom prst="rect">
            <a:avLst/>
          </a:prstGeom>
          <a:solidFill>
            <a:srgbClr val="E6E6E6"/>
          </a:solidFill>
          <a:ln w="19050">
            <a:solidFill>
              <a:schemeClr val="tx1"/>
            </a:solidFill>
          </a:ln>
        </p:spPr>
        <p:txBody>
          <a:bodyPr wrap="square" rtlCol="0">
            <a:spAutoFit/>
          </a:bodyPr>
          <a:lstStyle/>
          <a:p>
            <a:r>
              <a:rPr lang="en-GB" sz="1000" dirty="0"/>
              <a:t>The frozen body of Sioux Chief Big Foot taken two days after the Wounded Knee Massacre</a:t>
            </a:r>
          </a:p>
        </p:txBody>
      </p:sp>
      <p:pic>
        <p:nvPicPr>
          <p:cNvPr id="3" name="Picture 4" descr="William Henry Harrison | Biography, Presidency, &amp;amp; Facts | Britannica">
            <a:extLst>
              <a:ext uri="{FF2B5EF4-FFF2-40B4-BE49-F238E27FC236}">
                <a16:creationId xmlns:a16="http://schemas.microsoft.com/office/drawing/2014/main" id="{D71C2C88-5DE7-4B0D-A81A-8D0A91CBF58D}"/>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8733" r="1"/>
          <a:stretch/>
        </p:blipFill>
        <p:spPr bwMode="auto">
          <a:xfrm>
            <a:off x="9694711" y="3787422"/>
            <a:ext cx="2434128" cy="1445697"/>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7514967" y="5160215"/>
            <a:ext cx="2084971" cy="1640449"/>
          </a:xfrm>
          <a:prstGeom prst="rect">
            <a:avLst/>
          </a:prstGeom>
          <a:solidFill>
            <a:schemeClr val="bg1">
              <a:lumMod val="95000"/>
            </a:schemeClr>
          </a:solidFill>
          <a:ln w="19050">
            <a:solidFill>
              <a:schemeClr val="tx1"/>
            </a:solidFill>
          </a:ln>
        </p:spPr>
        <p:txBody>
          <a:bodyPr wrap="square" rtlCol="0">
            <a:spAutoFit/>
          </a:bodyPr>
          <a:lstStyle/>
          <a:p>
            <a:pPr algn="ctr">
              <a:lnSpc>
                <a:spcPct val="107000"/>
              </a:lnSpc>
            </a:pPr>
            <a:r>
              <a:rPr lang="en-GB" sz="1050" b="1" dirty="0">
                <a:solidFill>
                  <a:sysClr val="windowText" lastClr="000000"/>
                </a:solidFill>
              </a:rPr>
              <a:t>Sitting Bull’s Death</a:t>
            </a:r>
            <a:endParaRPr lang="en-GB" sz="1050" b="1"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50" dirty="0">
                <a:solidFill>
                  <a:sysClr val="windowText" lastClr="000000"/>
                </a:solidFill>
              </a:rPr>
              <a:t>The US government were convinced that Sitting Bull was encouraging the Ghost Dance and influencing his people into another rebellion. On </a:t>
            </a:r>
            <a:r>
              <a:rPr lang="en-GB" sz="1050" b="1" dirty="0">
                <a:solidFill>
                  <a:sysClr val="windowText" lastClr="000000"/>
                </a:solidFill>
              </a:rPr>
              <a:t>15</a:t>
            </a:r>
            <a:r>
              <a:rPr lang="en-GB" sz="1050" b="1" baseline="30000" dirty="0">
                <a:solidFill>
                  <a:sysClr val="windowText" lastClr="000000"/>
                </a:solidFill>
              </a:rPr>
              <a:t>th</a:t>
            </a:r>
            <a:r>
              <a:rPr lang="en-GB" sz="1050" b="1" dirty="0">
                <a:solidFill>
                  <a:sysClr val="windowText" lastClr="000000"/>
                </a:solidFill>
              </a:rPr>
              <a:t> December</a:t>
            </a:r>
            <a:r>
              <a:rPr lang="en-GB" sz="1050" dirty="0">
                <a:solidFill>
                  <a:sysClr val="windowText" lastClr="000000"/>
                </a:solidFill>
              </a:rPr>
              <a:t>, 1890 a group of government officials burst into Sitting Bull’s home and </a:t>
            </a:r>
            <a:r>
              <a:rPr lang="en-GB" sz="1050" b="1" dirty="0">
                <a:solidFill>
                  <a:sysClr val="windowText" lastClr="000000"/>
                </a:solidFill>
              </a:rPr>
              <a:t>shot</a:t>
            </a:r>
            <a:r>
              <a:rPr lang="en-GB" sz="1050" dirty="0">
                <a:solidFill>
                  <a:sysClr val="windowText" lastClr="000000"/>
                </a:solidFill>
              </a:rPr>
              <a:t> him dead. </a:t>
            </a:r>
            <a:endParaRPr lang="en-GB" sz="105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37" name="Picture 4" descr="Image result for ARROW">
            <a:extLst>
              <a:ext uri="{FF2B5EF4-FFF2-40B4-BE49-F238E27FC236}">
                <a16:creationId xmlns:a16="http://schemas.microsoft.com/office/drawing/2014/main" id="{E7563041-02C0-40FE-9CB2-070736D0DE9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5277851" y="2980664"/>
            <a:ext cx="323471" cy="314229"/>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4" descr="Image result for ARROW">
            <a:extLst>
              <a:ext uri="{FF2B5EF4-FFF2-40B4-BE49-F238E27FC236}">
                <a16:creationId xmlns:a16="http://schemas.microsoft.com/office/drawing/2014/main" id="{37517C6C-BD72-48E5-B8F4-846F193DF47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7464156" y="1713898"/>
            <a:ext cx="323471" cy="314229"/>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4" descr="Image result for ARROW">
            <a:extLst>
              <a:ext uri="{FF2B5EF4-FFF2-40B4-BE49-F238E27FC236}">
                <a16:creationId xmlns:a16="http://schemas.microsoft.com/office/drawing/2014/main" id="{2C598921-2BE6-4452-9198-7EE7E95A97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9444432" y="3347377"/>
            <a:ext cx="323471" cy="314229"/>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 descr="Image result for ARROW">
            <a:extLst>
              <a:ext uri="{FF2B5EF4-FFF2-40B4-BE49-F238E27FC236}">
                <a16:creationId xmlns:a16="http://schemas.microsoft.com/office/drawing/2014/main" id="{548B3C59-3773-45DD-AA72-8F053F65DA7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11734902" y="3601603"/>
            <a:ext cx="323471" cy="314229"/>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 descr="Image result for ARROW">
            <a:extLst>
              <a:ext uri="{FF2B5EF4-FFF2-40B4-BE49-F238E27FC236}">
                <a16:creationId xmlns:a16="http://schemas.microsoft.com/office/drawing/2014/main" id="{13B9DA8F-7127-4BB1-AD35-E423F72F65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11734901" y="5125987"/>
            <a:ext cx="323471" cy="314229"/>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 descr="Image result for ARROW">
            <a:extLst>
              <a:ext uri="{FF2B5EF4-FFF2-40B4-BE49-F238E27FC236}">
                <a16:creationId xmlns:a16="http://schemas.microsoft.com/office/drawing/2014/main" id="{66580A49-B947-48C1-93E3-A0BA1BC943D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32673" y="6439383"/>
            <a:ext cx="323471" cy="314229"/>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4" descr="Image result for ARROW">
            <a:extLst>
              <a:ext uri="{FF2B5EF4-FFF2-40B4-BE49-F238E27FC236}">
                <a16:creationId xmlns:a16="http://schemas.microsoft.com/office/drawing/2014/main" id="{610D76EC-9C3A-4CE6-97B5-AFDDD40387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9169678" y="4961836"/>
            <a:ext cx="323471" cy="314229"/>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 descr="Image result for ARROW">
            <a:extLst>
              <a:ext uri="{FF2B5EF4-FFF2-40B4-BE49-F238E27FC236}">
                <a16:creationId xmlns:a16="http://schemas.microsoft.com/office/drawing/2014/main" id="{A0ED062A-82F1-4CF8-9100-341E38F0E62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3946" y="3786358"/>
            <a:ext cx="323471" cy="314229"/>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 descr="Image result for ARROW">
            <a:extLst>
              <a:ext uri="{FF2B5EF4-FFF2-40B4-BE49-F238E27FC236}">
                <a16:creationId xmlns:a16="http://schemas.microsoft.com/office/drawing/2014/main" id="{48190F24-F89C-4190-B333-76EAE07634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47493" y="4550921"/>
            <a:ext cx="323471" cy="314229"/>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a:extLst>
              <a:ext uri="{FF2B5EF4-FFF2-40B4-BE49-F238E27FC236}">
                <a16:creationId xmlns:a16="http://schemas.microsoft.com/office/drawing/2014/main" id="{B80F9054-B8D0-4EC6-AA68-78639B14CA5F}"/>
              </a:ext>
            </a:extLst>
          </p:cNvPr>
          <p:cNvSpPr txBox="1"/>
          <p:nvPr/>
        </p:nvSpPr>
        <p:spPr>
          <a:xfrm>
            <a:off x="82381" y="3767659"/>
            <a:ext cx="3495054" cy="261610"/>
          </a:xfrm>
          <a:custGeom>
            <a:avLst/>
            <a:gdLst>
              <a:gd name="connsiteX0" fmla="*/ 0 w 3495054"/>
              <a:gd name="connsiteY0" fmla="*/ 0 h 261610"/>
              <a:gd name="connsiteX1" fmla="*/ 629110 w 3495054"/>
              <a:gd name="connsiteY1" fmla="*/ 0 h 261610"/>
              <a:gd name="connsiteX2" fmla="*/ 1398022 w 3495054"/>
              <a:gd name="connsiteY2" fmla="*/ 0 h 261610"/>
              <a:gd name="connsiteX3" fmla="*/ 2131983 w 3495054"/>
              <a:gd name="connsiteY3" fmla="*/ 0 h 261610"/>
              <a:gd name="connsiteX4" fmla="*/ 2726142 w 3495054"/>
              <a:gd name="connsiteY4" fmla="*/ 0 h 261610"/>
              <a:gd name="connsiteX5" fmla="*/ 3495054 w 3495054"/>
              <a:gd name="connsiteY5" fmla="*/ 0 h 261610"/>
              <a:gd name="connsiteX6" fmla="*/ 3495054 w 3495054"/>
              <a:gd name="connsiteY6" fmla="*/ 261610 h 261610"/>
              <a:gd name="connsiteX7" fmla="*/ 2830994 w 3495054"/>
              <a:gd name="connsiteY7" fmla="*/ 261610 h 261610"/>
              <a:gd name="connsiteX8" fmla="*/ 2166933 w 3495054"/>
              <a:gd name="connsiteY8" fmla="*/ 261610 h 261610"/>
              <a:gd name="connsiteX9" fmla="*/ 1467923 w 3495054"/>
              <a:gd name="connsiteY9" fmla="*/ 261610 h 261610"/>
              <a:gd name="connsiteX10" fmla="*/ 768912 w 3495054"/>
              <a:gd name="connsiteY10" fmla="*/ 261610 h 261610"/>
              <a:gd name="connsiteX11" fmla="*/ 0 w 3495054"/>
              <a:gd name="connsiteY11" fmla="*/ 261610 h 261610"/>
              <a:gd name="connsiteX12" fmla="*/ 0 w 3495054"/>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95054" h="261610" fill="none" extrusionOk="0">
                <a:moveTo>
                  <a:pt x="0" y="0"/>
                </a:moveTo>
                <a:cubicBezTo>
                  <a:pt x="265228" y="15465"/>
                  <a:pt x="359951" y="-24791"/>
                  <a:pt x="629110" y="0"/>
                </a:cubicBezTo>
                <a:cubicBezTo>
                  <a:pt x="898269" y="24791"/>
                  <a:pt x="1174599" y="17584"/>
                  <a:pt x="1398022" y="0"/>
                </a:cubicBezTo>
                <a:cubicBezTo>
                  <a:pt x="1621445" y="-17584"/>
                  <a:pt x="1791167" y="-8686"/>
                  <a:pt x="2131983" y="0"/>
                </a:cubicBezTo>
                <a:cubicBezTo>
                  <a:pt x="2472799" y="8686"/>
                  <a:pt x="2583118" y="-14628"/>
                  <a:pt x="2726142" y="0"/>
                </a:cubicBezTo>
                <a:cubicBezTo>
                  <a:pt x="2869166" y="14628"/>
                  <a:pt x="3282288" y="903"/>
                  <a:pt x="3495054" y="0"/>
                </a:cubicBezTo>
                <a:cubicBezTo>
                  <a:pt x="3485679" y="92341"/>
                  <a:pt x="3499235" y="137945"/>
                  <a:pt x="3495054" y="261610"/>
                </a:cubicBezTo>
                <a:cubicBezTo>
                  <a:pt x="3248839" y="280150"/>
                  <a:pt x="3143843" y="263860"/>
                  <a:pt x="2830994" y="261610"/>
                </a:cubicBezTo>
                <a:cubicBezTo>
                  <a:pt x="2518145" y="259360"/>
                  <a:pt x="2454837" y="251284"/>
                  <a:pt x="2166933" y="261610"/>
                </a:cubicBezTo>
                <a:cubicBezTo>
                  <a:pt x="1879029" y="271936"/>
                  <a:pt x="1744691" y="280188"/>
                  <a:pt x="1467923" y="261610"/>
                </a:cubicBezTo>
                <a:cubicBezTo>
                  <a:pt x="1191155" y="243033"/>
                  <a:pt x="973510" y="242509"/>
                  <a:pt x="768912" y="261610"/>
                </a:cubicBezTo>
                <a:cubicBezTo>
                  <a:pt x="564314" y="280711"/>
                  <a:pt x="332675" y="238780"/>
                  <a:pt x="0" y="261610"/>
                </a:cubicBezTo>
                <a:cubicBezTo>
                  <a:pt x="-1057" y="151291"/>
                  <a:pt x="-6640" y="60725"/>
                  <a:pt x="0" y="0"/>
                </a:cubicBezTo>
                <a:close/>
              </a:path>
              <a:path w="3495054" h="261610" stroke="0" extrusionOk="0">
                <a:moveTo>
                  <a:pt x="0" y="0"/>
                </a:moveTo>
                <a:cubicBezTo>
                  <a:pt x="236314" y="8149"/>
                  <a:pt x="455380" y="-27211"/>
                  <a:pt x="768912" y="0"/>
                </a:cubicBezTo>
                <a:cubicBezTo>
                  <a:pt x="1082444" y="27211"/>
                  <a:pt x="1259899" y="-31750"/>
                  <a:pt x="1432972" y="0"/>
                </a:cubicBezTo>
                <a:cubicBezTo>
                  <a:pt x="1606045" y="31750"/>
                  <a:pt x="1809615" y="-13622"/>
                  <a:pt x="2027131" y="0"/>
                </a:cubicBezTo>
                <a:cubicBezTo>
                  <a:pt x="2244647" y="13622"/>
                  <a:pt x="2420136" y="-6026"/>
                  <a:pt x="2726142" y="0"/>
                </a:cubicBezTo>
                <a:cubicBezTo>
                  <a:pt x="3032148" y="6026"/>
                  <a:pt x="3325787" y="-21066"/>
                  <a:pt x="3495054" y="0"/>
                </a:cubicBezTo>
                <a:cubicBezTo>
                  <a:pt x="3492891" y="70142"/>
                  <a:pt x="3503484" y="149256"/>
                  <a:pt x="3495054" y="261610"/>
                </a:cubicBezTo>
                <a:cubicBezTo>
                  <a:pt x="3258867" y="226726"/>
                  <a:pt x="3106657" y="242843"/>
                  <a:pt x="2796043" y="261610"/>
                </a:cubicBezTo>
                <a:cubicBezTo>
                  <a:pt x="2485429" y="280377"/>
                  <a:pt x="2353563" y="235022"/>
                  <a:pt x="2131983" y="261610"/>
                </a:cubicBezTo>
                <a:cubicBezTo>
                  <a:pt x="1910403" y="288198"/>
                  <a:pt x="1669831" y="275413"/>
                  <a:pt x="1537824" y="261610"/>
                </a:cubicBezTo>
                <a:cubicBezTo>
                  <a:pt x="1405817" y="247807"/>
                  <a:pt x="1162009" y="292306"/>
                  <a:pt x="838813" y="261610"/>
                </a:cubicBezTo>
                <a:cubicBezTo>
                  <a:pt x="515617" y="230914"/>
                  <a:pt x="377914" y="220194"/>
                  <a:pt x="0" y="261610"/>
                </a:cubicBezTo>
                <a:cubicBezTo>
                  <a:pt x="11128" y="180271"/>
                  <a:pt x="12546" y="130633"/>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989574929">
                  <a:prstGeom prst="rect">
                    <a:avLst/>
                  </a:prstGeom>
                  <ask:type>
                    <ask:lineSketchFreehand/>
                  </ask:type>
                </ask:lineSketchStyleProps>
              </a:ext>
            </a:extLst>
          </a:ln>
        </p:spPr>
        <p:txBody>
          <a:bodyPr wrap="square" rtlCol="0">
            <a:spAutoFit/>
          </a:bodyPr>
          <a:lstStyle/>
          <a:p>
            <a:pPr algn="ctr"/>
            <a:r>
              <a:rPr lang="en-GB" sz="1100" b="1" dirty="0"/>
              <a:t>The Consequences</a:t>
            </a:r>
            <a:endParaRPr lang="en-GB" sz="1000" dirty="0"/>
          </a:p>
        </p:txBody>
      </p:sp>
    </p:spTree>
    <p:extLst>
      <p:ext uri="{BB962C8B-B14F-4D97-AF65-F5344CB8AC3E}">
        <p14:creationId xmlns:p14="http://schemas.microsoft.com/office/powerpoint/2010/main" val="34321605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902" y="52314"/>
            <a:ext cx="12024196"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27: </a:t>
            </a:r>
            <a:r>
              <a:rPr lang="en-GB" dirty="0">
                <a:latin typeface="Berlin Sans FB" panose="020E0602020502020306" pitchFamily="34" charset="0"/>
              </a:rPr>
              <a:t>The extermination of the buffalo and its consequences.</a:t>
            </a: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3"/>
          <p:cNvSpPr>
            <a:spLocks noChangeArrowheads="1"/>
          </p:cNvSpPr>
          <p:nvPr/>
        </p:nvSpPr>
        <p:spPr bwMode="auto">
          <a:xfrm>
            <a:off x="83895" y="420971"/>
            <a:ext cx="10550570" cy="1031051"/>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 </a:t>
            </a:r>
            <a:endParaRPr lang="en-GB" altLang="en-US" sz="1100" dirty="0">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When settlers first began migrating to the American West in the 1840s, there was an estimated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35 million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buffalo on the Great Plains.   Buffalo were the basis of the Plains Indian nomadic lifestyle as well as </a:t>
            </a:r>
            <a:r>
              <a:rPr lang="en-GB" altLang="en-US" sz="1000" dirty="0">
                <a:latin typeface="Calibri" panose="020F0502020204030204" pitchFamily="34" charset="0"/>
                <a:ea typeface="Calibri" panose="020F0502020204030204" pitchFamily="34" charset="0"/>
                <a:cs typeface="Times New Roman" panose="02020603050405020304" pitchFamily="18" charset="0"/>
              </a:rPr>
              <a:t>an essential part of their survival.  The Plains Indians however, respectfully used nearly every part of the buffalo and only killed the number they needed to survive. However, as settlement increased, the numbers of buffalo rapidly decreased.  Some historians argue that this was a deliberate policy of the American government.  Afterall, one way to control and reduce the numbers of Plains Indians was to destroy the one animal they relied on the most.  However, other historians believe that a number of factors played a part in the destruction of the buffalo. </a:t>
            </a:r>
            <a:r>
              <a:rPr kumimoji="0" lang="en-GB" altLang="en-US" sz="100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By the mid-1880s, buffalo hunters complained that there very few buffalo to hunt. In fact, </a:t>
            </a:r>
            <a:r>
              <a:rPr lang="en-GB" altLang="en-US" sz="1000" dirty="0">
                <a:latin typeface="Calibri" panose="020F0502020204030204" pitchFamily="34" charset="0"/>
                <a:ea typeface="Calibri" panose="020F0502020204030204" pitchFamily="34" charset="0"/>
                <a:cs typeface="Times New Roman" panose="02020603050405020304" pitchFamily="18" charset="0"/>
              </a:rPr>
              <a:t>It is estimated that by 1890, the number of buffalo had been reduced to less than 1,000. </a:t>
            </a:r>
            <a:endPar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3"/>
          <p:cNvSpPr>
            <a:spLocks noChangeArrowheads="1"/>
          </p:cNvSpPr>
          <p:nvPr/>
        </p:nvSpPr>
        <p:spPr bwMode="auto">
          <a:xfrm>
            <a:off x="1798107" y="6098951"/>
            <a:ext cx="1987509" cy="715581"/>
          </a:xfrm>
          <a:prstGeom prst="rect">
            <a:avLst/>
          </a:prstGeom>
          <a:solidFill>
            <a:schemeClr val="bg1">
              <a:lumMod val="95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pPr>
            <a:r>
              <a:rPr lang="en-GB" altLang="en-US" sz="1050" b="1" baseline="0" dirty="0">
                <a:latin typeface="Calibri" panose="020F0502020204030204" pitchFamily="34" charset="0"/>
                <a:cs typeface="Calibri" panose="020F0502020204030204" pitchFamily="34" charset="0"/>
              </a:rPr>
              <a:t>The Cattle Industry</a:t>
            </a:r>
            <a:r>
              <a:rPr lang="en-GB" altLang="en-US" sz="1050" dirty="0">
                <a:latin typeface="Calibri" panose="020F0502020204030204" pitchFamily="34" charset="0"/>
                <a:cs typeface="Calibri" panose="020F0502020204030204" pitchFamily="34" charset="0"/>
              </a:rPr>
              <a:t> </a:t>
            </a:r>
          </a:p>
          <a:p>
            <a:pPr marL="0" marR="0" lvl="0" indent="0" algn="l" defTabSz="914400" rtl="0" eaLnBrk="0" fontAlgn="base" latinLnBrk="0" hangingPunct="0">
              <a:lnSpc>
                <a:spcPct val="100000"/>
              </a:lnSpc>
              <a:spcBef>
                <a:spcPct val="0"/>
              </a:spcBef>
              <a:spcAft>
                <a:spcPct val="0"/>
              </a:spcAft>
              <a:buClrTx/>
              <a:buSzTx/>
              <a:tabLst/>
            </a:pPr>
            <a:r>
              <a:rPr lang="en-GB" altLang="en-US" sz="1000" dirty="0">
                <a:latin typeface="Calibri" panose="020F0502020204030204" pitchFamily="34" charset="0"/>
                <a:cs typeface="Calibri" panose="020F0502020204030204" pitchFamily="34" charset="0"/>
              </a:rPr>
              <a:t>The grassland used by the buffalo was eaten by the huge numbers of cattle on the open plain ranches.</a:t>
            </a:r>
          </a:p>
        </p:txBody>
      </p:sp>
      <p:sp>
        <p:nvSpPr>
          <p:cNvPr id="10" name="Rectangle 3"/>
          <p:cNvSpPr>
            <a:spLocks noChangeArrowheads="1"/>
          </p:cNvSpPr>
          <p:nvPr/>
        </p:nvSpPr>
        <p:spPr bwMode="auto">
          <a:xfrm>
            <a:off x="1798107" y="4720520"/>
            <a:ext cx="1987509" cy="1331134"/>
          </a:xfrm>
          <a:prstGeom prst="rect">
            <a:avLst/>
          </a:prstGeom>
          <a:solidFill>
            <a:schemeClr val="bg1">
              <a:lumMod val="95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pPr>
            <a:r>
              <a:rPr kumimoji="0" lang="en-GB" altLang="en-US" sz="1050" b="1" i="0" strike="noStrike" cap="none" normalizeH="0" baseline="0" dirty="0">
                <a:ln>
                  <a:noFill/>
                </a:ln>
                <a:effectLst/>
                <a:latin typeface="Calibri" panose="020F0502020204030204" pitchFamily="34" charset="0"/>
                <a:cs typeface="Calibri" panose="020F0502020204030204" pitchFamily="34" charset="0"/>
              </a:rPr>
              <a:t>Buffalo Hunting</a:t>
            </a:r>
            <a:endParaRPr kumimoji="0" lang="en-GB" altLang="en-US" sz="1050" b="0" i="0" strike="noStrike" cap="none" normalizeH="0" dirty="0">
              <a:ln>
                <a:noFill/>
              </a:ln>
              <a:effectLst/>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strike="noStrike" cap="none" normalizeH="0" dirty="0">
                <a:ln>
                  <a:noFill/>
                </a:ln>
                <a:effectLst/>
                <a:latin typeface="Calibri" panose="020F0502020204030204" pitchFamily="34" charset="0"/>
                <a:cs typeface="Calibri" panose="020F0502020204030204" pitchFamily="34" charset="0"/>
              </a:rPr>
              <a:t>Railroad companies advertised </a:t>
            </a:r>
            <a:r>
              <a:rPr lang="en-GB" altLang="en-US" sz="1000" dirty="0">
                <a:latin typeface="Calibri" panose="020F0502020204030204" pitchFamily="34" charset="0"/>
                <a:cs typeface="Calibri" panose="020F0502020204030204" pitchFamily="34" charset="0"/>
              </a:rPr>
              <a:t>b</a:t>
            </a:r>
            <a:r>
              <a:rPr kumimoji="0" lang="en-GB" altLang="en-US" sz="1000" b="0" i="0" strike="noStrike" cap="none" normalizeH="0" dirty="0">
                <a:ln>
                  <a:noFill/>
                </a:ln>
                <a:effectLst/>
                <a:latin typeface="Calibri" panose="020F0502020204030204" pitchFamily="34" charset="0"/>
                <a:cs typeface="Calibri" panose="020F0502020204030204" pitchFamily="34" charset="0"/>
              </a:rPr>
              <a:t>uffalo hunting trips to the Great Plains. For them it was a </a:t>
            </a:r>
            <a:r>
              <a:rPr kumimoji="0" lang="en-GB" altLang="en-US" sz="1000" b="1" i="0" strike="noStrike" cap="none" normalizeH="0" dirty="0">
                <a:ln>
                  <a:noFill/>
                </a:ln>
                <a:effectLst/>
                <a:latin typeface="Calibri" panose="020F0502020204030204" pitchFamily="34" charset="0"/>
                <a:cs typeface="Calibri" panose="020F0502020204030204" pitchFamily="34" charset="0"/>
              </a:rPr>
              <a:t>sport</a:t>
            </a:r>
            <a:r>
              <a:rPr kumimoji="0" lang="en-GB" altLang="en-US" sz="1000" b="0" i="0" strike="noStrike" cap="none" normalizeH="0" dirty="0">
                <a:ln>
                  <a:noFill/>
                </a:ln>
                <a:effectLst/>
                <a:latin typeface="Calibri" panose="020F0502020204030204" pitchFamily="34" charset="0"/>
                <a:cs typeface="Calibri" panose="020F0502020204030204" pitchFamily="34" charset="0"/>
              </a:rPr>
              <a:t>. In 1880. an estimated 5,000 whites were killing and skinning buffalo.  By </a:t>
            </a:r>
            <a:r>
              <a:rPr kumimoji="0" lang="en-GB" altLang="en-US" sz="1000" b="1" i="0" strike="noStrike" cap="none" normalizeH="0" dirty="0">
                <a:ln>
                  <a:noFill/>
                </a:ln>
                <a:effectLst/>
                <a:latin typeface="Calibri" panose="020F0502020204030204" pitchFamily="34" charset="0"/>
                <a:cs typeface="Calibri" panose="020F0502020204030204" pitchFamily="34" charset="0"/>
              </a:rPr>
              <a:t>1883</a:t>
            </a:r>
            <a:r>
              <a:rPr kumimoji="0" lang="en-GB" altLang="en-US" sz="1000" b="0" i="0" strike="noStrike" cap="none" normalizeH="0" dirty="0">
                <a:ln>
                  <a:noFill/>
                </a:ln>
                <a:effectLst/>
                <a:latin typeface="Calibri" panose="020F0502020204030204" pitchFamily="34" charset="0"/>
                <a:cs typeface="Calibri" panose="020F0502020204030204" pitchFamily="34" charset="0"/>
              </a:rPr>
              <a:t>, the herds in the north had gone.</a:t>
            </a:r>
          </a:p>
        </p:txBody>
      </p:sp>
      <p:sp>
        <p:nvSpPr>
          <p:cNvPr id="12" name="Rectangle 3"/>
          <p:cNvSpPr>
            <a:spLocks noChangeArrowheads="1"/>
          </p:cNvSpPr>
          <p:nvPr/>
        </p:nvSpPr>
        <p:spPr bwMode="auto">
          <a:xfrm>
            <a:off x="4274579" y="1800592"/>
            <a:ext cx="2766295" cy="1485022"/>
          </a:xfrm>
          <a:prstGeom prst="rect">
            <a:avLst/>
          </a:prstGeom>
          <a:solidFill>
            <a:schemeClr val="bg1">
              <a:lumMod val="95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pPr>
            <a:r>
              <a:rPr lang="en-GB" altLang="en-US" sz="1050" b="1" dirty="0">
                <a:latin typeface="Calibri" panose="020F0502020204030204" pitchFamily="34" charset="0"/>
                <a:cs typeface="Calibri" panose="020F0502020204030204" pitchFamily="34" charset="0"/>
              </a:rPr>
              <a:t>The Railroad </a:t>
            </a:r>
          </a:p>
          <a:p>
            <a:r>
              <a:rPr lang="en-GB" altLang="en-US" sz="1000" dirty="0">
                <a:latin typeface="Calibri" panose="020F0502020204030204" pitchFamily="34" charset="0"/>
                <a:cs typeface="Calibri" panose="020F0502020204030204" pitchFamily="34" charset="0"/>
              </a:rPr>
              <a:t>As more railroads were built, there was an increasing demand for meat to feed workers. This increased further when refrigerated railroad cars could transport more meat and further distances.</a:t>
            </a:r>
            <a:r>
              <a:rPr lang="en-GB" altLang="en-US" sz="1000" dirty="0">
                <a:latin typeface="Calibri" panose="020F0502020204030204" pitchFamily="34" charset="0"/>
                <a:ea typeface="Calibri" panose="020F0502020204030204" pitchFamily="34" charset="0"/>
                <a:cs typeface="Calibri" panose="020F0502020204030204" pitchFamily="34" charset="0"/>
              </a:rPr>
              <a:t> The railroads were the only way the buffalo hides could be quickly transported to the factories in the cities.  The more the railroads spread, the more buffalo were hunted.</a:t>
            </a:r>
          </a:p>
        </p:txBody>
      </p:sp>
      <p:sp>
        <p:nvSpPr>
          <p:cNvPr id="13" name="Rectangle 3"/>
          <p:cNvSpPr>
            <a:spLocks noChangeArrowheads="1"/>
          </p:cNvSpPr>
          <p:nvPr/>
        </p:nvSpPr>
        <p:spPr bwMode="auto">
          <a:xfrm>
            <a:off x="1801368" y="3332911"/>
            <a:ext cx="2377763" cy="1331134"/>
          </a:xfrm>
          <a:prstGeom prst="rect">
            <a:avLst/>
          </a:prstGeom>
          <a:solidFill>
            <a:schemeClr val="bg1">
              <a:lumMod val="95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kumimoji="0" lang="en-GB" altLang="en-US" sz="105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Buffalo Hides</a:t>
            </a:r>
            <a:endParaRPr kumimoji="0" lang="en-GB" altLang="en-US" sz="105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endParaRPr>
          </a:p>
          <a:p>
            <a:pPr lvl="0"/>
            <a:r>
              <a:rPr lang="en-GB" altLang="en-US" sz="1000" dirty="0">
                <a:latin typeface="Calibri" panose="020F0502020204030204" pitchFamily="34" charset="0"/>
                <a:ea typeface="Calibri" panose="020F0502020204030204" pitchFamily="34" charset="0"/>
                <a:cs typeface="Calibri" panose="020F0502020204030204" pitchFamily="34" charset="0"/>
              </a:rPr>
              <a:t>H</a:t>
            </a:r>
            <a:r>
              <a:rPr kumimoji="0" lang="en-GB" altLang="en-US" sz="100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unters killed more buffalo than they needed and apart from the hide the rest of the animal was left to rot.</a:t>
            </a:r>
            <a:r>
              <a:rPr lang="en-GB" altLang="en-US" sz="1000" dirty="0">
                <a:latin typeface="Calibri" panose="020F0502020204030204" pitchFamily="34" charset="0"/>
                <a:ea typeface="Calibri" panose="020F0502020204030204" pitchFamily="34" charset="0"/>
                <a:cs typeface="Times New Roman" panose="02020603050405020304" pitchFamily="18" charset="0"/>
              </a:rPr>
              <a:t> Between 1872-74,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4.5 million </a:t>
            </a:r>
            <a:r>
              <a:rPr lang="en-GB" altLang="en-US" sz="1000" dirty="0">
                <a:latin typeface="Calibri" panose="020F0502020204030204" pitchFamily="34" charset="0"/>
                <a:ea typeface="Calibri" panose="020F0502020204030204" pitchFamily="34" charset="0"/>
                <a:cs typeface="Times New Roman" panose="02020603050405020304" pitchFamily="18" charset="0"/>
              </a:rPr>
              <a:t>buffalo were killed just by buffalo hunters. Plains Indians would have only needed to kill 1 million and make use of the whole animal. </a:t>
            </a:r>
            <a:endParaRPr kumimoji="0" lang="en-GB" altLang="en-US" sz="100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endParaRPr>
          </a:p>
        </p:txBody>
      </p:sp>
      <p:sp>
        <p:nvSpPr>
          <p:cNvPr id="14" name="Rectangle 3"/>
          <p:cNvSpPr>
            <a:spLocks noChangeArrowheads="1"/>
          </p:cNvSpPr>
          <p:nvPr/>
        </p:nvSpPr>
        <p:spPr bwMode="auto">
          <a:xfrm>
            <a:off x="76138" y="5483398"/>
            <a:ext cx="1688982" cy="1331134"/>
          </a:xfrm>
          <a:prstGeom prst="rect">
            <a:avLst/>
          </a:prstGeom>
          <a:solidFill>
            <a:schemeClr val="bg1">
              <a:lumMod val="95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pPr>
            <a:r>
              <a:rPr kumimoji="0" lang="en-GB" altLang="en-US" sz="105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Improved Weapons</a:t>
            </a:r>
            <a:endParaRPr kumimoji="0" lang="en-GB" altLang="en-US" sz="105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More powerful rifles were invented which was powerful enough to kill a buffalo in one shot.</a:t>
            </a:r>
            <a:r>
              <a:rPr kumimoji="0" lang="en-GB" altLang="en-US" sz="1000" b="0" i="0" strike="noStrike" cap="none" normalizeH="0" dirty="0">
                <a:ln>
                  <a:noFill/>
                </a:ln>
                <a:effectLst/>
                <a:latin typeface="Calibri" panose="020F0502020204030204" pitchFamily="34" charset="0"/>
                <a:ea typeface="Calibri" panose="020F0502020204030204" pitchFamily="34" charset="0"/>
                <a:cs typeface="Calibri" panose="020F0502020204030204" pitchFamily="34" charset="0"/>
              </a:rPr>
              <a:t>  Many hunters killed more buffalo than they were able to skin and so wasted a lot of hides.</a:t>
            </a:r>
          </a:p>
        </p:txBody>
      </p:sp>
      <p:sp>
        <p:nvSpPr>
          <p:cNvPr id="16" name="Rectangle 3"/>
          <p:cNvSpPr>
            <a:spLocks noChangeArrowheads="1"/>
          </p:cNvSpPr>
          <p:nvPr/>
        </p:nvSpPr>
        <p:spPr bwMode="auto">
          <a:xfrm>
            <a:off x="83895" y="1800592"/>
            <a:ext cx="4095236" cy="1485022"/>
          </a:xfrm>
          <a:prstGeom prst="rect">
            <a:avLst/>
          </a:prstGeom>
          <a:solidFill>
            <a:schemeClr val="bg1">
              <a:lumMod val="95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pPr>
            <a:r>
              <a:rPr lang="en-GB" altLang="en-US" sz="1050" b="1" dirty="0">
                <a:latin typeface="Calibri" panose="020F0502020204030204" pitchFamily="34" charset="0"/>
                <a:ea typeface="Calibri" panose="020F0502020204030204" pitchFamily="34" charset="0"/>
                <a:cs typeface="Calibri" panose="020F0502020204030204" pitchFamily="34" charset="0"/>
              </a:rPr>
              <a:t>America’s Industrial Revolution</a:t>
            </a:r>
            <a:endParaRPr kumimoji="0" lang="en-GB" altLang="en-US" sz="105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By 1871, a new machine could turn buffalo hide into </a:t>
            </a:r>
            <a:r>
              <a:rPr kumimoji="0" lang="en-GB" altLang="en-US" sz="10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leather </a:t>
            </a:r>
            <a:r>
              <a:rPr kumimoji="0" lang="en-GB" altLang="en-US" sz="100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for clothing. With a huge demand for leather</a:t>
            </a:r>
            <a:r>
              <a:rPr kumimoji="0" lang="en-GB" altLang="en-US" sz="1000" b="0" i="0" strike="noStrike" cap="none" normalizeH="0" dirty="0">
                <a:ln>
                  <a:noFill/>
                </a:ln>
                <a:effectLst/>
                <a:latin typeface="Calibri" panose="020F0502020204030204" pitchFamily="34" charset="0"/>
                <a:ea typeface="Calibri" panose="020F0502020204030204" pitchFamily="34" charset="0"/>
                <a:cs typeface="Calibri" panose="020F0502020204030204" pitchFamily="34" charset="0"/>
              </a:rPr>
              <a:t> in the cities, hunters</a:t>
            </a:r>
            <a:r>
              <a:rPr kumimoji="0" lang="en-GB" altLang="en-US" sz="100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rushed to kill as many as they could</a:t>
            </a:r>
            <a:r>
              <a:rPr lang="en-GB" altLang="en-US" sz="1000" dirty="0">
                <a:latin typeface="Calibri" panose="020F0502020204030204" pitchFamily="34" charset="0"/>
                <a:ea typeface="Calibri" panose="020F0502020204030204" pitchFamily="34" charset="0"/>
                <a:cs typeface="Calibri" panose="020F0502020204030204" pitchFamily="34" charset="0"/>
              </a:rPr>
              <a:t> with a buffalo hide being bought for between $1 - $3. </a:t>
            </a:r>
            <a:r>
              <a:rPr kumimoji="0" lang="en-GB" altLang="en-US" sz="1000" b="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This encouraged huge </a:t>
            </a:r>
            <a:r>
              <a:rPr kumimoji="0" lang="en-GB" altLang="en-US" sz="1000" b="0" i="0" strike="noStrike" cap="none" normalizeH="0" dirty="0">
                <a:ln>
                  <a:noFill/>
                </a:ln>
                <a:effectLst/>
                <a:latin typeface="Calibri" panose="020F0502020204030204" pitchFamily="34" charset="0"/>
                <a:ea typeface="Calibri" panose="020F0502020204030204" pitchFamily="34" charset="0"/>
                <a:cs typeface="Calibri" panose="020F0502020204030204" pitchFamily="34" charset="0"/>
              </a:rPr>
              <a:t>numbers to hunt the buffalo. Also, factories began to take the bones from the buffalo, ground them down and turn them into </a:t>
            </a:r>
            <a:r>
              <a:rPr kumimoji="0" lang="en-GB" altLang="en-US" sz="1000" b="1" i="0" strike="noStrike" cap="none" normalizeH="0" dirty="0">
                <a:ln>
                  <a:noFill/>
                </a:ln>
                <a:effectLst/>
                <a:latin typeface="Calibri" panose="020F0502020204030204" pitchFamily="34" charset="0"/>
                <a:ea typeface="Calibri" panose="020F0502020204030204" pitchFamily="34" charset="0"/>
                <a:cs typeface="Calibri" panose="020F0502020204030204" pitchFamily="34" charset="0"/>
              </a:rPr>
              <a:t>fertilisers</a:t>
            </a:r>
            <a:r>
              <a:rPr kumimoji="0" lang="en-GB" altLang="en-US" sz="1000" b="0" i="0" strike="noStrike" cap="none" normalizeH="0" dirty="0">
                <a:ln>
                  <a:noFill/>
                </a:ln>
                <a:effectLst/>
                <a:latin typeface="Calibri" panose="020F0502020204030204" pitchFamily="34" charset="0"/>
                <a:ea typeface="Calibri" panose="020F0502020204030204" pitchFamily="34" charset="0"/>
                <a:cs typeface="Calibri" panose="020F0502020204030204" pitchFamily="34" charset="0"/>
              </a:rPr>
              <a:t> or carbon which was used in sugar refining.  ‘</a:t>
            </a:r>
            <a:r>
              <a:rPr kumimoji="0" lang="en-GB" altLang="en-US" sz="1000" b="1" i="0" strike="noStrike" cap="none" normalizeH="0" dirty="0">
                <a:ln>
                  <a:noFill/>
                </a:ln>
                <a:effectLst/>
                <a:latin typeface="Calibri" panose="020F0502020204030204" pitchFamily="34" charset="0"/>
                <a:ea typeface="Calibri" panose="020F0502020204030204" pitchFamily="34" charset="0"/>
                <a:cs typeface="Calibri" panose="020F0502020204030204" pitchFamily="34" charset="0"/>
              </a:rPr>
              <a:t>Bone pickers</a:t>
            </a:r>
            <a:r>
              <a:rPr kumimoji="0" lang="en-GB" altLang="en-US" sz="1000" b="0" i="0" strike="noStrike" cap="none" normalizeH="0" dirty="0">
                <a:ln>
                  <a:noFill/>
                </a:ln>
                <a:effectLst/>
                <a:latin typeface="Calibri" panose="020F0502020204030204" pitchFamily="34" charset="0"/>
                <a:ea typeface="Calibri" panose="020F0502020204030204" pitchFamily="34" charset="0"/>
                <a:cs typeface="Calibri" panose="020F0502020204030204" pitchFamily="34" charset="0"/>
              </a:rPr>
              <a:t>’ would collect the bones, take them to the railroad and from here the bones would be transported to the factories in the east. </a:t>
            </a:r>
          </a:p>
        </p:txBody>
      </p:sp>
      <p:sp>
        <p:nvSpPr>
          <p:cNvPr id="17" name="Rectangle 3"/>
          <p:cNvSpPr>
            <a:spLocks noChangeArrowheads="1"/>
          </p:cNvSpPr>
          <p:nvPr/>
        </p:nvSpPr>
        <p:spPr bwMode="auto">
          <a:xfrm>
            <a:off x="3840927" y="4720520"/>
            <a:ext cx="1389441" cy="2100575"/>
          </a:xfrm>
          <a:prstGeom prst="rect">
            <a:avLst/>
          </a:prstGeom>
          <a:solidFill>
            <a:schemeClr val="bg1">
              <a:lumMod val="95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pPr>
            <a:r>
              <a:rPr kumimoji="0" lang="en-GB" altLang="en-US" sz="1050" b="1" i="0" strike="noStrike" cap="none" normalizeH="0" baseline="0" dirty="0">
                <a:ln>
                  <a:noFill/>
                </a:ln>
                <a:effectLst/>
                <a:latin typeface="Calibri" panose="020F0502020204030204" pitchFamily="34" charset="0"/>
                <a:cs typeface="Calibri" panose="020F0502020204030204" pitchFamily="34" charset="0"/>
              </a:rPr>
              <a:t>Development </a:t>
            </a:r>
            <a:r>
              <a:rPr kumimoji="0" lang="en-GB" altLang="en-US" sz="1050" b="1" i="0" strike="noStrike" cap="none" normalizeH="0" dirty="0">
                <a:ln>
                  <a:noFill/>
                </a:ln>
                <a:effectLst/>
                <a:latin typeface="Calibri" panose="020F0502020204030204" pitchFamily="34" charset="0"/>
                <a:cs typeface="Calibri" panose="020F0502020204030204" pitchFamily="34" charset="0"/>
              </a:rPr>
              <a:t> </a:t>
            </a: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strike="noStrike" cap="none" normalizeH="0" dirty="0">
                <a:ln>
                  <a:noFill/>
                </a:ln>
                <a:effectLst/>
                <a:latin typeface="Calibri" panose="020F0502020204030204" pitchFamily="34" charset="0"/>
                <a:cs typeface="Calibri" panose="020F0502020204030204" pitchFamily="34" charset="0"/>
              </a:rPr>
              <a:t>Towns, farms, shops, railroads and trails</a:t>
            </a:r>
            <a:r>
              <a:rPr lang="en-GB" altLang="en-US" sz="1000" dirty="0">
                <a:latin typeface="Calibri" panose="020F0502020204030204" pitchFamily="34" charset="0"/>
                <a:cs typeface="Calibri" panose="020F0502020204030204" pitchFamily="34" charset="0"/>
              </a:rPr>
              <a:t> </a:t>
            </a:r>
            <a:r>
              <a:rPr kumimoji="0" lang="en-GB" altLang="en-US" sz="1000" b="0" i="0" strike="noStrike" cap="none" normalizeH="0" dirty="0">
                <a:ln>
                  <a:noFill/>
                </a:ln>
                <a:effectLst/>
                <a:latin typeface="Calibri" panose="020F0502020204030204" pitchFamily="34" charset="0"/>
                <a:cs typeface="Calibri" panose="020F0502020204030204" pitchFamily="34" charset="0"/>
              </a:rPr>
              <a:t>all took up the land which the buffalo would have used for feeding</a:t>
            </a:r>
            <a:r>
              <a:rPr lang="en-GB" altLang="en-US" sz="1000" dirty="0">
                <a:latin typeface="Calibri" panose="020F0502020204030204" pitchFamily="34" charset="0"/>
                <a:cs typeface="Calibri" panose="020F0502020204030204" pitchFamily="34" charset="0"/>
              </a:rPr>
              <a:t> and</a:t>
            </a:r>
            <a:r>
              <a:rPr kumimoji="0" lang="en-GB" altLang="en-US" sz="1000" b="0" i="0" strike="noStrike" cap="none" normalizeH="0" dirty="0">
                <a:ln>
                  <a:noFill/>
                </a:ln>
                <a:effectLst/>
                <a:latin typeface="Calibri" panose="020F0502020204030204" pitchFamily="34" charset="0"/>
                <a:cs typeface="Calibri" panose="020F0502020204030204" pitchFamily="34" charset="0"/>
              </a:rPr>
              <a:t> blocked the natural migration of the buffalo. The buffalo struggled to survive on the limited supply of fresh grass they needed to survive.</a:t>
            </a:r>
          </a:p>
        </p:txBody>
      </p:sp>
      <p:sp>
        <p:nvSpPr>
          <p:cNvPr id="18" name="Rectangle 3"/>
          <p:cNvSpPr>
            <a:spLocks noChangeArrowheads="1"/>
          </p:cNvSpPr>
          <p:nvPr/>
        </p:nvSpPr>
        <p:spPr bwMode="auto">
          <a:xfrm>
            <a:off x="83895" y="1506722"/>
            <a:ext cx="6956979" cy="261610"/>
          </a:xfrm>
          <a:prstGeom prst="rect">
            <a:avLst/>
          </a:prstGeom>
          <a:solidFill>
            <a:schemeClr val="accent5">
              <a:lumMod val="40000"/>
              <a:lumOff val="60000"/>
            </a:schemeClr>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lang="en-GB" altLang="en-US" sz="1100" b="1" dirty="0">
                <a:latin typeface="Calibri" panose="020F0502020204030204" pitchFamily="34" charset="0"/>
                <a:cs typeface="Calibri" panose="020F0502020204030204" pitchFamily="34" charset="0"/>
              </a:rPr>
              <a:t>The factors which led to the extermination of the buffalo</a:t>
            </a:r>
            <a:endParaRPr lang="en-GB" altLang="en-US" sz="1100" dirty="0">
              <a:latin typeface="Calibri" panose="020F0502020204030204" pitchFamily="34" charset="0"/>
              <a:cs typeface="Calibri" panose="020F0502020204030204" pitchFamily="34" charset="0"/>
            </a:endParaRPr>
          </a:p>
        </p:txBody>
      </p:sp>
      <p:sp>
        <p:nvSpPr>
          <p:cNvPr id="20" name="Rectangle 3">
            <a:extLst>
              <a:ext uri="{FF2B5EF4-FFF2-40B4-BE49-F238E27FC236}">
                <a16:creationId xmlns:a16="http://schemas.microsoft.com/office/drawing/2014/main" id="{ED0089E7-3DC2-4BE1-A942-19E10AD0B95E}"/>
              </a:ext>
            </a:extLst>
          </p:cNvPr>
          <p:cNvSpPr>
            <a:spLocks noChangeArrowheads="1"/>
          </p:cNvSpPr>
          <p:nvPr/>
        </p:nvSpPr>
        <p:spPr bwMode="auto">
          <a:xfrm>
            <a:off x="7136322" y="1756734"/>
            <a:ext cx="4971770" cy="2092881"/>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lvl="0" indent="-171450">
              <a:buFont typeface="Wingdings" panose="05000000000000000000" pitchFamily="2" charset="2"/>
              <a:buChar char="q"/>
            </a:pPr>
            <a:r>
              <a:rPr lang="en-GB" altLang="en-US" sz="1000" dirty="0">
                <a:solidFill>
                  <a:srgbClr val="000000"/>
                </a:solidFill>
                <a:latin typeface="Calibri" panose="020F0502020204030204" pitchFamily="34" charset="0"/>
                <a:cs typeface="Calibri" panose="020F0502020204030204" pitchFamily="34" charset="0"/>
              </a:rPr>
              <a:t>The loss of the buffalo shattered the Plain’s Indian way of life.  Some attempted to ‘assimilate’ by </a:t>
            </a:r>
            <a:r>
              <a:rPr lang="en-GB" altLang="en-US" sz="1000" b="1" dirty="0">
                <a:solidFill>
                  <a:srgbClr val="000000"/>
                </a:solidFill>
                <a:latin typeface="Calibri" panose="020F0502020204030204" pitchFamily="34" charset="0"/>
                <a:cs typeface="Calibri" panose="020F0502020204030204" pitchFamily="34" charset="0"/>
              </a:rPr>
              <a:t>cattle ranching </a:t>
            </a:r>
            <a:r>
              <a:rPr lang="en-GB" altLang="en-US" sz="1000" dirty="0">
                <a:solidFill>
                  <a:srgbClr val="000000"/>
                </a:solidFill>
                <a:latin typeface="Calibri" panose="020F0502020204030204" pitchFamily="34" charset="0"/>
                <a:cs typeface="Calibri" panose="020F0502020204030204" pitchFamily="34" charset="0"/>
              </a:rPr>
              <a:t>or </a:t>
            </a:r>
            <a:r>
              <a:rPr lang="en-GB" altLang="en-US" sz="1000" b="1" dirty="0">
                <a:solidFill>
                  <a:srgbClr val="000000"/>
                </a:solidFill>
                <a:latin typeface="Calibri" panose="020F0502020204030204" pitchFamily="34" charset="0"/>
                <a:cs typeface="Calibri" panose="020F0502020204030204" pitchFamily="34" charset="0"/>
              </a:rPr>
              <a:t>farming crops</a:t>
            </a:r>
            <a:r>
              <a:rPr lang="en-GB" altLang="en-US" sz="1000" dirty="0">
                <a:solidFill>
                  <a:srgbClr val="000000"/>
                </a:solidFill>
                <a:latin typeface="Calibri" panose="020F0502020204030204" pitchFamily="34" charset="0"/>
                <a:cs typeface="Calibri" panose="020F0502020204030204" pitchFamily="34" charset="0"/>
              </a:rPr>
              <a:t>.  However, with little knowledge and experience, cattle herds could become infected by disease and crops failed year after year due to the poor quality land the Plains Indians had been given. Farming went against the tradition of not harming the land.</a:t>
            </a:r>
          </a:p>
          <a:p>
            <a:pPr marL="171450" lvl="0" indent="-171450">
              <a:buFont typeface="Wingdings" panose="05000000000000000000" pitchFamily="2" charset="2"/>
              <a:buChar char="q"/>
            </a:pPr>
            <a:r>
              <a:rPr lang="en-GB" altLang="en-US" sz="1000" dirty="0">
                <a:solidFill>
                  <a:srgbClr val="000000"/>
                </a:solidFill>
                <a:latin typeface="Calibri" panose="020F0502020204030204" pitchFamily="34" charset="0"/>
                <a:cs typeface="Calibri" panose="020F0502020204030204" pitchFamily="34" charset="0"/>
              </a:rPr>
              <a:t>The government reduced the </a:t>
            </a:r>
            <a:r>
              <a:rPr lang="en-GB" altLang="en-US" sz="1000" b="1" dirty="0">
                <a:solidFill>
                  <a:srgbClr val="000000"/>
                </a:solidFill>
                <a:latin typeface="Calibri" panose="020F0502020204030204" pitchFamily="34" charset="0"/>
                <a:cs typeface="Calibri" panose="020F0502020204030204" pitchFamily="34" charset="0"/>
              </a:rPr>
              <a:t>food rations </a:t>
            </a:r>
            <a:r>
              <a:rPr lang="en-GB" altLang="en-US" sz="1000" dirty="0">
                <a:solidFill>
                  <a:srgbClr val="000000"/>
                </a:solidFill>
                <a:latin typeface="Calibri" panose="020F0502020204030204" pitchFamily="34" charset="0"/>
                <a:cs typeface="Calibri" panose="020F0502020204030204" pitchFamily="34" charset="0"/>
              </a:rPr>
              <a:t>given to the Plains Indians. With no buffalo or food, this led to in </a:t>
            </a:r>
            <a:r>
              <a:rPr lang="en-GB" altLang="en-US" sz="1000" b="1" dirty="0">
                <a:solidFill>
                  <a:srgbClr val="000000"/>
                </a:solidFill>
                <a:latin typeface="Calibri" panose="020F0502020204030204" pitchFamily="34" charset="0"/>
                <a:cs typeface="Calibri" panose="020F0502020204030204" pitchFamily="34" charset="0"/>
              </a:rPr>
              <a:t>starvation</a:t>
            </a:r>
            <a:r>
              <a:rPr lang="en-GB" altLang="en-US" sz="1000" dirty="0">
                <a:solidFill>
                  <a:srgbClr val="000000"/>
                </a:solidFill>
                <a:latin typeface="Calibri" panose="020F0502020204030204" pitchFamily="34" charset="0"/>
                <a:cs typeface="Calibri" panose="020F0502020204030204" pitchFamily="34" charset="0"/>
              </a:rPr>
              <a:t> on the reservations as well as poor health and little resistance to new diseases such as </a:t>
            </a:r>
            <a:r>
              <a:rPr lang="en-GB" altLang="en-US" sz="1000" b="1" dirty="0">
                <a:solidFill>
                  <a:srgbClr val="000000"/>
                </a:solidFill>
                <a:latin typeface="Calibri" panose="020F0502020204030204" pitchFamily="34" charset="0"/>
                <a:cs typeface="Calibri" panose="020F0502020204030204" pitchFamily="34" charset="0"/>
              </a:rPr>
              <a:t>flu</a:t>
            </a:r>
            <a:r>
              <a:rPr lang="en-GB" altLang="en-US" sz="1000" dirty="0">
                <a:solidFill>
                  <a:srgbClr val="000000"/>
                </a:solidFill>
                <a:latin typeface="Calibri" panose="020F0502020204030204" pitchFamily="34" charset="0"/>
                <a:cs typeface="Calibri" panose="020F0502020204030204" pitchFamily="34" charset="0"/>
              </a:rPr>
              <a:t> and </a:t>
            </a:r>
            <a:r>
              <a:rPr lang="en-GB" altLang="en-US" sz="1000" b="1" dirty="0">
                <a:solidFill>
                  <a:srgbClr val="000000"/>
                </a:solidFill>
                <a:latin typeface="Calibri" panose="020F0502020204030204" pitchFamily="34" charset="0"/>
                <a:cs typeface="Calibri" panose="020F0502020204030204" pitchFamily="34" charset="0"/>
              </a:rPr>
              <a:t>measles</a:t>
            </a:r>
            <a:r>
              <a:rPr lang="en-GB" altLang="en-US" sz="1000" dirty="0">
                <a:solidFill>
                  <a:srgbClr val="000000"/>
                </a:solidFill>
                <a:latin typeface="Calibri" panose="020F0502020204030204" pitchFamily="34" charset="0"/>
                <a:cs typeface="Calibri" panose="020F0502020204030204" pitchFamily="34" charset="0"/>
              </a:rPr>
              <a:t>.  Many died as a result.</a:t>
            </a:r>
          </a:p>
          <a:p>
            <a:pPr marL="171450" indent="-171450">
              <a:buFont typeface="Wingdings" panose="05000000000000000000" pitchFamily="2" charset="2"/>
              <a:buChar char="q"/>
            </a:pPr>
            <a:r>
              <a:rPr kumimoji="0" lang="en-GB" altLang="en-US" sz="100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With no buffalo, the Plains Indians </a:t>
            </a:r>
            <a:r>
              <a:rPr lang="en-GB" altLang="en-US" sz="1000" dirty="0">
                <a:solidFill>
                  <a:srgbClr val="000000"/>
                </a:solidFill>
                <a:latin typeface="Calibri" panose="020F0502020204030204" pitchFamily="34" charset="0"/>
                <a:cs typeface="Calibri" panose="020F0502020204030204" pitchFamily="34" charset="0"/>
              </a:rPr>
              <a:t>had </a:t>
            </a:r>
            <a:r>
              <a:rPr lang="en-GB" altLang="en-US" sz="1000" b="1" dirty="0">
                <a:solidFill>
                  <a:srgbClr val="000000"/>
                </a:solidFill>
                <a:latin typeface="Calibri" panose="020F0502020204030204" pitchFamily="34" charset="0"/>
                <a:cs typeface="Calibri" panose="020F0502020204030204" pitchFamily="34" charset="0"/>
              </a:rPr>
              <a:t>no choice </a:t>
            </a:r>
            <a:r>
              <a:rPr lang="en-GB" altLang="en-US" sz="1000" dirty="0">
                <a:solidFill>
                  <a:srgbClr val="000000"/>
                </a:solidFill>
                <a:latin typeface="Calibri" panose="020F0502020204030204" pitchFamily="34" charset="0"/>
                <a:cs typeface="Calibri" panose="020F0502020204030204" pitchFamily="34" charset="0"/>
              </a:rPr>
              <a:t>but to stay on the reservations. They lost their </a:t>
            </a:r>
            <a:r>
              <a:rPr lang="en-GB" altLang="en-US" sz="1000" b="1" dirty="0">
                <a:solidFill>
                  <a:srgbClr val="000000"/>
                </a:solidFill>
                <a:latin typeface="Calibri" panose="020F0502020204030204" pitchFamily="34" charset="0"/>
                <a:cs typeface="Calibri" panose="020F0502020204030204" pitchFamily="34" charset="0"/>
              </a:rPr>
              <a:t>independence</a:t>
            </a:r>
            <a:r>
              <a:rPr lang="en-GB" altLang="en-US" sz="1000" dirty="0">
                <a:solidFill>
                  <a:srgbClr val="000000"/>
                </a:solidFill>
                <a:latin typeface="Calibri" panose="020F0502020204030204" pitchFamily="34" charset="0"/>
                <a:cs typeface="Calibri" panose="020F0502020204030204" pitchFamily="34" charset="0"/>
              </a:rPr>
              <a:t> as they now depended on the US government for food, money and property. Without the buffalo, the Plains Indians lost their </a:t>
            </a:r>
            <a:r>
              <a:rPr lang="en-GB" altLang="en-US" sz="1000" b="1" dirty="0">
                <a:solidFill>
                  <a:srgbClr val="000000"/>
                </a:solidFill>
                <a:latin typeface="Calibri" panose="020F0502020204030204" pitchFamily="34" charset="0"/>
                <a:cs typeface="Calibri" panose="020F0502020204030204" pitchFamily="34" charset="0"/>
              </a:rPr>
              <a:t>nomadic lifestyle </a:t>
            </a:r>
            <a:r>
              <a:rPr lang="en-GB" altLang="en-US" sz="1000" dirty="0">
                <a:solidFill>
                  <a:srgbClr val="000000"/>
                </a:solidFill>
                <a:latin typeface="Calibri" panose="020F0502020204030204" pitchFamily="34" charset="0"/>
                <a:cs typeface="Calibri" panose="020F0502020204030204" pitchFamily="34" charset="0"/>
              </a:rPr>
              <a:t>and had to live in ‘fixed’ </a:t>
            </a:r>
            <a:r>
              <a:rPr lang="en-GB" altLang="en-US" sz="1000" b="1" dirty="0">
                <a:solidFill>
                  <a:srgbClr val="000000"/>
                </a:solidFill>
                <a:latin typeface="Calibri" panose="020F0502020204030204" pitchFamily="34" charset="0"/>
                <a:cs typeface="Calibri" panose="020F0502020204030204" pitchFamily="34" charset="0"/>
              </a:rPr>
              <a:t>permanent properties </a:t>
            </a:r>
            <a:r>
              <a:rPr lang="en-GB" altLang="en-US" sz="1000" dirty="0">
                <a:solidFill>
                  <a:srgbClr val="000000"/>
                </a:solidFill>
                <a:latin typeface="Calibri" panose="020F0502020204030204" pitchFamily="34" charset="0"/>
                <a:cs typeface="Calibri" panose="020F0502020204030204" pitchFamily="34" charset="0"/>
              </a:rPr>
              <a:t>which were </a:t>
            </a:r>
            <a:r>
              <a:rPr lang="en-GB" altLang="en-US" sz="1000" b="1" dirty="0">
                <a:solidFill>
                  <a:srgbClr val="000000"/>
                </a:solidFill>
                <a:latin typeface="Calibri" panose="020F0502020204030204" pitchFamily="34" charset="0"/>
                <a:cs typeface="Calibri" panose="020F0502020204030204" pitchFamily="34" charset="0"/>
              </a:rPr>
              <a:t>fenced off</a:t>
            </a:r>
            <a:r>
              <a:rPr lang="en-GB" altLang="en-US" sz="1000" dirty="0">
                <a:solidFill>
                  <a:srgbClr val="000000"/>
                </a:solidFill>
                <a:latin typeface="Calibri" panose="020F0502020204030204" pitchFamily="34" charset="0"/>
                <a:cs typeface="Calibri" panose="020F0502020204030204" pitchFamily="34" charset="0"/>
              </a:rPr>
              <a:t>.  Plains Indians traditionally believed that the land was owned by the Great Spirit and should never be ‘property’. </a:t>
            </a:r>
          </a:p>
        </p:txBody>
      </p:sp>
      <p:sp>
        <p:nvSpPr>
          <p:cNvPr id="21" name="Rectangle 3">
            <a:extLst>
              <a:ext uri="{FF2B5EF4-FFF2-40B4-BE49-F238E27FC236}">
                <a16:creationId xmlns:a16="http://schemas.microsoft.com/office/drawing/2014/main" id="{BC37F478-17E2-4069-B61B-DCF20B6173AF}"/>
              </a:ext>
            </a:extLst>
          </p:cNvPr>
          <p:cNvSpPr>
            <a:spLocks noChangeArrowheads="1"/>
          </p:cNvSpPr>
          <p:nvPr/>
        </p:nvSpPr>
        <p:spPr bwMode="auto">
          <a:xfrm>
            <a:off x="7136323" y="1511323"/>
            <a:ext cx="4971775" cy="261610"/>
          </a:xfrm>
          <a:prstGeom prst="rect">
            <a:avLst/>
          </a:prstGeom>
          <a:solidFill>
            <a:schemeClr val="accent6">
              <a:lumMod val="60000"/>
              <a:lumOff val="40000"/>
            </a:schemeClr>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kumimoji="0" lang="en-GB"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The Impact on the Plains Indians</a:t>
            </a:r>
          </a:p>
        </p:txBody>
      </p:sp>
      <p:sp>
        <p:nvSpPr>
          <p:cNvPr id="3" name="Rectangle 3"/>
          <p:cNvSpPr>
            <a:spLocks noChangeArrowheads="1"/>
          </p:cNvSpPr>
          <p:nvPr/>
        </p:nvSpPr>
        <p:spPr bwMode="auto">
          <a:xfrm>
            <a:off x="7136323" y="4221312"/>
            <a:ext cx="4971769" cy="2554545"/>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lvl="0" indent="-171450">
              <a:buFont typeface="Wingdings" panose="05000000000000000000" pitchFamily="2" charset="2"/>
              <a:buChar char="q"/>
            </a:pPr>
            <a:r>
              <a:rPr lang="en-GB" altLang="en-US" sz="1000" dirty="0">
                <a:solidFill>
                  <a:srgbClr val="000000"/>
                </a:solidFill>
                <a:latin typeface="Calibri" panose="020F0502020204030204" pitchFamily="34" charset="0"/>
                <a:ea typeface="Calibri" panose="020F0502020204030204" pitchFamily="34" charset="0"/>
                <a:cs typeface="Calibri" panose="020F0502020204030204" pitchFamily="34" charset="0"/>
              </a:rPr>
              <a:t>The US government aimed to ‘assimilate’ the Plains Indians into an American way of life.</a:t>
            </a:r>
          </a:p>
          <a:p>
            <a:pPr marL="171450" lvl="0" indent="-171450">
              <a:buFont typeface="Wingdings" panose="05000000000000000000" pitchFamily="2" charset="2"/>
              <a:buChar char="q"/>
            </a:pPr>
            <a:r>
              <a:rPr lang="en-GB" altLang="en-US" sz="1000" dirty="0">
                <a:solidFill>
                  <a:srgbClr val="000000"/>
                </a:solidFill>
                <a:latin typeface="Calibri" panose="020F0502020204030204" pitchFamily="34" charset="0"/>
                <a:ea typeface="Calibri" panose="020F0502020204030204" pitchFamily="34" charset="0"/>
                <a:cs typeface="Calibri" panose="020F0502020204030204" pitchFamily="34" charset="0"/>
              </a:rPr>
              <a:t>Plains Indians resisted going into the reservations as long as there were buffalo to hunt. However, the </a:t>
            </a:r>
            <a:r>
              <a:rPr kumimoji="0" lang="en-GB" altLang="en-US" sz="1000"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extermination of the buffalo allowed the US government to keep the Plains Indians in the reservations and encouraged them to learn to farm.  </a:t>
            </a:r>
            <a:r>
              <a:rPr kumimoji="0" lang="en-GB" altLang="en-US" sz="100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The government had agreed with the </a:t>
            </a:r>
            <a:r>
              <a:rPr lang="en-GB" altLang="en-US" sz="1000" dirty="0">
                <a:solidFill>
                  <a:srgbClr val="000000"/>
                </a:solidFill>
                <a:latin typeface="Calibri" panose="020F0502020204030204" pitchFamily="34" charset="0"/>
                <a:cs typeface="Calibri" panose="020F0502020204030204" pitchFamily="34" charset="0"/>
              </a:rPr>
              <a:t>Plains Indians that they would be allowed outside the reservations to hunt, as long as there were buffalo.  Once the buffalo went, this right would disappear.  Consequently, the US government controlled </a:t>
            </a:r>
            <a:r>
              <a:rPr lang="en-GB" altLang="en-US" sz="1000" b="1" dirty="0">
                <a:solidFill>
                  <a:srgbClr val="000000"/>
                </a:solidFill>
                <a:latin typeface="Calibri" panose="020F0502020204030204" pitchFamily="34" charset="0"/>
                <a:cs typeface="Calibri" panose="020F0502020204030204" pitchFamily="34" charset="0"/>
              </a:rPr>
              <a:t>the movement </a:t>
            </a:r>
            <a:r>
              <a:rPr lang="en-GB" altLang="en-US" sz="1000" dirty="0">
                <a:solidFill>
                  <a:srgbClr val="000000"/>
                </a:solidFill>
                <a:latin typeface="Calibri" panose="020F0502020204030204" pitchFamily="34" charset="0"/>
                <a:cs typeface="Calibri" panose="020F0502020204030204" pitchFamily="34" charset="0"/>
              </a:rPr>
              <a:t>of the Plains Indians.</a:t>
            </a:r>
          </a:p>
          <a:p>
            <a:pPr marL="171450" lvl="0" indent="-171450">
              <a:buFont typeface="Wingdings" panose="05000000000000000000" pitchFamily="2" charset="2"/>
              <a:buChar char="q"/>
            </a:pPr>
            <a:r>
              <a:rPr kumimoji="0" lang="en-GB" altLang="en-US" sz="100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Without the buffalo, the Plains Indians had to learn to farm  </a:t>
            </a:r>
            <a:r>
              <a:rPr lang="en-GB" altLang="en-US" sz="1000" dirty="0">
                <a:solidFill>
                  <a:srgbClr val="000000"/>
                </a:solidFill>
                <a:latin typeface="Calibri" panose="020F0502020204030204" pitchFamily="34" charset="0"/>
                <a:cs typeface="Calibri" panose="020F0502020204030204" pitchFamily="34" charset="0"/>
              </a:rPr>
              <a:t>This </a:t>
            </a:r>
            <a:r>
              <a:rPr kumimoji="0" lang="en-GB" altLang="en-US" sz="100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it gave the government a reason to eventually limit the food they could send to the Plains Indians.</a:t>
            </a:r>
          </a:p>
          <a:p>
            <a:pPr marL="171450" lvl="0" indent="-171450">
              <a:buFont typeface="Wingdings" panose="05000000000000000000" pitchFamily="2" charset="2"/>
              <a:buChar char="q"/>
            </a:pPr>
            <a:r>
              <a:rPr lang="en-GB" altLang="en-US" sz="1000" dirty="0">
                <a:solidFill>
                  <a:srgbClr val="000000"/>
                </a:solidFill>
                <a:latin typeface="Calibri" panose="020F0502020204030204" pitchFamily="34" charset="0"/>
                <a:cs typeface="Calibri" panose="020F0502020204030204" pitchFamily="34" charset="0"/>
              </a:rPr>
              <a:t>The government benefitted from the extermination of the buffalo at it allowed them to </a:t>
            </a:r>
            <a:r>
              <a:rPr lang="en-GB" altLang="en-US" sz="1000" b="1" dirty="0">
                <a:solidFill>
                  <a:srgbClr val="000000"/>
                </a:solidFill>
                <a:latin typeface="Calibri" panose="020F0502020204030204" pitchFamily="34" charset="0"/>
                <a:cs typeface="Calibri" panose="020F0502020204030204" pitchFamily="34" charset="0"/>
              </a:rPr>
              <a:t>build</a:t>
            </a:r>
            <a:r>
              <a:rPr lang="en-GB" altLang="en-US" sz="1000" dirty="0">
                <a:solidFill>
                  <a:srgbClr val="000000"/>
                </a:solidFill>
                <a:latin typeface="Calibri" panose="020F0502020204030204" pitchFamily="34" charset="0"/>
                <a:cs typeface="Calibri" panose="020F0502020204030204" pitchFamily="34" charset="0"/>
              </a:rPr>
              <a:t> even more in the West.  For example, it was able to develop the railroads without the buffalo potentially causing harm to workers.</a:t>
            </a:r>
          </a:p>
          <a:p>
            <a:pPr marL="171450" lvl="0" indent="-171450">
              <a:buFont typeface="Wingdings" panose="05000000000000000000" pitchFamily="2" charset="2"/>
              <a:buChar char="q"/>
            </a:pPr>
            <a:r>
              <a:rPr kumimoji="0" lang="en-GB" altLang="en-US" sz="100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The extermination of the buffalo also allowed the further development of </a:t>
            </a:r>
            <a:r>
              <a:rPr kumimoji="0" lang="en-GB" altLang="en-US" sz="10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cattle ranching</a:t>
            </a:r>
            <a:r>
              <a:rPr kumimoji="0" lang="en-GB" altLang="en-US" sz="100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Cattle ranchers had long called for the end of the buffalo who also ate the </a:t>
            </a:r>
            <a:r>
              <a:rPr kumimoji="0" lang="en-GB" altLang="en-US" sz="10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grass</a:t>
            </a:r>
            <a:r>
              <a:rPr kumimoji="0" lang="en-GB" altLang="en-US" sz="100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they wanted for their cattle.  </a:t>
            </a:r>
            <a:r>
              <a:rPr lang="en-GB" altLang="en-US" sz="1000" dirty="0">
                <a:solidFill>
                  <a:srgbClr val="000000"/>
                </a:solidFill>
                <a:latin typeface="Calibri" panose="020F0502020204030204" pitchFamily="34" charset="0"/>
                <a:cs typeface="Calibri" panose="020F0502020204030204" pitchFamily="34" charset="0"/>
              </a:rPr>
              <a:t>It proved again how powerful the </a:t>
            </a:r>
            <a:r>
              <a:rPr lang="en-GB" altLang="en-US" sz="1000" b="1" dirty="0">
                <a:solidFill>
                  <a:srgbClr val="000000"/>
                </a:solidFill>
                <a:latin typeface="Calibri" panose="020F0502020204030204" pitchFamily="34" charset="0"/>
                <a:cs typeface="Calibri" panose="020F0502020204030204" pitchFamily="34" charset="0"/>
              </a:rPr>
              <a:t>cattle barons </a:t>
            </a:r>
            <a:r>
              <a:rPr lang="en-GB" altLang="en-US" sz="1000" dirty="0">
                <a:solidFill>
                  <a:srgbClr val="000000"/>
                </a:solidFill>
                <a:latin typeface="Calibri" panose="020F0502020204030204" pitchFamily="34" charset="0"/>
                <a:cs typeface="Calibri" panose="020F0502020204030204" pitchFamily="34" charset="0"/>
              </a:rPr>
              <a:t>were within the government.</a:t>
            </a:r>
          </a:p>
        </p:txBody>
      </p:sp>
      <p:sp>
        <p:nvSpPr>
          <p:cNvPr id="22" name="Rectangle 3">
            <a:extLst>
              <a:ext uri="{FF2B5EF4-FFF2-40B4-BE49-F238E27FC236}">
                <a16:creationId xmlns:a16="http://schemas.microsoft.com/office/drawing/2014/main" id="{ABC000B5-975A-475D-A021-4EA1DA5EC8C5}"/>
              </a:ext>
            </a:extLst>
          </p:cNvPr>
          <p:cNvSpPr>
            <a:spLocks noChangeArrowheads="1"/>
          </p:cNvSpPr>
          <p:nvPr/>
        </p:nvSpPr>
        <p:spPr bwMode="auto">
          <a:xfrm>
            <a:off x="7136322" y="3964221"/>
            <a:ext cx="4971770" cy="261610"/>
          </a:xfrm>
          <a:prstGeom prst="rect">
            <a:avLst/>
          </a:prstGeom>
          <a:solidFill>
            <a:schemeClr val="accent6">
              <a:lumMod val="60000"/>
              <a:lumOff val="40000"/>
            </a:schemeClr>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kumimoji="0" lang="en-GB" altLang="en-US" sz="11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The Impact for the US Government</a:t>
            </a:r>
          </a:p>
        </p:txBody>
      </p:sp>
      <p:pic>
        <p:nvPicPr>
          <p:cNvPr id="1026" name="Picture 2" descr="The Extermination of the American Bison - Wikipedia">
            <a:extLst>
              <a:ext uri="{FF2B5EF4-FFF2-40B4-BE49-F238E27FC236}">
                <a16:creationId xmlns:a16="http://schemas.microsoft.com/office/drawing/2014/main" id="{4D644D69-EFAC-4AA0-8EF1-F96CE20A561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151" b="5212"/>
          <a:stretch/>
        </p:blipFill>
        <p:spPr bwMode="auto">
          <a:xfrm>
            <a:off x="4274579" y="3332911"/>
            <a:ext cx="2756670" cy="1319406"/>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watercolor cow skull with feathers Poster • Pixers® • We live to change">
            <a:extLst>
              <a:ext uri="{FF2B5EF4-FFF2-40B4-BE49-F238E27FC236}">
                <a16:creationId xmlns:a16="http://schemas.microsoft.com/office/drawing/2014/main" id="{EF129E65-0D38-4932-B9FE-6EEAE1B125D2}"/>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3429" b="93286" l="4286" r="92429">
                        <a14:foregroundMark x1="40571" y1="3857" x2="43857" y2="13286"/>
                        <a14:foregroundMark x1="10571" y1="47857" x2="10571" y2="66429"/>
                        <a14:foregroundMark x1="5000" y1="65857" x2="6286" y2="64714"/>
                        <a14:foregroundMark x1="4286" y1="68571" x2="4571" y2="66000"/>
                        <a14:foregroundMark x1="47714" y1="93000" x2="44143" y2="85429"/>
                        <a14:foregroundMark x1="44143" y1="85429" x2="44286" y2="85571"/>
                        <a14:foregroundMark x1="50714" y1="93286" x2="52000" y2="92286"/>
                        <a14:foregroundMark x1="94000" y1="60571" x2="90143" y2="54143"/>
                        <a14:foregroundMark x1="90143" y1="54143" x2="90143" y2="54143"/>
                        <a14:foregroundMark x1="92429" y1="65857" x2="92429" y2="65857"/>
                        <a14:foregroundMark x1="91000" y1="37000" x2="85143" y2="38714"/>
                        <a14:foregroundMark x1="91714" y1="39000" x2="86000" y2="41286"/>
                      </a14:backgroundRemoval>
                    </a14:imgEffect>
                  </a14:imgLayer>
                </a14:imgProps>
              </a:ext>
              <a:ext uri="{28A0092B-C50C-407E-A947-70E740481C1C}">
                <a14:useLocalDpi xmlns:a14="http://schemas.microsoft.com/office/drawing/2010/main" val="0"/>
              </a:ext>
            </a:extLst>
          </a:blip>
          <a:srcRect/>
          <a:stretch>
            <a:fillRect/>
          </a:stretch>
        </p:blipFill>
        <p:spPr bwMode="auto">
          <a:xfrm>
            <a:off x="10466227" y="-4203"/>
            <a:ext cx="1839692" cy="18869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CAA5EBA-4CAB-496A-8305-13A774DB5882}"/>
              </a:ext>
            </a:extLst>
          </p:cNvPr>
          <p:cNvPicPr>
            <a:picLocks noChangeAspect="1"/>
          </p:cNvPicPr>
          <p:nvPr/>
        </p:nvPicPr>
        <p:blipFill>
          <a:blip r:embed="rId5"/>
          <a:stretch>
            <a:fillRect/>
          </a:stretch>
        </p:blipFill>
        <p:spPr>
          <a:xfrm>
            <a:off x="94869" y="3342090"/>
            <a:ext cx="1647928" cy="2084832"/>
          </a:xfrm>
          <a:prstGeom prst="rect">
            <a:avLst/>
          </a:prstGeom>
          <a:ln w="19050">
            <a:solidFill>
              <a:schemeClr val="tx1"/>
            </a:solidFill>
          </a:ln>
        </p:spPr>
      </p:pic>
      <p:sp>
        <p:nvSpPr>
          <p:cNvPr id="27" name="Rectangle 3">
            <a:extLst>
              <a:ext uri="{FF2B5EF4-FFF2-40B4-BE49-F238E27FC236}">
                <a16:creationId xmlns:a16="http://schemas.microsoft.com/office/drawing/2014/main" id="{F91116C2-F9DE-408C-BCED-B7B915FE1EDD}"/>
              </a:ext>
            </a:extLst>
          </p:cNvPr>
          <p:cNvSpPr>
            <a:spLocks noChangeArrowheads="1"/>
          </p:cNvSpPr>
          <p:nvPr/>
        </p:nvSpPr>
        <p:spPr bwMode="auto">
          <a:xfrm>
            <a:off x="5285679" y="4720520"/>
            <a:ext cx="1755195" cy="1177245"/>
          </a:xfrm>
          <a:prstGeom prst="rect">
            <a:avLst/>
          </a:prstGeom>
          <a:solidFill>
            <a:schemeClr val="bg1">
              <a:lumMod val="95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pPr>
            <a:r>
              <a:rPr lang="en-GB" altLang="en-US" sz="1050" b="1" baseline="0" dirty="0">
                <a:latin typeface="Calibri" panose="020F0502020204030204" pitchFamily="34" charset="0"/>
                <a:cs typeface="Calibri" panose="020F0502020204030204" pitchFamily="34" charset="0"/>
              </a:rPr>
              <a:t>Drought &amp; Disease</a:t>
            </a:r>
            <a:endParaRPr lang="en-GB" altLang="en-US" sz="1050" b="1" dirty="0">
              <a:latin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tabLst/>
            </a:pPr>
            <a:r>
              <a:rPr lang="en-GB" altLang="en-US" sz="1000" dirty="0">
                <a:latin typeface="Calibri" panose="020F0502020204030204" pitchFamily="34" charset="0"/>
                <a:cs typeface="Calibri" panose="020F0502020204030204" pitchFamily="34" charset="0"/>
              </a:rPr>
              <a:t>There had been repeated droughts in the 1840s as well as diseases which were spread by new cattle and horses brought to the Plains by ranchers &amp; homesteaders.  </a:t>
            </a:r>
          </a:p>
        </p:txBody>
      </p:sp>
      <p:pic>
        <p:nvPicPr>
          <p:cNvPr id="1036" name="Picture 12" descr="Points West: What Makes It a Buffalo Gun? Originally published in Spring  1995 in &amp;quot;Points West,&amp;quot; the magazine">
            <a:extLst>
              <a:ext uri="{FF2B5EF4-FFF2-40B4-BE49-F238E27FC236}">
                <a16:creationId xmlns:a16="http://schemas.microsoft.com/office/drawing/2014/main" id="{5140612A-0F80-4DDE-93C7-9AC69D3BF71B}"/>
              </a:ext>
            </a:extLst>
          </p:cNvPr>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87193">
            <a:off x="5164413" y="6084693"/>
            <a:ext cx="1997726" cy="503073"/>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12" descr="Points West: What Makes It a Buffalo Gun? Originally published in Spring  1995 in &amp;quot;Points West,&amp;quot; the magazine">
            <a:extLst>
              <a:ext uri="{FF2B5EF4-FFF2-40B4-BE49-F238E27FC236}">
                <a16:creationId xmlns:a16="http://schemas.microsoft.com/office/drawing/2014/main" id="{707E738C-3B68-4F1B-9814-7C2C0C015B97}"/>
              </a:ext>
            </a:extLst>
          </p:cNvPr>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012807" flipH="1">
            <a:off x="5164412" y="6089211"/>
            <a:ext cx="1997726" cy="50307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Native Craft | Buffalo Skull w. Horn Covers: Bull |">
            <a:extLst>
              <a:ext uri="{FF2B5EF4-FFF2-40B4-BE49-F238E27FC236}">
                <a16:creationId xmlns:a16="http://schemas.microsoft.com/office/drawing/2014/main" id="{4DE9CC49-F040-4AF3-9266-A644DEF8D4F6}"/>
              </a:ext>
            </a:extLst>
          </p:cNvPr>
          <p:cNvPicPr>
            <a:picLocks noChangeAspect="1" noChangeArrowheads="1"/>
          </p:cNvPicPr>
          <p:nvPr/>
        </p:nvPicPr>
        <p:blipFill>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5667561" y="5794599"/>
            <a:ext cx="991427" cy="1011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5785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63380"/>
            <a:ext cx="8921004"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28: </a:t>
            </a:r>
            <a:r>
              <a:rPr lang="en-GB" dirty="0">
                <a:latin typeface="Berlin Sans FB" panose="020E0602020502020306" pitchFamily="34" charset="0"/>
              </a:rPr>
              <a:t>The Plains Indians’ life on the reservations</a:t>
            </a:r>
          </a:p>
        </p:txBody>
      </p:sp>
      <p:sp>
        <p:nvSpPr>
          <p:cNvPr id="6" name="Rectangle 3"/>
          <p:cNvSpPr>
            <a:spLocks noChangeArrowheads="1"/>
          </p:cNvSpPr>
          <p:nvPr/>
        </p:nvSpPr>
        <p:spPr bwMode="auto">
          <a:xfrm>
            <a:off x="9086850" y="2824302"/>
            <a:ext cx="3015503" cy="3970318"/>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American government were</a:t>
            </a:r>
            <a:r>
              <a:rPr kumimoji="0" lang="en-GB" altLang="en-US" sz="105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1"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clever at persuading </a:t>
            </a:r>
            <a:r>
              <a:rPr kumimoji="0" lang="en-GB" altLang="en-US" sz="105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Indians by promising them what they wanted, especially the promise of food due to the decline in buffalo numbers and that their reservation land would not reduce in size. </a:t>
            </a:r>
            <a:r>
              <a:rPr lang="en-GB" altLang="en-US" sz="1050" baseline="0" dirty="0">
                <a:latin typeface="Calibri" panose="020F0502020204030204" pitchFamily="34" charset="0"/>
                <a:ea typeface="Calibri" panose="020F0502020204030204" pitchFamily="34" charset="0"/>
                <a:cs typeface="Times New Roman" panose="02020603050405020304" pitchFamily="18" charset="0"/>
              </a:rPr>
              <a:t>Before</a:t>
            </a:r>
            <a:r>
              <a:rPr lang="en-GB" altLang="en-US" sz="1050" dirty="0">
                <a:latin typeface="Calibri" panose="020F0502020204030204" pitchFamily="34" charset="0"/>
                <a:ea typeface="Calibri" panose="020F0502020204030204" pitchFamily="34" charset="0"/>
                <a:cs typeface="Times New Roman" panose="02020603050405020304" pitchFamily="18" charset="0"/>
              </a:rPr>
              <a:t> the 1870s, tribal chiefs such as Sitting Bull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believed the promises </a:t>
            </a:r>
            <a:r>
              <a:rPr lang="en-GB" altLang="en-US" sz="1050" dirty="0">
                <a:latin typeface="Calibri" panose="020F0502020204030204" pitchFamily="34" charset="0"/>
                <a:ea typeface="Calibri" panose="020F0502020204030204" pitchFamily="34" charset="0"/>
                <a:cs typeface="Times New Roman" panose="02020603050405020304" pitchFamily="18" charset="0"/>
              </a:rPr>
              <a:t>that they were given about their land being protected if they moved onto a reservation. </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Tribes did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not want to mix </a:t>
            </a:r>
            <a:r>
              <a:rPr lang="en-GB" altLang="en-US" sz="1050" dirty="0">
                <a:latin typeface="Calibri" panose="020F0502020204030204" pitchFamily="34" charset="0"/>
                <a:ea typeface="Calibri" panose="020F0502020204030204" pitchFamily="34" charset="0"/>
                <a:cs typeface="Times New Roman" panose="02020603050405020304" pitchFamily="18" charset="0"/>
              </a:rPr>
              <a:t>or integrate into the lifestyle of the white settlers and so the best option for their survival was to move onto ‘their own’ segregated reservation where they believed they would be left alone and could continue with their traditional ways.</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The tribes were threatened with violence or reduced rations to get them to move onto smaller reservations.</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After 1885, the power of a tribes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council</a:t>
            </a:r>
            <a:r>
              <a:rPr lang="en-GB" altLang="en-US" sz="1050" dirty="0">
                <a:latin typeface="Calibri" panose="020F0502020204030204" pitchFamily="34" charset="0"/>
                <a:ea typeface="Calibri" panose="020F0502020204030204" pitchFamily="34" charset="0"/>
                <a:cs typeface="Times New Roman" panose="02020603050405020304" pitchFamily="18" charset="0"/>
              </a:rPr>
              <a:t>’ (the group who made decisions for the tribe) was lost completely as the tribes were told that they had to follow the laws of the US Government law courts.  These courts forced Indians to give up their land.</a:t>
            </a:r>
          </a:p>
        </p:txBody>
      </p:sp>
      <p:sp>
        <p:nvSpPr>
          <p:cNvPr id="7" name="TextBox 6"/>
          <p:cNvSpPr txBox="1"/>
          <p:nvPr/>
        </p:nvSpPr>
        <p:spPr>
          <a:xfrm>
            <a:off x="5920575" y="5033467"/>
            <a:ext cx="1777491" cy="1792798"/>
          </a:xfrm>
          <a:prstGeom prst="rect">
            <a:avLst/>
          </a:prstGeom>
          <a:solidFill>
            <a:schemeClr val="bg1"/>
          </a:solidFill>
          <a:ln w="19050">
            <a:solidFill>
              <a:schemeClr val="tx1"/>
            </a:solidFill>
          </a:ln>
        </p:spPr>
        <p:txBody>
          <a:bodyPr wrap="square" rtlCol="0">
            <a:spAutoFit/>
          </a:bodyPr>
          <a:lstStyle/>
          <a:p>
            <a:pPr algn="ctr"/>
            <a:r>
              <a:rPr lang="en-GB" sz="1050" b="1" dirty="0"/>
              <a:t>Farming &amp; Land</a:t>
            </a:r>
          </a:p>
          <a:p>
            <a:r>
              <a:rPr lang="en-GB" sz="1000" dirty="0"/>
              <a:t>Plains Indians did not have the skills needed to farm. Indian</a:t>
            </a:r>
            <a:r>
              <a:rPr lang="en-GB" sz="1000" b="1" dirty="0"/>
              <a:t> </a:t>
            </a:r>
            <a:r>
              <a:rPr lang="en-GB" sz="1000" dirty="0"/>
              <a:t>reservations were often located on the land </a:t>
            </a:r>
            <a:r>
              <a:rPr lang="en-GB" sz="1000" b="1" dirty="0"/>
              <a:t>least wanted </a:t>
            </a:r>
            <a:r>
              <a:rPr lang="en-GB" sz="1000" dirty="0"/>
              <a:t>by the whites.  This meant </a:t>
            </a:r>
            <a:r>
              <a:rPr lang="en-GB" sz="1000" b="1" dirty="0"/>
              <a:t>poor soil </a:t>
            </a:r>
            <a:r>
              <a:rPr lang="en-GB" sz="1000" dirty="0"/>
              <a:t>and a lack of </a:t>
            </a:r>
            <a:r>
              <a:rPr lang="en-GB" sz="1000" b="1" dirty="0"/>
              <a:t>water</a:t>
            </a:r>
            <a:r>
              <a:rPr lang="en-GB" sz="1000" dirty="0"/>
              <a:t>. Crops failed due to droughts, pests and animal diseases.  Many Plains Indians died as a result.</a:t>
            </a:r>
          </a:p>
        </p:txBody>
      </p:sp>
      <p:sp>
        <p:nvSpPr>
          <p:cNvPr id="10" name="TextBox 9"/>
          <p:cNvSpPr txBox="1"/>
          <p:nvPr/>
        </p:nvSpPr>
        <p:spPr>
          <a:xfrm>
            <a:off x="5920575" y="1797734"/>
            <a:ext cx="3088693" cy="1638910"/>
          </a:xfrm>
          <a:prstGeom prst="rect">
            <a:avLst/>
          </a:prstGeom>
          <a:solidFill>
            <a:schemeClr val="bg1"/>
          </a:solidFill>
          <a:ln w="19050">
            <a:solidFill>
              <a:schemeClr val="tx1"/>
            </a:solidFill>
          </a:ln>
        </p:spPr>
        <p:txBody>
          <a:bodyPr wrap="square" rtlCol="0">
            <a:spAutoFit/>
          </a:bodyPr>
          <a:lstStyle/>
          <a:p>
            <a:pPr algn="ctr"/>
            <a:r>
              <a:rPr lang="en-GB" sz="1050" b="1" dirty="0"/>
              <a:t>Plains Indian Agents &amp; Police</a:t>
            </a:r>
          </a:p>
          <a:p>
            <a:r>
              <a:rPr lang="en-GB" sz="1000" dirty="0"/>
              <a:t>The American government tactically began to appointed Reservation Agents who were from a </a:t>
            </a:r>
            <a:r>
              <a:rPr lang="en-GB" sz="1000" b="1" dirty="0"/>
              <a:t>Plains Indian background </a:t>
            </a:r>
            <a:r>
              <a:rPr lang="en-GB" sz="1000" dirty="0"/>
              <a:t>to look after food and equipment rations.  These Plains Indian agents were well looked after, clothed and fed but in return they had to promise to keep the rest of the tribe in order. Some Indians became </a:t>
            </a:r>
            <a:r>
              <a:rPr lang="en-GB" sz="1000" b="1" dirty="0"/>
              <a:t>greedy</a:t>
            </a:r>
            <a:r>
              <a:rPr lang="en-GB" sz="1000" dirty="0"/>
              <a:t> and were often </a:t>
            </a:r>
            <a:r>
              <a:rPr lang="en-GB" sz="1000" b="1" dirty="0"/>
              <a:t>corrupt</a:t>
            </a:r>
            <a:r>
              <a:rPr lang="en-GB" sz="1000" dirty="0"/>
              <a:t>, taking a bigger share for themselves. This way, the government were deliberately turning Plains Indians against each other.</a:t>
            </a:r>
          </a:p>
        </p:txBody>
      </p:sp>
      <p:sp>
        <p:nvSpPr>
          <p:cNvPr id="12" name="TextBox 11"/>
          <p:cNvSpPr txBox="1"/>
          <p:nvPr/>
        </p:nvSpPr>
        <p:spPr>
          <a:xfrm>
            <a:off x="89645" y="5036098"/>
            <a:ext cx="1662956" cy="1792798"/>
          </a:xfrm>
          <a:prstGeom prst="rect">
            <a:avLst/>
          </a:prstGeom>
          <a:solidFill>
            <a:schemeClr val="bg1"/>
          </a:solidFill>
          <a:ln w="19050">
            <a:solidFill>
              <a:schemeClr val="tx1"/>
            </a:solidFill>
          </a:ln>
        </p:spPr>
        <p:txBody>
          <a:bodyPr wrap="square" rtlCol="0">
            <a:spAutoFit/>
          </a:bodyPr>
          <a:lstStyle/>
          <a:p>
            <a:pPr algn="ctr"/>
            <a:r>
              <a:rPr lang="en-GB" sz="1050" b="1" dirty="0"/>
              <a:t>Disease</a:t>
            </a:r>
          </a:p>
          <a:p>
            <a:r>
              <a:rPr lang="en-GB" sz="1000" dirty="0"/>
              <a:t>The Indian people were very susceptible to the diseases of other settlers such as </a:t>
            </a:r>
            <a:r>
              <a:rPr lang="en-GB" sz="1000" b="1" dirty="0"/>
              <a:t>measles, whooping cough</a:t>
            </a:r>
            <a:r>
              <a:rPr lang="en-GB" sz="1000" dirty="0"/>
              <a:t> and the </a:t>
            </a:r>
            <a:r>
              <a:rPr lang="en-GB" sz="1000" b="1" dirty="0"/>
              <a:t>flu</a:t>
            </a:r>
            <a:r>
              <a:rPr lang="en-GB" sz="1000" dirty="0"/>
              <a:t>.  With poor health, this caused further deaths on the reservations. Reservation agents would regularly withhold medical supplies and treatments.</a:t>
            </a:r>
          </a:p>
        </p:txBody>
      </p:sp>
      <p:sp>
        <p:nvSpPr>
          <p:cNvPr id="14" name="TextBox 13"/>
          <p:cNvSpPr txBox="1"/>
          <p:nvPr/>
        </p:nvSpPr>
        <p:spPr>
          <a:xfrm>
            <a:off x="89644" y="1802222"/>
            <a:ext cx="2977406" cy="3177793"/>
          </a:xfrm>
          <a:prstGeom prst="rect">
            <a:avLst/>
          </a:prstGeom>
          <a:solidFill>
            <a:schemeClr val="bg1"/>
          </a:solidFill>
          <a:ln w="19050">
            <a:solidFill>
              <a:schemeClr val="tx1"/>
            </a:solidFill>
          </a:ln>
        </p:spPr>
        <p:txBody>
          <a:bodyPr wrap="square" rtlCol="0">
            <a:spAutoFit/>
          </a:bodyPr>
          <a:lstStyle/>
          <a:p>
            <a:pPr algn="ctr"/>
            <a:r>
              <a:rPr lang="en-GB" sz="1050" b="1" dirty="0"/>
              <a:t>Tribal Chiefs and councils lost their power</a:t>
            </a:r>
          </a:p>
          <a:p>
            <a:pPr marL="171450" indent="-171450">
              <a:buFont typeface="Wingdings" panose="05000000000000000000" pitchFamily="2" charset="2"/>
              <a:buChar char="q"/>
            </a:pPr>
            <a:r>
              <a:rPr lang="en-GB" sz="1000" dirty="0"/>
              <a:t>At first, food rations were given to the chiefs to hand out to families.  Later this policy changed and families had to collect their own food.  This weakened the power and authority of the chief.</a:t>
            </a:r>
          </a:p>
          <a:p>
            <a:pPr marL="171450" indent="-171450">
              <a:buFont typeface="Wingdings" panose="05000000000000000000" pitchFamily="2" charset="2"/>
              <a:buChar char="q"/>
            </a:pPr>
            <a:r>
              <a:rPr lang="en-GB" sz="1000" dirty="0"/>
              <a:t>The government removed the legal right for the chiefs of a tribe to decide what happened to the tribe.  This was because some tribal chiefs such as Sitting Bull had begun to refuse any further treaties with the government.  </a:t>
            </a:r>
          </a:p>
          <a:p>
            <a:pPr marL="171450" indent="-171450">
              <a:buFont typeface="Wingdings" panose="05000000000000000000" pitchFamily="2" charset="2"/>
              <a:buChar char="q"/>
            </a:pPr>
            <a:r>
              <a:rPr lang="en-GB" sz="1000" dirty="0"/>
              <a:t>In the 1880s, the chief was no longer in charge of a reservation.  The US government representatives instead talked with other tribes people who they could easily </a:t>
            </a:r>
            <a:r>
              <a:rPr lang="en-GB" sz="1000" b="1" dirty="0"/>
              <a:t>bribe</a:t>
            </a:r>
            <a:r>
              <a:rPr lang="en-GB" sz="1000" dirty="0"/>
              <a:t> or </a:t>
            </a:r>
            <a:r>
              <a:rPr lang="en-GB" sz="1000" b="1" dirty="0"/>
              <a:t>threaten</a:t>
            </a:r>
            <a:r>
              <a:rPr lang="en-GB" sz="1000" dirty="0"/>
              <a:t>.  </a:t>
            </a:r>
          </a:p>
          <a:p>
            <a:pPr marL="171450" indent="-171450">
              <a:buFont typeface="Wingdings" panose="05000000000000000000" pitchFamily="2" charset="2"/>
              <a:buChar char="q"/>
            </a:pPr>
            <a:r>
              <a:rPr lang="en-GB" sz="1000" dirty="0"/>
              <a:t>By </a:t>
            </a:r>
            <a:r>
              <a:rPr lang="en-GB" sz="1000" b="1" dirty="0"/>
              <a:t>1885</a:t>
            </a:r>
            <a:r>
              <a:rPr lang="en-GB" sz="1000" dirty="0"/>
              <a:t>, US law courts began to decide on decisions between the government and the Plains Indians.  From then, the Plains Indians had lost all ability to govern themselves and have any part in decision making. Therefore the role of a tribe’s council and chief had been removed.</a:t>
            </a:r>
          </a:p>
        </p:txBody>
      </p:sp>
      <p:sp>
        <p:nvSpPr>
          <p:cNvPr id="16" name="TextBox 15"/>
          <p:cNvSpPr txBox="1"/>
          <p:nvPr/>
        </p:nvSpPr>
        <p:spPr>
          <a:xfrm>
            <a:off x="1797635" y="5036096"/>
            <a:ext cx="1269415" cy="1792798"/>
          </a:xfrm>
          <a:prstGeom prst="rect">
            <a:avLst/>
          </a:prstGeom>
          <a:solidFill>
            <a:schemeClr val="bg1"/>
          </a:solidFill>
          <a:ln w="19050">
            <a:solidFill>
              <a:schemeClr val="tx1"/>
            </a:solidFill>
          </a:ln>
        </p:spPr>
        <p:txBody>
          <a:bodyPr wrap="square" rtlCol="0">
            <a:spAutoFit/>
          </a:bodyPr>
          <a:lstStyle/>
          <a:p>
            <a:pPr algn="ctr"/>
            <a:r>
              <a:rPr lang="en-GB" sz="1050" b="1" dirty="0"/>
              <a:t>De-skilled</a:t>
            </a:r>
          </a:p>
          <a:p>
            <a:r>
              <a:rPr lang="en-GB" sz="1000" dirty="0"/>
              <a:t>Without their traditional lifestyle, they lost their hunting, riding and fighting skills. They found it hard to learn new skills such as farming as well as learn skills to gain other employment.</a:t>
            </a:r>
          </a:p>
        </p:txBody>
      </p:sp>
      <p:sp>
        <p:nvSpPr>
          <p:cNvPr id="15" name="TextBox 14"/>
          <p:cNvSpPr txBox="1"/>
          <p:nvPr/>
        </p:nvSpPr>
        <p:spPr>
          <a:xfrm>
            <a:off x="3127322" y="1802221"/>
            <a:ext cx="2732290" cy="3177793"/>
          </a:xfrm>
          <a:prstGeom prst="rect">
            <a:avLst/>
          </a:prstGeom>
          <a:solidFill>
            <a:schemeClr val="bg1"/>
          </a:solidFill>
          <a:ln w="19050">
            <a:solidFill>
              <a:schemeClr val="tx1"/>
            </a:solidFill>
          </a:ln>
        </p:spPr>
        <p:txBody>
          <a:bodyPr wrap="square" rtlCol="0">
            <a:spAutoFit/>
          </a:bodyPr>
          <a:lstStyle/>
          <a:p>
            <a:pPr algn="ctr"/>
            <a:r>
              <a:rPr lang="en-GB" sz="1050" b="1" dirty="0"/>
              <a:t>Assimilation &amp; Schools</a:t>
            </a:r>
          </a:p>
          <a:p>
            <a:pPr marL="171450" indent="-171450">
              <a:buFont typeface="Wingdings" panose="05000000000000000000" pitchFamily="2" charset="2"/>
              <a:buChar char="q"/>
            </a:pPr>
            <a:r>
              <a:rPr lang="en-GB" sz="1000" dirty="0"/>
              <a:t>Indian children were sent to </a:t>
            </a:r>
            <a:r>
              <a:rPr lang="en-GB" sz="1000" b="1" dirty="0"/>
              <a:t>schools</a:t>
            </a:r>
            <a:r>
              <a:rPr lang="en-GB" sz="1000" dirty="0"/>
              <a:t> that were away from the reservations.  If their parents refused, their food and rations were cut until they agreed to allow their children there.    </a:t>
            </a:r>
          </a:p>
          <a:p>
            <a:pPr marL="171450" indent="-171450">
              <a:buFont typeface="Wingdings" panose="05000000000000000000" pitchFamily="2" charset="2"/>
              <a:buChar char="q"/>
            </a:pPr>
            <a:r>
              <a:rPr lang="en-GB" sz="1000" dirty="0"/>
              <a:t>Once in school, the children lived in </a:t>
            </a:r>
            <a:r>
              <a:rPr lang="en-GB" sz="1000" b="1" dirty="0"/>
              <a:t>strict</a:t>
            </a:r>
            <a:r>
              <a:rPr lang="en-GB" sz="1000" dirty="0"/>
              <a:t>, military style conditions and were educated in </a:t>
            </a:r>
            <a:r>
              <a:rPr lang="en-GB" sz="1000" b="1" dirty="0"/>
              <a:t>Christianity</a:t>
            </a:r>
            <a:r>
              <a:rPr lang="en-GB" sz="1000" dirty="0"/>
              <a:t>.  They were punished for using traditional language or keeping sacred items.  </a:t>
            </a:r>
          </a:p>
          <a:p>
            <a:pPr marL="171450" indent="-171450">
              <a:buFont typeface="Wingdings" panose="05000000000000000000" pitchFamily="2" charset="2"/>
              <a:buChar char="q"/>
            </a:pPr>
            <a:r>
              <a:rPr lang="en-GB" sz="1000" dirty="0"/>
              <a:t>By 1887, over 2,000 Plains Indian children were pupils at 117 boarding schools and 2,500 were in day schools. Their image had to be changed with their hair cut and had to wear the clothes of the white Americans. </a:t>
            </a:r>
          </a:p>
          <a:p>
            <a:pPr marL="171450" indent="-171450">
              <a:buFont typeface="Wingdings" panose="05000000000000000000" pitchFamily="2" charset="2"/>
              <a:buChar char="q"/>
            </a:pPr>
            <a:r>
              <a:rPr lang="en-GB" sz="1000" dirty="0"/>
              <a:t>One boarding school leader said that his aim was to ‘</a:t>
            </a:r>
            <a:r>
              <a:rPr lang="en-GB" sz="1000" b="1" dirty="0"/>
              <a:t>kill the Indian in him and save the man</a:t>
            </a:r>
            <a:r>
              <a:rPr lang="en-GB" sz="1000" dirty="0"/>
              <a:t>’.  However, these Plains Indians who had been educated as Americans still faced harsh </a:t>
            </a:r>
            <a:r>
              <a:rPr lang="en-GB" sz="1000" b="1" dirty="0"/>
              <a:t>prejudice</a:t>
            </a:r>
            <a:r>
              <a:rPr lang="en-GB" sz="1000" dirty="0"/>
              <a:t> from other Americans. </a:t>
            </a:r>
          </a:p>
        </p:txBody>
      </p:sp>
      <p:sp>
        <p:nvSpPr>
          <p:cNvPr id="17" name="TextBox 16">
            <a:extLst>
              <a:ext uri="{FF2B5EF4-FFF2-40B4-BE49-F238E27FC236}">
                <a16:creationId xmlns:a16="http://schemas.microsoft.com/office/drawing/2014/main" id="{E8BEFCD8-7341-45D3-8FD1-2C94787E78F1}"/>
              </a:ext>
            </a:extLst>
          </p:cNvPr>
          <p:cNvSpPr txBox="1"/>
          <p:nvPr/>
        </p:nvSpPr>
        <p:spPr>
          <a:xfrm>
            <a:off x="5920575" y="3494992"/>
            <a:ext cx="3088693" cy="1485022"/>
          </a:xfrm>
          <a:prstGeom prst="rect">
            <a:avLst/>
          </a:prstGeom>
          <a:solidFill>
            <a:schemeClr val="bg1"/>
          </a:solidFill>
          <a:ln w="19050">
            <a:solidFill>
              <a:schemeClr val="tx1"/>
            </a:solidFill>
          </a:ln>
        </p:spPr>
        <p:txBody>
          <a:bodyPr wrap="square" rtlCol="0">
            <a:spAutoFit/>
          </a:bodyPr>
          <a:lstStyle/>
          <a:p>
            <a:pPr algn="ctr"/>
            <a:r>
              <a:rPr lang="en-GB" sz="1050" b="1" dirty="0"/>
              <a:t>Social and Emotional Impact</a:t>
            </a:r>
          </a:p>
          <a:p>
            <a:r>
              <a:rPr lang="en-GB" sz="1000" dirty="0"/>
              <a:t>The Plains Indians were dependent on the US government for food, clothing and supplies.  Furthermore, the government began to limit these supplies over time.  Plains Indians were introduced to alcohol for the first time.  Unused to such a substance, many Plains Indians became ill or began to rely on alcohol.  Depression spread through the reservations. Many were demoralised.</a:t>
            </a:r>
          </a:p>
        </p:txBody>
      </p:sp>
      <p:sp>
        <p:nvSpPr>
          <p:cNvPr id="19" name="TextBox 18">
            <a:extLst>
              <a:ext uri="{FF2B5EF4-FFF2-40B4-BE49-F238E27FC236}">
                <a16:creationId xmlns:a16="http://schemas.microsoft.com/office/drawing/2014/main" id="{E1E380AC-320B-466B-94E0-02984C30ED6C}"/>
              </a:ext>
            </a:extLst>
          </p:cNvPr>
          <p:cNvSpPr txBox="1"/>
          <p:nvPr/>
        </p:nvSpPr>
        <p:spPr>
          <a:xfrm>
            <a:off x="7752920" y="5033467"/>
            <a:ext cx="1256348" cy="1792798"/>
          </a:xfrm>
          <a:prstGeom prst="rect">
            <a:avLst/>
          </a:prstGeom>
          <a:solidFill>
            <a:schemeClr val="bg1"/>
          </a:solidFill>
          <a:ln w="19050">
            <a:solidFill>
              <a:schemeClr val="tx1"/>
            </a:solidFill>
          </a:ln>
        </p:spPr>
        <p:txBody>
          <a:bodyPr wrap="square" rtlCol="0">
            <a:spAutoFit/>
          </a:bodyPr>
          <a:lstStyle/>
          <a:p>
            <a:pPr algn="ctr"/>
            <a:r>
              <a:rPr lang="en-GB" sz="1050" b="1" dirty="0"/>
              <a:t>Beliefs</a:t>
            </a:r>
          </a:p>
          <a:p>
            <a:r>
              <a:rPr lang="en-GB" sz="1000" dirty="0"/>
              <a:t>Feasts, dances and ceremonies such as the Sun Dance were banned.  The power of the medicine men was vanished.  The US government aimed to replace this spiritual belief with Christianity.</a:t>
            </a:r>
          </a:p>
        </p:txBody>
      </p:sp>
      <p:sp>
        <p:nvSpPr>
          <p:cNvPr id="20" name="TextBox 19">
            <a:extLst>
              <a:ext uri="{FF2B5EF4-FFF2-40B4-BE49-F238E27FC236}">
                <a16:creationId xmlns:a16="http://schemas.microsoft.com/office/drawing/2014/main" id="{DF4CCF39-64C2-41E1-AA18-EC20463FC817}"/>
              </a:ext>
            </a:extLst>
          </p:cNvPr>
          <p:cNvSpPr txBox="1"/>
          <p:nvPr/>
        </p:nvSpPr>
        <p:spPr>
          <a:xfrm>
            <a:off x="9086850" y="2417135"/>
            <a:ext cx="3015504" cy="430887"/>
          </a:xfrm>
          <a:custGeom>
            <a:avLst/>
            <a:gdLst>
              <a:gd name="connsiteX0" fmla="*/ 0 w 3015504"/>
              <a:gd name="connsiteY0" fmla="*/ 0 h 430887"/>
              <a:gd name="connsiteX1" fmla="*/ 542791 w 3015504"/>
              <a:gd name="connsiteY1" fmla="*/ 0 h 430887"/>
              <a:gd name="connsiteX2" fmla="*/ 1206202 w 3015504"/>
              <a:gd name="connsiteY2" fmla="*/ 0 h 430887"/>
              <a:gd name="connsiteX3" fmla="*/ 1839457 w 3015504"/>
              <a:gd name="connsiteY3" fmla="*/ 0 h 430887"/>
              <a:gd name="connsiteX4" fmla="*/ 2352093 w 3015504"/>
              <a:gd name="connsiteY4" fmla="*/ 0 h 430887"/>
              <a:gd name="connsiteX5" fmla="*/ 3015504 w 3015504"/>
              <a:gd name="connsiteY5" fmla="*/ 0 h 430887"/>
              <a:gd name="connsiteX6" fmla="*/ 3015504 w 3015504"/>
              <a:gd name="connsiteY6" fmla="*/ 430887 h 430887"/>
              <a:gd name="connsiteX7" fmla="*/ 2442558 w 3015504"/>
              <a:gd name="connsiteY7" fmla="*/ 430887 h 430887"/>
              <a:gd name="connsiteX8" fmla="*/ 1869612 w 3015504"/>
              <a:gd name="connsiteY8" fmla="*/ 430887 h 430887"/>
              <a:gd name="connsiteX9" fmla="*/ 1266512 w 3015504"/>
              <a:gd name="connsiteY9" fmla="*/ 430887 h 430887"/>
              <a:gd name="connsiteX10" fmla="*/ 663411 w 3015504"/>
              <a:gd name="connsiteY10" fmla="*/ 430887 h 430887"/>
              <a:gd name="connsiteX11" fmla="*/ 0 w 3015504"/>
              <a:gd name="connsiteY11" fmla="*/ 430887 h 430887"/>
              <a:gd name="connsiteX12" fmla="*/ 0 w 3015504"/>
              <a:gd name="connsiteY12" fmla="*/ 0 h 430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15504" h="430887" fill="none" extrusionOk="0">
                <a:moveTo>
                  <a:pt x="0" y="0"/>
                </a:moveTo>
                <a:cubicBezTo>
                  <a:pt x="265567" y="4003"/>
                  <a:pt x="376521" y="-2161"/>
                  <a:pt x="542791" y="0"/>
                </a:cubicBezTo>
                <a:cubicBezTo>
                  <a:pt x="709061" y="2161"/>
                  <a:pt x="1008971" y="-13403"/>
                  <a:pt x="1206202" y="0"/>
                </a:cubicBezTo>
                <a:cubicBezTo>
                  <a:pt x="1403433" y="13403"/>
                  <a:pt x="1549347" y="-31473"/>
                  <a:pt x="1839457" y="0"/>
                </a:cubicBezTo>
                <a:cubicBezTo>
                  <a:pt x="2129567" y="31473"/>
                  <a:pt x="2149194" y="23837"/>
                  <a:pt x="2352093" y="0"/>
                </a:cubicBezTo>
                <a:cubicBezTo>
                  <a:pt x="2554992" y="-23837"/>
                  <a:pt x="2705471" y="5961"/>
                  <a:pt x="3015504" y="0"/>
                </a:cubicBezTo>
                <a:cubicBezTo>
                  <a:pt x="3020556" y="206356"/>
                  <a:pt x="3033919" y="318859"/>
                  <a:pt x="3015504" y="430887"/>
                </a:cubicBezTo>
                <a:cubicBezTo>
                  <a:pt x="2831794" y="454460"/>
                  <a:pt x="2726273" y="442347"/>
                  <a:pt x="2442558" y="430887"/>
                </a:cubicBezTo>
                <a:cubicBezTo>
                  <a:pt x="2158843" y="419427"/>
                  <a:pt x="2062614" y="452103"/>
                  <a:pt x="1869612" y="430887"/>
                </a:cubicBezTo>
                <a:cubicBezTo>
                  <a:pt x="1676610" y="409671"/>
                  <a:pt x="1484768" y="410776"/>
                  <a:pt x="1266512" y="430887"/>
                </a:cubicBezTo>
                <a:cubicBezTo>
                  <a:pt x="1048256" y="450998"/>
                  <a:pt x="904413" y="403812"/>
                  <a:pt x="663411" y="430887"/>
                </a:cubicBezTo>
                <a:cubicBezTo>
                  <a:pt x="422409" y="457962"/>
                  <a:pt x="149651" y="461582"/>
                  <a:pt x="0" y="430887"/>
                </a:cubicBezTo>
                <a:cubicBezTo>
                  <a:pt x="18301" y="219790"/>
                  <a:pt x="17287" y="206965"/>
                  <a:pt x="0" y="0"/>
                </a:cubicBezTo>
                <a:close/>
              </a:path>
              <a:path w="3015504" h="430887" stroke="0" extrusionOk="0">
                <a:moveTo>
                  <a:pt x="0" y="0"/>
                </a:moveTo>
                <a:cubicBezTo>
                  <a:pt x="233830" y="22333"/>
                  <a:pt x="366259" y="-12660"/>
                  <a:pt x="663411" y="0"/>
                </a:cubicBezTo>
                <a:cubicBezTo>
                  <a:pt x="960563" y="12660"/>
                  <a:pt x="973894" y="3354"/>
                  <a:pt x="1236357" y="0"/>
                </a:cubicBezTo>
                <a:cubicBezTo>
                  <a:pt x="1498820" y="-3354"/>
                  <a:pt x="1529559" y="5284"/>
                  <a:pt x="1748992" y="0"/>
                </a:cubicBezTo>
                <a:cubicBezTo>
                  <a:pt x="1968426" y="-5284"/>
                  <a:pt x="2085677" y="-27205"/>
                  <a:pt x="2352093" y="0"/>
                </a:cubicBezTo>
                <a:cubicBezTo>
                  <a:pt x="2618509" y="27205"/>
                  <a:pt x="2687220" y="20936"/>
                  <a:pt x="3015504" y="0"/>
                </a:cubicBezTo>
                <a:cubicBezTo>
                  <a:pt x="3015212" y="165702"/>
                  <a:pt x="3033805" y="244305"/>
                  <a:pt x="3015504" y="430887"/>
                </a:cubicBezTo>
                <a:cubicBezTo>
                  <a:pt x="2765377" y="413321"/>
                  <a:pt x="2591625" y="402560"/>
                  <a:pt x="2412403" y="430887"/>
                </a:cubicBezTo>
                <a:cubicBezTo>
                  <a:pt x="2233181" y="459214"/>
                  <a:pt x="2080413" y="431962"/>
                  <a:pt x="1839457" y="430887"/>
                </a:cubicBezTo>
                <a:cubicBezTo>
                  <a:pt x="1598501" y="429812"/>
                  <a:pt x="1508513" y="452526"/>
                  <a:pt x="1326822" y="430887"/>
                </a:cubicBezTo>
                <a:cubicBezTo>
                  <a:pt x="1145132" y="409248"/>
                  <a:pt x="869790" y="423982"/>
                  <a:pt x="723721" y="430887"/>
                </a:cubicBezTo>
                <a:cubicBezTo>
                  <a:pt x="577652" y="437792"/>
                  <a:pt x="295358" y="408384"/>
                  <a:pt x="0" y="430887"/>
                </a:cubicBezTo>
                <a:cubicBezTo>
                  <a:pt x="3051" y="279991"/>
                  <a:pt x="4642" y="176358"/>
                  <a:pt x="0" y="0"/>
                </a:cubicBezTo>
                <a:close/>
              </a:path>
            </a:pathLst>
          </a:custGeom>
          <a:solidFill>
            <a:schemeClr val="accent6">
              <a:lumMod val="60000"/>
              <a:lumOff val="40000"/>
            </a:schemeClr>
          </a:solidFill>
          <a:ln w="19050">
            <a:solidFill>
              <a:schemeClr val="tx1"/>
            </a:solidFill>
            <a:extLst>
              <a:ext uri="{C807C97D-BFC1-408E-A445-0C87EB9F89A2}">
                <ask:lineSketchStyleProps xmlns:ask="http://schemas.microsoft.com/office/drawing/2018/sketchyshapes" sd="3989574929">
                  <a:prstGeom prst="rect">
                    <a:avLst/>
                  </a:prstGeom>
                  <ask:type>
                    <ask:lineSketchFreehand/>
                  </ask:type>
                </ask:lineSketchStyleProps>
              </a:ext>
            </a:extLst>
          </a:ln>
        </p:spPr>
        <p:txBody>
          <a:bodyPr wrap="square" rtlCol="0">
            <a:spAutoFit/>
          </a:bodyPr>
          <a:lstStyle/>
          <a:p>
            <a:pPr algn="ctr"/>
            <a:r>
              <a:rPr lang="en-GB" sz="1100" b="1" dirty="0"/>
              <a:t>Why did Plains Indian Tribes agree to move onto reservation land?</a:t>
            </a:r>
            <a:endParaRPr lang="en-GB" sz="1000" dirty="0"/>
          </a:p>
        </p:txBody>
      </p:sp>
      <p:pic>
        <p:nvPicPr>
          <p:cNvPr id="1028" name="Picture 4" descr="Related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431" t="4683" r="2431" b="2182"/>
          <a:stretch/>
        </p:blipFill>
        <p:spPr bwMode="auto">
          <a:xfrm>
            <a:off x="9086849" y="89649"/>
            <a:ext cx="3015504" cy="2253502"/>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2050" name="Picture 2" descr="Humanities | Free Full-Text | Student Snapshots: An Alternative Approach to  the Visual History of American Indian Boarding Schools | HTML">
            <a:extLst>
              <a:ext uri="{FF2B5EF4-FFF2-40B4-BE49-F238E27FC236}">
                <a16:creationId xmlns:a16="http://schemas.microsoft.com/office/drawing/2014/main" id="{74CDD479-D0D8-4D8D-82F2-5E32F29790B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7169" t="10585" r="4259" b="9445"/>
          <a:stretch/>
        </p:blipFill>
        <p:spPr bwMode="auto">
          <a:xfrm>
            <a:off x="3141385" y="5049335"/>
            <a:ext cx="2718227" cy="1761062"/>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2052" name="Picture 4" descr="Timeless Spirit Plains Indian Painting by K Henderson">
            <a:extLst>
              <a:ext uri="{FF2B5EF4-FFF2-40B4-BE49-F238E27FC236}">
                <a16:creationId xmlns:a16="http://schemas.microsoft.com/office/drawing/2014/main" id="{C55AAB0E-BE48-4B2B-B2A4-AFC6D2199DAE}"/>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12897" b="5889"/>
          <a:stretch/>
        </p:blipFill>
        <p:spPr bwMode="auto">
          <a:xfrm>
            <a:off x="89643" y="432712"/>
            <a:ext cx="1148607" cy="104947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238250" y="432712"/>
            <a:ext cx="7772400" cy="1061829"/>
          </a:xfrm>
          <a:prstGeom prst="rect">
            <a:avLst/>
          </a:prstGeom>
          <a:solidFill>
            <a:schemeClr val="bg1">
              <a:lumMod val="95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 </a:t>
            </a:r>
            <a:endParaRPr lang="en-GB" altLang="en-US" sz="1050" dirty="0">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100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Despite making several agreements that Indian Territory would be protected, over time, the US Government gave in to pressure from white Americans and opened up even more land for settlement in the West.  The US government forced Plains Indians onto smaller and smaller reservations and the Plains Indians lost their ability to live their traditional, independent way of life. It was believed that th</a:t>
            </a:r>
            <a:r>
              <a:rPr lang="en-GB" altLang="en-US" sz="1000" dirty="0">
                <a:latin typeface="Calibri" panose="020F0502020204030204" pitchFamily="34" charset="0"/>
                <a:ea typeface="Calibri" panose="020F0502020204030204" pitchFamily="34" charset="0"/>
                <a:cs typeface="Times New Roman" panose="02020603050405020304" pitchFamily="18" charset="0"/>
              </a:rPr>
              <a:t>e American government as well as many white Americans that the only way of solving the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Indian problem</a:t>
            </a:r>
            <a:r>
              <a:rPr lang="en-GB" altLang="en-US" sz="1000" dirty="0">
                <a:latin typeface="Calibri" panose="020F0502020204030204" pitchFamily="34" charset="0"/>
                <a:ea typeface="Calibri" panose="020F0502020204030204" pitchFamily="34" charset="0"/>
                <a:cs typeface="Times New Roman" panose="02020603050405020304" pitchFamily="18" charset="0"/>
              </a:rPr>
              <a:t>’ was to deliberately force Plains Indians into smaller reservations to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civilise</a:t>
            </a:r>
            <a:r>
              <a:rPr lang="en-GB" altLang="en-US" sz="1000" dirty="0">
                <a:latin typeface="Calibri" panose="020F0502020204030204" pitchFamily="34" charset="0"/>
                <a:ea typeface="Calibri" panose="020F0502020204030204" pitchFamily="34" charset="0"/>
                <a:cs typeface="Times New Roman" panose="02020603050405020304" pitchFamily="18" charset="0"/>
              </a:rPr>
              <a:t>’ or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assimilate</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 Plains Indians. This way they would be forced to become more like ‘white Americans and forget their traditions. </a:t>
            </a:r>
            <a:endPar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89644" y="1464908"/>
            <a:ext cx="8921005" cy="281231"/>
          </a:xfrm>
          <a:custGeom>
            <a:avLst/>
            <a:gdLst>
              <a:gd name="connsiteX0" fmla="*/ 0 w 8921005"/>
              <a:gd name="connsiteY0" fmla="*/ 0 h 281231"/>
              <a:gd name="connsiteX1" fmla="*/ 686231 w 8921005"/>
              <a:gd name="connsiteY1" fmla="*/ 0 h 281231"/>
              <a:gd name="connsiteX2" fmla="*/ 1194042 w 8921005"/>
              <a:gd name="connsiteY2" fmla="*/ 0 h 281231"/>
              <a:gd name="connsiteX3" fmla="*/ 1791063 w 8921005"/>
              <a:gd name="connsiteY3" fmla="*/ 0 h 281231"/>
              <a:gd name="connsiteX4" fmla="*/ 2477294 w 8921005"/>
              <a:gd name="connsiteY4" fmla="*/ 0 h 281231"/>
              <a:gd name="connsiteX5" fmla="*/ 3252736 w 8921005"/>
              <a:gd name="connsiteY5" fmla="*/ 0 h 281231"/>
              <a:gd name="connsiteX6" fmla="*/ 3671337 w 8921005"/>
              <a:gd name="connsiteY6" fmla="*/ 0 h 281231"/>
              <a:gd name="connsiteX7" fmla="*/ 4357568 w 8921005"/>
              <a:gd name="connsiteY7" fmla="*/ 0 h 281231"/>
              <a:gd name="connsiteX8" fmla="*/ 5043799 w 8921005"/>
              <a:gd name="connsiteY8" fmla="*/ 0 h 281231"/>
              <a:gd name="connsiteX9" fmla="*/ 5819240 w 8921005"/>
              <a:gd name="connsiteY9" fmla="*/ 0 h 281231"/>
              <a:gd name="connsiteX10" fmla="*/ 6416261 w 8921005"/>
              <a:gd name="connsiteY10" fmla="*/ 0 h 281231"/>
              <a:gd name="connsiteX11" fmla="*/ 7102492 w 8921005"/>
              <a:gd name="connsiteY11" fmla="*/ 0 h 281231"/>
              <a:gd name="connsiteX12" fmla="*/ 7610303 w 8921005"/>
              <a:gd name="connsiteY12" fmla="*/ 0 h 281231"/>
              <a:gd name="connsiteX13" fmla="*/ 8028905 w 8921005"/>
              <a:gd name="connsiteY13" fmla="*/ 0 h 281231"/>
              <a:gd name="connsiteX14" fmla="*/ 8921005 w 8921005"/>
              <a:gd name="connsiteY14" fmla="*/ 0 h 281231"/>
              <a:gd name="connsiteX15" fmla="*/ 8921005 w 8921005"/>
              <a:gd name="connsiteY15" fmla="*/ 281231 h 281231"/>
              <a:gd name="connsiteX16" fmla="*/ 8145564 w 8921005"/>
              <a:gd name="connsiteY16" fmla="*/ 281231 h 281231"/>
              <a:gd name="connsiteX17" fmla="*/ 7370123 w 8921005"/>
              <a:gd name="connsiteY17" fmla="*/ 281231 h 281231"/>
              <a:gd name="connsiteX18" fmla="*/ 6951522 w 8921005"/>
              <a:gd name="connsiteY18" fmla="*/ 281231 h 281231"/>
              <a:gd name="connsiteX19" fmla="*/ 6086870 w 8921005"/>
              <a:gd name="connsiteY19" fmla="*/ 281231 h 281231"/>
              <a:gd name="connsiteX20" fmla="*/ 5668269 w 8921005"/>
              <a:gd name="connsiteY20" fmla="*/ 281231 h 281231"/>
              <a:gd name="connsiteX21" fmla="*/ 5249668 w 8921005"/>
              <a:gd name="connsiteY21" fmla="*/ 281231 h 281231"/>
              <a:gd name="connsiteX22" fmla="*/ 4652647 w 8921005"/>
              <a:gd name="connsiteY22" fmla="*/ 281231 h 281231"/>
              <a:gd name="connsiteX23" fmla="*/ 3787996 w 8921005"/>
              <a:gd name="connsiteY23" fmla="*/ 281231 h 281231"/>
              <a:gd name="connsiteX24" fmla="*/ 3012555 w 8921005"/>
              <a:gd name="connsiteY24" fmla="*/ 281231 h 281231"/>
              <a:gd name="connsiteX25" fmla="*/ 2593954 w 8921005"/>
              <a:gd name="connsiteY25" fmla="*/ 281231 h 281231"/>
              <a:gd name="connsiteX26" fmla="*/ 2086143 w 8921005"/>
              <a:gd name="connsiteY26" fmla="*/ 281231 h 281231"/>
              <a:gd name="connsiteX27" fmla="*/ 1399912 w 8921005"/>
              <a:gd name="connsiteY27" fmla="*/ 281231 h 281231"/>
              <a:gd name="connsiteX28" fmla="*/ 713680 w 8921005"/>
              <a:gd name="connsiteY28" fmla="*/ 281231 h 281231"/>
              <a:gd name="connsiteX29" fmla="*/ 0 w 8921005"/>
              <a:gd name="connsiteY29" fmla="*/ 281231 h 281231"/>
              <a:gd name="connsiteX30" fmla="*/ 0 w 8921005"/>
              <a:gd name="connsiteY30" fmla="*/ 0 h 281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921005" h="281231" fill="none" extrusionOk="0">
                <a:moveTo>
                  <a:pt x="0" y="0"/>
                </a:moveTo>
                <a:cubicBezTo>
                  <a:pt x="196007" y="-5341"/>
                  <a:pt x="486410" y="1219"/>
                  <a:pt x="686231" y="0"/>
                </a:cubicBezTo>
                <a:cubicBezTo>
                  <a:pt x="886052" y="-1219"/>
                  <a:pt x="996886" y="-14204"/>
                  <a:pt x="1194042" y="0"/>
                </a:cubicBezTo>
                <a:cubicBezTo>
                  <a:pt x="1391198" y="14204"/>
                  <a:pt x="1632932" y="8560"/>
                  <a:pt x="1791063" y="0"/>
                </a:cubicBezTo>
                <a:cubicBezTo>
                  <a:pt x="1949194" y="-8560"/>
                  <a:pt x="2200989" y="-2959"/>
                  <a:pt x="2477294" y="0"/>
                </a:cubicBezTo>
                <a:cubicBezTo>
                  <a:pt x="2753599" y="2959"/>
                  <a:pt x="2963821" y="-21182"/>
                  <a:pt x="3252736" y="0"/>
                </a:cubicBezTo>
                <a:cubicBezTo>
                  <a:pt x="3541651" y="21182"/>
                  <a:pt x="3546591" y="-16581"/>
                  <a:pt x="3671337" y="0"/>
                </a:cubicBezTo>
                <a:cubicBezTo>
                  <a:pt x="3796083" y="16581"/>
                  <a:pt x="4198618" y="32118"/>
                  <a:pt x="4357568" y="0"/>
                </a:cubicBezTo>
                <a:cubicBezTo>
                  <a:pt x="4516518" y="-32118"/>
                  <a:pt x="4753200" y="-31881"/>
                  <a:pt x="5043799" y="0"/>
                </a:cubicBezTo>
                <a:cubicBezTo>
                  <a:pt x="5334398" y="31881"/>
                  <a:pt x="5612034" y="-24203"/>
                  <a:pt x="5819240" y="0"/>
                </a:cubicBezTo>
                <a:cubicBezTo>
                  <a:pt x="6026446" y="24203"/>
                  <a:pt x="6199721" y="13714"/>
                  <a:pt x="6416261" y="0"/>
                </a:cubicBezTo>
                <a:cubicBezTo>
                  <a:pt x="6632801" y="-13714"/>
                  <a:pt x="6897916" y="-32609"/>
                  <a:pt x="7102492" y="0"/>
                </a:cubicBezTo>
                <a:cubicBezTo>
                  <a:pt x="7307068" y="32609"/>
                  <a:pt x="7399449" y="13959"/>
                  <a:pt x="7610303" y="0"/>
                </a:cubicBezTo>
                <a:cubicBezTo>
                  <a:pt x="7821157" y="-13959"/>
                  <a:pt x="7894632" y="-14149"/>
                  <a:pt x="8028905" y="0"/>
                </a:cubicBezTo>
                <a:cubicBezTo>
                  <a:pt x="8163178" y="14149"/>
                  <a:pt x="8630277" y="-29462"/>
                  <a:pt x="8921005" y="0"/>
                </a:cubicBezTo>
                <a:cubicBezTo>
                  <a:pt x="8915931" y="120196"/>
                  <a:pt x="8912372" y="177217"/>
                  <a:pt x="8921005" y="281231"/>
                </a:cubicBezTo>
                <a:cubicBezTo>
                  <a:pt x="8557231" y="247945"/>
                  <a:pt x="8331049" y="286956"/>
                  <a:pt x="8145564" y="281231"/>
                </a:cubicBezTo>
                <a:cubicBezTo>
                  <a:pt x="7960079" y="275506"/>
                  <a:pt x="7584723" y="285335"/>
                  <a:pt x="7370123" y="281231"/>
                </a:cubicBezTo>
                <a:cubicBezTo>
                  <a:pt x="7155523" y="277127"/>
                  <a:pt x="7075821" y="284108"/>
                  <a:pt x="6951522" y="281231"/>
                </a:cubicBezTo>
                <a:cubicBezTo>
                  <a:pt x="6827223" y="278354"/>
                  <a:pt x="6360212" y="267466"/>
                  <a:pt x="6086870" y="281231"/>
                </a:cubicBezTo>
                <a:cubicBezTo>
                  <a:pt x="5813528" y="294996"/>
                  <a:pt x="5774983" y="272806"/>
                  <a:pt x="5668269" y="281231"/>
                </a:cubicBezTo>
                <a:cubicBezTo>
                  <a:pt x="5561555" y="289656"/>
                  <a:pt x="5396228" y="282799"/>
                  <a:pt x="5249668" y="281231"/>
                </a:cubicBezTo>
                <a:cubicBezTo>
                  <a:pt x="5103108" y="279663"/>
                  <a:pt x="4896442" y="305373"/>
                  <a:pt x="4652647" y="281231"/>
                </a:cubicBezTo>
                <a:cubicBezTo>
                  <a:pt x="4408852" y="257089"/>
                  <a:pt x="4097037" y="259157"/>
                  <a:pt x="3787996" y="281231"/>
                </a:cubicBezTo>
                <a:cubicBezTo>
                  <a:pt x="3478955" y="303305"/>
                  <a:pt x="3332913" y="274169"/>
                  <a:pt x="3012555" y="281231"/>
                </a:cubicBezTo>
                <a:cubicBezTo>
                  <a:pt x="2692197" y="288293"/>
                  <a:pt x="2756859" y="265620"/>
                  <a:pt x="2593954" y="281231"/>
                </a:cubicBezTo>
                <a:cubicBezTo>
                  <a:pt x="2431049" y="296842"/>
                  <a:pt x="2237146" y="296672"/>
                  <a:pt x="2086143" y="281231"/>
                </a:cubicBezTo>
                <a:cubicBezTo>
                  <a:pt x="1935140" y="265790"/>
                  <a:pt x="1730180" y="296645"/>
                  <a:pt x="1399912" y="281231"/>
                </a:cubicBezTo>
                <a:cubicBezTo>
                  <a:pt x="1069644" y="265817"/>
                  <a:pt x="917251" y="286229"/>
                  <a:pt x="713680" y="281231"/>
                </a:cubicBezTo>
                <a:cubicBezTo>
                  <a:pt x="510109" y="276233"/>
                  <a:pt x="321519" y="263343"/>
                  <a:pt x="0" y="281231"/>
                </a:cubicBezTo>
                <a:cubicBezTo>
                  <a:pt x="7458" y="218175"/>
                  <a:pt x="-9930" y="101682"/>
                  <a:pt x="0" y="0"/>
                </a:cubicBezTo>
                <a:close/>
              </a:path>
              <a:path w="8921005" h="281231" stroke="0" extrusionOk="0">
                <a:moveTo>
                  <a:pt x="0" y="0"/>
                </a:moveTo>
                <a:cubicBezTo>
                  <a:pt x="156305" y="-9137"/>
                  <a:pt x="311115" y="-4666"/>
                  <a:pt x="418601" y="0"/>
                </a:cubicBezTo>
                <a:cubicBezTo>
                  <a:pt x="526087" y="4666"/>
                  <a:pt x="736822" y="10021"/>
                  <a:pt x="837202" y="0"/>
                </a:cubicBezTo>
                <a:cubicBezTo>
                  <a:pt x="937582" y="-10021"/>
                  <a:pt x="1355513" y="14412"/>
                  <a:pt x="1612643" y="0"/>
                </a:cubicBezTo>
                <a:cubicBezTo>
                  <a:pt x="1869773" y="-14412"/>
                  <a:pt x="1945851" y="11217"/>
                  <a:pt x="2120454" y="0"/>
                </a:cubicBezTo>
                <a:cubicBezTo>
                  <a:pt x="2295057" y="-11217"/>
                  <a:pt x="2483548" y="-338"/>
                  <a:pt x="2628265" y="0"/>
                </a:cubicBezTo>
                <a:cubicBezTo>
                  <a:pt x="2772982" y="338"/>
                  <a:pt x="3053548" y="8336"/>
                  <a:pt x="3403707" y="0"/>
                </a:cubicBezTo>
                <a:cubicBezTo>
                  <a:pt x="3753866" y="-8336"/>
                  <a:pt x="3709553" y="-20508"/>
                  <a:pt x="4000728" y="0"/>
                </a:cubicBezTo>
                <a:cubicBezTo>
                  <a:pt x="4291903" y="20508"/>
                  <a:pt x="4436056" y="1996"/>
                  <a:pt x="4686959" y="0"/>
                </a:cubicBezTo>
                <a:cubicBezTo>
                  <a:pt x="4937862" y="-1996"/>
                  <a:pt x="4947863" y="7783"/>
                  <a:pt x="5105560" y="0"/>
                </a:cubicBezTo>
                <a:cubicBezTo>
                  <a:pt x="5263257" y="-7783"/>
                  <a:pt x="5337728" y="-7659"/>
                  <a:pt x="5524161" y="0"/>
                </a:cubicBezTo>
                <a:cubicBezTo>
                  <a:pt x="5710594" y="7659"/>
                  <a:pt x="5800898" y="9252"/>
                  <a:pt x="6031972" y="0"/>
                </a:cubicBezTo>
                <a:cubicBezTo>
                  <a:pt x="6263046" y="-9252"/>
                  <a:pt x="6271441" y="17687"/>
                  <a:pt x="6450573" y="0"/>
                </a:cubicBezTo>
                <a:cubicBezTo>
                  <a:pt x="6629705" y="-17687"/>
                  <a:pt x="6966957" y="2840"/>
                  <a:pt x="7315224" y="0"/>
                </a:cubicBezTo>
                <a:cubicBezTo>
                  <a:pt x="7663491" y="-2840"/>
                  <a:pt x="7827480" y="-15161"/>
                  <a:pt x="8001455" y="0"/>
                </a:cubicBezTo>
                <a:cubicBezTo>
                  <a:pt x="8175430" y="15161"/>
                  <a:pt x="8506010" y="1482"/>
                  <a:pt x="8921005" y="0"/>
                </a:cubicBezTo>
                <a:cubicBezTo>
                  <a:pt x="8910660" y="93613"/>
                  <a:pt x="8913311" y="213595"/>
                  <a:pt x="8921005" y="281231"/>
                </a:cubicBezTo>
                <a:cubicBezTo>
                  <a:pt x="8747864" y="301172"/>
                  <a:pt x="8602578" y="301588"/>
                  <a:pt x="8323984" y="281231"/>
                </a:cubicBezTo>
                <a:cubicBezTo>
                  <a:pt x="8045390" y="260874"/>
                  <a:pt x="8034454" y="279411"/>
                  <a:pt x="7905383" y="281231"/>
                </a:cubicBezTo>
                <a:cubicBezTo>
                  <a:pt x="7776312" y="283051"/>
                  <a:pt x="7608654" y="304042"/>
                  <a:pt x="7397572" y="281231"/>
                </a:cubicBezTo>
                <a:cubicBezTo>
                  <a:pt x="7186490" y="258420"/>
                  <a:pt x="7054611" y="281205"/>
                  <a:pt x="6800551" y="281231"/>
                </a:cubicBezTo>
                <a:cubicBezTo>
                  <a:pt x="6546491" y="281257"/>
                  <a:pt x="6406212" y="281792"/>
                  <a:pt x="6025110" y="281231"/>
                </a:cubicBezTo>
                <a:cubicBezTo>
                  <a:pt x="5644008" y="280670"/>
                  <a:pt x="5696321" y="279737"/>
                  <a:pt x="5428088" y="281231"/>
                </a:cubicBezTo>
                <a:cubicBezTo>
                  <a:pt x="5159855" y="282725"/>
                  <a:pt x="5072474" y="297613"/>
                  <a:pt x="4920277" y="281231"/>
                </a:cubicBezTo>
                <a:cubicBezTo>
                  <a:pt x="4768080" y="264849"/>
                  <a:pt x="4487740" y="298951"/>
                  <a:pt x="4323256" y="281231"/>
                </a:cubicBezTo>
                <a:cubicBezTo>
                  <a:pt x="4158772" y="263511"/>
                  <a:pt x="3782984" y="297689"/>
                  <a:pt x="3637025" y="281231"/>
                </a:cubicBezTo>
                <a:cubicBezTo>
                  <a:pt x="3491066" y="264773"/>
                  <a:pt x="3243793" y="267805"/>
                  <a:pt x="2861584" y="281231"/>
                </a:cubicBezTo>
                <a:cubicBezTo>
                  <a:pt x="2479375" y="294657"/>
                  <a:pt x="2565919" y="285842"/>
                  <a:pt x="2442983" y="281231"/>
                </a:cubicBezTo>
                <a:cubicBezTo>
                  <a:pt x="2320047" y="276620"/>
                  <a:pt x="1890053" y="256817"/>
                  <a:pt x="1578332" y="281231"/>
                </a:cubicBezTo>
                <a:cubicBezTo>
                  <a:pt x="1266611" y="305645"/>
                  <a:pt x="1046522" y="269277"/>
                  <a:pt x="713680" y="281231"/>
                </a:cubicBezTo>
                <a:cubicBezTo>
                  <a:pt x="380838" y="293185"/>
                  <a:pt x="229651" y="254499"/>
                  <a:pt x="0" y="281231"/>
                </a:cubicBezTo>
                <a:cubicBezTo>
                  <a:pt x="12572" y="184083"/>
                  <a:pt x="9348" y="75966"/>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1915621547">
                  <a:prstGeom prst="rect">
                    <a:avLst/>
                  </a:prstGeom>
                  <ask:type>
                    <ask:lineSketchFreehand/>
                  </ask:type>
                </ask:lineSketchStyleProps>
              </a:ext>
            </a:extLst>
          </a:ln>
        </p:spPr>
        <p:txBody>
          <a:bodyPr wrap="square">
            <a:spAutoFit/>
          </a:bodyPr>
          <a:lstStyle/>
          <a:p>
            <a:pPr algn="ctr">
              <a:lnSpc>
                <a:spcPct val="107000"/>
              </a:lnSpc>
              <a:spcAft>
                <a:spcPts val="800"/>
              </a:spcAft>
            </a:pPr>
            <a:r>
              <a:rPr lang="en-GB" sz="12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Impact of Life on the Reservations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748213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3"/>
          <p:cNvSpPr>
            <a:spLocks noChangeArrowheads="1"/>
          </p:cNvSpPr>
          <p:nvPr/>
        </p:nvSpPr>
        <p:spPr bwMode="auto">
          <a:xfrm>
            <a:off x="4324438" y="1675807"/>
            <a:ext cx="3078689" cy="2585323"/>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In this law, reservation land </a:t>
            </a:r>
            <a:r>
              <a:rPr kumimoji="0" lang="en-GB" altLang="en-US" sz="110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stopped existing</a:t>
            </a:r>
            <a:r>
              <a:rPr kumimoji="0" lang="en-GB"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In return, each Plains Indian family was given full ownership of a </a:t>
            </a:r>
            <a:r>
              <a:rPr kumimoji="0" lang="en-GB" altLang="en-US" sz="1100" b="1"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160 acre plot</a:t>
            </a:r>
            <a:r>
              <a:rPr kumimoji="0" lang="en-GB" altLang="en-US" sz="1100" b="0"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of land </a:t>
            </a:r>
            <a:r>
              <a:rPr kumimoji="0" lang="en-GB"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on former reservation land.</a:t>
            </a:r>
            <a:r>
              <a:rPr lang="en-GB"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 Single Plains Indians were given 80 acres and orphans under 18 received 40 acres.</a:t>
            </a:r>
            <a:endParaRPr kumimoji="0" lang="en-GB" altLang="en-US" sz="1100" b="0" i="0" u="none" strike="noStrike" cap="none" normalizeH="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171450" indent="-171450">
              <a:buFont typeface="Wingdings" panose="05000000000000000000" pitchFamily="2" charset="2"/>
              <a:buChar char="q"/>
            </a:pPr>
            <a:r>
              <a:rPr lang="en-GB"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Plains Indians who took up the offer could legally become </a:t>
            </a:r>
            <a:r>
              <a:rPr lang="en-GB" altLang="en-US" sz="1100" b="1" dirty="0">
                <a:solidFill>
                  <a:srgbClr val="000000"/>
                </a:solidFill>
                <a:latin typeface="Calibri" panose="020F0502020204030204" pitchFamily="34" charset="0"/>
                <a:ea typeface="Calibri" panose="020F0502020204030204" pitchFamily="34" charset="0"/>
                <a:cs typeface="Calibri" panose="020F0502020204030204" pitchFamily="34" charset="0"/>
              </a:rPr>
              <a:t>American citizens </a:t>
            </a:r>
            <a:r>
              <a:rPr lang="en-GB"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as long as they did not sell their land for </a:t>
            </a:r>
            <a:r>
              <a:rPr lang="en-GB" altLang="en-US" sz="1100" b="1" dirty="0">
                <a:solidFill>
                  <a:srgbClr val="000000"/>
                </a:solidFill>
                <a:latin typeface="Calibri" panose="020F0502020204030204" pitchFamily="34" charset="0"/>
                <a:ea typeface="Calibri" panose="020F0502020204030204" pitchFamily="34" charset="0"/>
                <a:cs typeface="Calibri" panose="020F0502020204030204" pitchFamily="34" charset="0"/>
              </a:rPr>
              <a:t>25 years</a:t>
            </a:r>
            <a:r>
              <a:rPr lang="en-GB"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a:t>
            </a:r>
            <a:endParaRPr lang="en-GB" altLang="en-US" sz="1100" dirty="0"/>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 government made sure that in this law, the remaining land in the reservations could then </a:t>
            </a:r>
            <a:r>
              <a:rPr kumimoji="0" lang="en-GB" altLang="en-US" sz="1050"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be sold off </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to white settlers. This land was often bought by railroad companies and land speculators. Thus, further increasing the settlement of the American West.</a:t>
            </a:r>
            <a:endParaRPr kumimoji="0" lang="en-GB" altLang="en-US" sz="1050" b="0" i="0" u="none" strike="noStrike" cap="none" normalizeH="0" baseline="0" dirty="0">
              <a:ln>
                <a:noFill/>
              </a:ln>
              <a:solidFill>
                <a:schemeClr val="tx1"/>
              </a:solidFill>
              <a:effectLst/>
            </a:endParaRPr>
          </a:p>
        </p:txBody>
      </p:sp>
      <p:sp>
        <p:nvSpPr>
          <p:cNvPr id="8" name="Rectangle 3"/>
          <p:cNvSpPr>
            <a:spLocks noChangeArrowheads="1"/>
          </p:cNvSpPr>
          <p:nvPr/>
        </p:nvSpPr>
        <p:spPr bwMode="auto">
          <a:xfrm>
            <a:off x="4324437" y="4615590"/>
            <a:ext cx="3078689" cy="2192908"/>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Calibri" panose="020F0502020204030204" pitchFamily="34" charset="0"/>
              </a:rPr>
              <a:t>By the 1880s, it was believed that reservations were a problem.  Many whites argued that there was no point offering reservation land to Plains Indians if they were not able to farm it properly.  </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Calibri" panose="020F0502020204030204" pitchFamily="34" charset="0"/>
              </a:rPr>
              <a:t>Others believed that as long as reservations existed, the Plains Indians would continue to live as a tribe and not as ‘white Americans’.  </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Calibri" panose="020F0502020204030204" pitchFamily="34" charset="0"/>
              </a:rPr>
              <a:t>Furthermore, despite the chiefs not having any real power in law, many Plains Indians still looked up to their chiefs. The US government wanted a new policy which would take away the identity of the Plains Indians for good and force them to live as white Americans.</a:t>
            </a:r>
            <a:endParaRPr kumimoji="0" lang="en-GB" altLang="en-US" sz="105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89646" y="89647"/>
            <a:ext cx="12026154"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LESSON 29: </a:t>
            </a:r>
            <a:r>
              <a:rPr lang="en-GB" dirty="0">
                <a:latin typeface="Berlin Sans FB" panose="020E0602020502020306" pitchFamily="34" charset="0"/>
              </a:rPr>
              <a:t>Government policy: </a:t>
            </a:r>
            <a:r>
              <a:rPr lang="en-GB" b="1" dirty="0">
                <a:latin typeface="Berlin Sans FB" panose="020E0602020502020306" pitchFamily="34" charset="0"/>
              </a:rPr>
              <a:t>The Dawes General Allotment Act 1887</a:t>
            </a:r>
            <a:r>
              <a:rPr lang="en-GB" dirty="0">
                <a:latin typeface="Berlin Sans FB" panose="020E0602020502020306" pitchFamily="34" charset="0"/>
              </a:rPr>
              <a:t>.</a:t>
            </a:r>
          </a:p>
        </p:txBody>
      </p:sp>
      <p:sp>
        <p:nvSpPr>
          <p:cNvPr id="10" name="Rectangle 3"/>
          <p:cNvSpPr>
            <a:spLocks noChangeArrowheads="1"/>
          </p:cNvSpPr>
          <p:nvPr/>
        </p:nvSpPr>
        <p:spPr bwMode="auto">
          <a:xfrm>
            <a:off x="9837608" y="4681979"/>
            <a:ext cx="2278191" cy="1061829"/>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It was in this time that the USA’s first national park was established to protect America’s wilderness areas – </a:t>
            </a:r>
            <a:r>
              <a:rPr lang="en-GB" sz="1050" b="1" dirty="0">
                <a:solidFill>
                  <a:srgbClr val="000000"/>
                </a:solidFill>
                <a:latin typeface="Calibri" panose="020F0502020204030204" pitchFamily="34" charset="0"/>
                <a:ea typeface="Calibri" panose="020F0502020204030204" pitchFamily="34" charset="0"/>
                <a:cs typeface="Calibri" panose="020F0502020204030204" pitchFamily="34" charset="0"/>
              </a:rPr>
              <a:t>Yosemite</a:t>
            </a:r>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 in 1890.  However, this was for the benefit of the white settlers in the West rather than the Indians.</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3"/>
          <p:cNvSpPr>
            <a:spLocks noChangeArrowheads="1"/>
          </p:cNvSpPr>
          <p:nvPr/>
        </p:nvSpPr>
        <p:spPr bwMode="auto">
          <a:xfrm>
            <a:off x="1530111" y="5275601"/>
            <a:ext cx="1274493" cy="523220"/>
          </a:xfrm>
          <a:prstGeom prst="rect">
            <a:avLst/>
          </a:prstGeom>
          <a:solidFill>
            <a:schemeClr val="accent6">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 aim of the  Dawes Act</a:t>
            </a:r>
            <a:endParaRPr kumimoji="0" lang="en-GB" altLang="en-US" sz="1400" b="0" i="0" strike="noStrike" cap="none" normalizeH="0" baseline="0" dirty="0">
              <a:ln>
                <a:noFill/>
              </a:ln>
              <a:solidFill>
                <a:schemeClr val="tx1"/>
              </a:solidFill>
              <a:effectLst/>
            </a:endParaRPr>
          </a:p>
        </p:txBody>
      </p:sp>
      <p:sp>
        <p:nvSpPr>
          <p:cNvPr id="12" name="Rectangle 3"/>
          <p:cNvSpPr>
            <a:spLocks noChangeArrowheads="1"/>
          </p:cNvSpPr>
          <p:nvPr/>
        </p:nvSpPr>
        <p:spPr bwMode="auto">
          <a:xfrm>
            <a:off x="115309" y="4421607"/>
            <a:ext cx="1295866" cy="1061829"/>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By owning individual land it would remove the </a:t>
            </a:r>
            <a:r>
              <a:rPr lang="en-GB" altLang="en-US" sz="1050" b="1" dirty="0">
                <a:solidFill>
                  <a:srgbClr val="000000"/>
                </a:solidFill>
                <a:latin typeface="Calibri" panose="020F0502020204030204" pitchFamily="34" charset="0"/>
                <a:cs typeface="Calibri" panose="020F0502020204030204" pitchFamily="34" charset="0"/>
              </a:rPr>
              <a:t>identity </a:t>
            </a:r>
            <a:r>
              <a:rPr lang="en-GB" altLang="en-US" sz="1050" dirty="0">
                <a:solidFill>
                  <a:srgbClr val="000000"/>
                </a:solidFill>
                <a:latin typeface="Calibri" panose="020F0502020204030204" pitchFamily="34" charset="0"/>
                <a:cs typeface="Calibri" panose="020F0502020204030204" pitchFamily="34" charset="0"/>
              </a:rPr>
              <a:t>of the tribe and force independence.</a:t>
            </a:r>
            <a:endParaRPr kumimoji="0" lang="en-GB" altLang="en-US" sz="1050" i="0" strike="noStrike" cap="none" normalizeH="0" baseline="0" dirty="0">
              <a:ln>
                <a:noFill/>
              </a:ln>
              <a:solidFill>
                <a:schemeClr val="tx1"/>
              </a:solidFill>
              <a:effectLst/>
            </a:endParaRPr>
          </a:p>
        </p:txBody>
      </p:sp>
      <p:sp>
        <p:nvSpPr>
          <p:cNvPr id="13" name="Rectangle 3"/>
          <p:cNvSpPr>
            <a:spLocks noChangeArrowheads="1"/>
          </p:cNvSpPr>
          <p:nvPr/>
        </p:nvSpPr>
        <p:spPr bwMode="auto">
          <a:xfrm>
            <a:off x="2937928" y="4421607"/>
            <a:ext cx="1274493" cy="1061829"/>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encourage families to </a:t>
            </a:r>
            <a:r>
              <a:rPr lang="en-GB" altLang="en-US" sz="1050" b="1" dirty="0">
                <a:solidFill>
                  <a:srgbClr val="000000"/>
                </a:solidFill>
                <a:latin typeface="Calibri" panose="020F0502020204030204" pitchFamily="34" charset="0"/>
                <a:cs typeface="Calibri" panose="020F0502020204030204" pitchFamily="34" charset="0"/>
              </a:rPr>
              <a:t>farm</a:t>
            </a:r>
            <a:r>
              <a:rPr lang="en-GB" altLang="en-US" sz="1050" dirty="0">
                <a:solidFill>
                  <a:srgbClr val="000000"/>
                </a:solidFill>
                <a:latin typeface="Calibri" panose="020F0502020204030204" pitchFamily="34" charset="0"/>
                <a:cs typeface="Calibri" panose="020F0502020204030204" pitchFamily="34" charset="0"/>
              </a:rPr>
              <a:t> for themselves rather than rely on the tribe or the government. </a:t>
            </a:r>
            <a:endParaRPr kumimoji="0" lang="en-GB" altLang="en-US" sz="1050" i="0" strike="noStrike" cap="none" normalizeH="0" baseline="0" dirty="0">
              <a:ln>
                <a:noFill/>
              </a:ln>
              <a:solidFill>
                <a:schemeClr val="tx1"/>
              </a:solidFill>
              <a:effectLst/>
            </a:endParaRPr>
          </a:p>
        </p:txBody>
      </p:sp>
      <p:sp>
        <p:nvSpPr>
          <p:cNvPr id="14" name="Rectangle 3"/>
          <p:cNvSpPr>
            <a:spLocks noChangeArrowheads="1"/>
          </p:cNvSpPr>
          <p:nvPr/>
        </p:nvSpPr>
        <p:spPr bwMode="auto">
          <a:xfrm>
            <a:off x="1499846" y="5905167"/>
            <a:ext cx="1346178" cy="900246"/>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free up </a:t>
            </a:r>
            <a:r>
              <a:rPr lang="en-GB" altLang="en-US" sz="1050" b="1" dirty="0">
                <a:solidFill>
                  <a:srgbClr val="000000"/>
                </a:solidFill>
                <a:latin typeface="Calibri" panose="020F0502020204030204" pitchFamily="34" charset="0"/>
                <a:cs typeface="Calibri" panose="020F0502020204030204" pitchFamily="34" charset="0"/>
              </a:rPr>
              <a:t>even more land for the white settlers </a:t>
            </a:r>
            <a:r>
              <a:rPr lang="en-GB" altLang="en-US" sz="1050" dirty="0">
                <a:solidFill>
                  <a:srgbClr val="000000"/>
                </a:solidFill>
                <a:latin typeface="Calibri" panose="020F0502020204030204" pitchFamily="34" charset="0"/>
                <a:cs typeface="Calibri" panose="020F0502020204030204" pitchFamily="34" charset="0"/>
              </a:rPr>
              <a:t>who had pressured the government.</a:t>
            </a:r>
            <a:endParaRPr kumimoji="0" lang="en-GB" altLang="en-US" sz="1050" i="0" strike="noStrike" cap="none" normalizeH="0" baseline="0" dirty="0">
              <a:ln>
                <a:noFill/>
              </a:ln>
              <a:solidFill>
                <a:schemeClr val="tx1"/>
              </a:solidFill>
              <a:effectLst/>
            </a:endParaRPr>
          </a:p>
        </p:txBody>
      </p:sp>
      <p:sp>
        <p:nvSpPr>
          <p:cNvPr id="15" name="Rectangle 3"/>
          <p:cNvSpPr>
            <a:spLocks noChangeArrowheads="1"/>
          </p:cNvSpPr>
          <p:nvPr/>
        </p:nvSpPr>
        <p:spPr bwMode="auto">
          <a:xfrm>
            <a:off x="2944908" y="5579291"/>
            <a:ext cx="1267513" cy="1223412"/>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remove the government </a:t>
            </a:r>
            <a:r>
              <a:rPr lang="en-GB" altLang="en-US" sz="1050" b="1" dirty="0">
                <a:solidFill>
                  <a:srgbClr val="000000"/>
                </a:solidFill>
                <a:latin typeface="Calibri" panose="020F0502020204030204" pitchFamily="34" charset="0"/>
                <a:cs typeface="Calibri" panose="020F0502020204030204" pitchFamily="34" charset="0"/>
              </a:rPr>
              <a:t>cost</a:t>
            </a:r>
            <a:r>
              <a:rPr lang="en-GB" altLang="en-US" sz="1050" dirty="0">
                <a:solidFill>
                  <a:srgbClr val="000000"/>
                </a:solidFill>
                <a:latin typeface="Calibri" panose="020F0502020204030204" pitchFamily="34" charset="0"/>
                <a:cs typeface="Calibri" panose="020F0502020204030204" pitchFamily="34" charset="0"/>
              </a:rPr>
              <a:t> of running a reservation and allow the government to sell more land.</a:t>
            </a:r>
            <a:endParaRPr kumimoji="0" lang="en-GB" altLang="en-US" sz="1050" i="0" strike="noStrike" cap="none" normalizeH="0" baseline="0" dirty="0">
              <a:ln>
                <a:noFill/>
              </a:ln>
              <a:solidFill>
                <a:schemeClr val="tx1"/>
              </a:solidFill>
              <a:effectLst/>
            </a:endParaRPr>
          </a:p>
        </p:txBody>
      </p:sp>
      <p:sp>
        <p:nvSpPr>
          <p:cNvPr id="16" name="Rectangle 3"/>
          <p:cNvSpPr>
            <a:spLocks noChangeArrowheads="1"/>
          </p:cNvSpPr>
          <p:nvPr/>
        </p:nvSpPr>
        <p:spPr bwMode="auto">
          <a:xfrm>
            <a:off x="1501145" y="4424347"/>
            <a:ext cx="1332426" cy="738664"/>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reduce the </a:t>
            </a:r>
            <a:r>
              <a:rPr lang="en-GB" altLang="en-US" sz="1050" b="1" dirty="0">
                <a:solidFill>
                  <a:srgbClr val="000000"/>
                </a:solidFill>
                <a:latin typeface="Calibri" panose="020F0502020204030204" pitchFamily="34" charset="0"/>
                <a:cs typeface="Calibri" panose="020F0502020204030204" pitchFamily="34" charset="0"/>
              </a:rPr>
              <a:t>influence</a:t>
            </a:r>
            <a:r>
              <a:rPr lang="en-GB" altLang="en-US" sz="1050" dirty="0">
                <a:solidFill>
                  <a:srgbClr val="000000"/>
                </a:solidFill>
                <a:latin typeface="Calibri" panose="020F0502020204030204" pitchFamily="34" charset="0"/>
                <a:cs typeface="Calibri" panose="020F0502020204030204" pitchFamily="34" charset="0"/>
              </a:rPr>
              <a:t> the tribal chiefs ad over their tribe.</a:t>
            </a:r>
            <a:endParaRPr kumimoji="0" lang="en-GB" altLang="en-US" sz="1050" i="0" strike="noStrike" cap="none" normalizeH="0" baseline="0" dirty="0">
              <a:ln>
                <a:noFill/>
              </a:ln>
              <a:solidFill>
                <a:schemeClr val="tx1"/>
              </a:solidFill>
              <a:effectLst/>
            </a:endParaRPr>
          </a:p>
        </p:txBody>
      </p:sp>
      <p:sp>
        <p:nvSpPr>
          <p:cNvPr id="17" name="Rectangle 3"/>
          <p:cNvSpPr>
            <a:spLocks noChangeArrowheads="1"/>
          </p:cNvSpPr>
          <p:nvPr/>
        </p:nvSpPr>
        <p:spPr bwMode="auto">
          <a:xfrm>
            <a:off x="111572" y="5582001"/>
            <a:ext cx="1298304" cy="1223412"/>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encourage and force Indians to ‘</a:t>
            </a:r>
            <a:r>
              <a:rPr lang="en-GB" altLang="en-US" sz="1050" b="1" dirty="0">
                <a:solidFill>
                  <a:srgbClr val="000000"/>
                </a:solidFill>
                <a:latin typeface="Calibri" panose="020F0502020204030204" pitchFamily="34" charset="0"/>
                <a:cs typeface="Calibri" panose="020F0502020204030204" pitchFamily="34" charset="0"/>
              </a:rPr>
              <a:t>assimilate</a:t>
            </a:r>
            <a:r>
              <a:rPr lang="en-GB" altLang="en-US" sz="1050" dirty="0">
                <a:solidFill>
                  <a:srgbClr val="000000"/>
                </a:solidFill>
                <a:latin typeface="Calibri" panose="020F0502020204030204" pitchFamily="34" charset="0"/>
                <a:cs typeface="Calibri" panose="020F0502020204030204" pitchFamily="34" charset="0"/>
              </a:rPr>
              <a:t>’ into the American culture and lose their Native American identity.</a:t>
            </a:r>
            <a:endParaRPr kumimoji="0" lang="en-GB" altLang="en-US" sz="1050" i="0" strike="noStrike" cap="none" normalizeH="0" baseline="0" dirty="0">
              <a:ln>
                <a:noFill/>
              </a:ln>
              <a:solidFill>
                <a:schemeClr val="tx1"/>
              </a:solidFill>
              <a:effectLst/>
            </a:endParaRPr>
          </a:p>
        </p:txBody>
      </p:sp>
      <p:pic>
        <p:nvPicPr>
          <p:cNvPr id="20"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040703" y="5063095"/>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2044756" y="5742292"/>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726730">
            <a:off x="1333559" y="5271450"/>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452446">
            <a:off x="1334294" y="5570807"/>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72467" y="4608100"/>
            <a:ext cx="2295800" cy="2196207"/>
          </a:xfrm>
          <a:prstGeom prst="rect">
            <a:avLst/>
          </a:prstGeom>
          <a:ln w="19050">
            <a:solidFill>
              <a:schemeClr val="tx1"/>
            </a:solidFill>
          </a:ln>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FDC3A1-E471-4E21-9405-67611891A2E0}"/>
              </a:ext>
            </a:extLst>
          </p:cNvPr>
          <p:cNvSpPr txBox="1"/>
          <p:nvPr/>
        </p:nvSpPr>
        <p:spPr>
          <a:xfrm>
            <a:off x="9837608" y="5798821"/>
            <a:ext cx="2278191" cy="1015663"/>
          </a:xfrm>
          <a:prstGeom prst="rect">
            <a:avLst/>
          </a:prstGeom>
          <a:solidFill>
            <a:schemeClr val="accent6">
              <a:lumMod val="20000"/>
              <a:lumOff val="80000"/>
            </a:schemeClr>
          </a:solidFill>
        </p:spPr>
        <p:txBody>
          <a:bodyPr wrap="square" rtlCol="0">
            <a:spAutoFit/>
          </a:bodyPr>
          <a:lstStyle/>
          <a:p>
            <a:r>
              <a:rPr lang="en-GB" sz="1000" b="1" dirty="0"/>
              <a:t>President Arthur in 1881.  </a:t>
            </a:r>
          </a:p>
          <a:p>
            <a:r>
              <a:rPr lang="en-GB" sz="1000" i="1" dirty="0">
                <a:latin typeface="Comic Sans MS" panose="030F0702030302020204" pitchFamily="66" charset="0"/>
              </a:rPr>
              <a:t>The allotment system will have a direct and powerful influence in dissolving the tribal structure, which has been so prominent a feature of savage life.</a:t>
            </a:r>
          </a:p>
        </p:txBody>
      </p:sp>
      <p:sp>
        <p:nvSpPr>
          <p:cNvPr id="24" name="Rectangle 3">
            <a:extLst>
              <a:ext uri="{FF2B5EF4-FFF2-40B4-BE49-F238E27FC236}">
                <a16:creationId xmlns:a16="http://schemas.microsoft.com/office/drawing/2014/main" id="{A1704DFA-4507-4397-AC4A-ED7D92283127}"/>
              </a:ext>
            </a:extLst>
          </p:cNvPr>
          <p:cNvSpPr>
            <a:spLocks noChangeArrowheads="1"/>
          </p:cNvSpPr>
          <p:nvPr/>
        </p:nvSpPr>
        <p:spPr bwMode="auto">
          <a:xfrm>
            <a:off x="98323" y="1675807"/>
            <a:ext cx="4114097" cy="2677656"/>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baseline="0" dirty="0">
                <a:latin typeface="Calibri" panose="020F0502020204030204" pitchFamily="34" charset="0"/>
                <a:cs typeface="Calibri" panose="020F0502020204030204" pitchFamily="34" charset="0"/>
              </a:rPr>
              <a:t>When the </a:t>
            </a:r>
            <a:r>
              <a:rPr lang="en-GB" altLang="en-US" sz="1050" b="1" baseline="0" dirty="0">
                <a:latin typeface="Calibri" panose="020F0502020204030204" pitchFamily="34" charset="0"/>
                <a:cs typeface="Calibri" panose="020F0502020204030204" pitchFamily="34" charset="0"/>
              </a:rPr>
              <a:t>Permanent Indian Frontier </a:t>
            </a:r>
            <a:r>
              <a:rPr lang="en-GB" altLang="en-US" sz="1050" baseline="0" dirty="0">
                <a:latin typeface="Calibri" panose="020F0502020204030204" pitchFamily="34" charset="0"/>
                <a:cs typeface="Calibri" panose="020F0502020204030204" pitchFamily="34" charset="0"/>
              </a:rPr>
              <a:t>was set up in 1834, the US government promised that no settlement would take place west of the Mississippi River.  However, as demand for land further west increased, these type of agreements were broken.</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strike="noStrike" cap="none" normalizeH="0" dirty="0">
                <a:ln>
                  <a:noFill/>
                </a:ln>
                <a:effectLst/>
                <a:latin typeface="Calibri" panose="020F0502020204030204" pitchFamily="34" charset="0"/>
                <a:cs typeface="Calibri" panose="020F0502020204030204" pitchFamily="34" charset="0"/>
              </a:rPr>
              <a:t>The government then chose a policy of putting the Plains Indians on </a:t>
            </a:r>
            <a:r>
              <a:rPr kumimoji="0" lang="en-GB" altLang="en-US" sz="1050" b="1" i="0" strike="noStrike" cap="none" normalizeH="0" dirty="0">
                <a:ln>
                  <a:noFill/>
                </a:ln>
                <a:effectLst/>
                <a:latin typeface="Calibri" panose="020F0502020204030204" pitchFamily="34" charset="0"/>
                <a:cs typeface="Calibri" panose="020F0502020204030204" pitchFamily="34" charset="0"/>
              </a:rPr>
              <a:t>reservations</a:t>
            </a:r>
            <a:r>
              <a:rPr kumimoji="0" lang="en-GB" altLang="en-US" sz="1050" i="0" strike="noStrike" cap="none" normalizeH="0" dirty="0">
                <a:ln>
                  <a:noFill/>
                </a:ln>
                <a:effectLst/>
                <a:latin typeface="Calibri" panose="020F0502020204030204" pitchFamily="34" charset="0"/>
                <a:cs typeface="Calibri" panose="020F0502020204030204" pitchFamily="34" charset="0"/>
              </a:rPr>
              <a:t> as a way to keep them away from white settlers.  At first these res</a:t>
            </a:r>
            <a:r>
              <a:rPr lang="en-GB" altLang="en-US" sz="1050" dirty="0">
                <a:latin typeface="Calibri" panose="020F0502020204030204" pitchFamily="34" charset="0"/>
                <a:cs typeface="Calibri" panose="020F0502020204030204" pitchFamily="34" charset="0"/>
              </a:rPr>
              <a:t>ervations were protected by law and signed by tribal chiefs.</a:t>
            </a:r>
          </a:p>
          <a:p>
            <a:pPr marL="171450" indent="-171450">
              <a:buFont typeface="Wingdings" panose="05000000000000000000" pitchFamily="2" charset="2"/>
              <a:buChar char="q"/>
            </a:pPr>
            <a:r>
              <a:rPr kumimoji="0" lang="en-GB" altLang="en-US" sz="1050" i="0" strike="noStrike" cap="none" normalizeH="0" baseline="0" dirty="0">
                <a:ln>
                  <a:noFill/>
                </a:ln>
                <a:effectLst/>
                <a:latin typeface="Calibri" panose="020F0502020204030204" pitchFamily="34" charset="0"/>
                <a:cs typeface="Calibri" panose="020F0502020204030204" pitchFamily="34" charset="0"/>
              </a:rPr>
              <a:t>By the </a:t>
            </a:r>
            <a:r>
              <a:rPr kumimoji="0" lang="en-GB" altLang="en-US" sz="1050" b="1" i="0" strike="noStrike" cap="none" normalizeH="0" baseline="0" dirty="0">
                <a:ln>
                  <a:noFill/>
                </a:ln>
                <a:effectLst/>
                <a:latin typeface="Calibri" panose="020F0502020204030204" pitchFamily="34" charset="0"/>
                <a:cs typeface="Calibri" panose="020F0502020204030204" pitchFamily="34" charset="0"/>
              </a:rPr>
              <a:t>1880s</a:t>
            </a:r>
            <a:r>
              <a:rPr lang="en-GB" altLang="en-US" sz="1050" dirty="0">
                <a:latin typeface="Calibri" panose="020F0502020204030204" pitchFamily="34" charset="0"/>
                <a:cs typeface="Calibri" panose="020F0502020204030204" pitchFamily="34" charset="0"/>
              </a:rPr>
              <a:t> </a:t>
            </a:r>
            <a:r>
              <a:rPr kumimoji="0" lang="en-GB" altLang="en-US" sz="1050" i="0" strike="noStrike" cap="none" normalizeH="0" baseline="0" dirty="0">
                <a:ln>
                  <a:noFill/>
                </a:ln>
                <a:effectLst/>
                <a:latin typeface="Calibri" panose="020F0502020204030204" pitchFamily="34" charset="0"/>
                <a:cs typeface="Calibri" panose="020F0502020204030204" pitchFamily="34" charset="0"/>
              </a:rPr>
              <a:t>reservation land had been drastically reduced. The power of the tribal chiefs was taken away and the US government p</a:t>
            </a:r>
            <a:r>
              <a:rPr lang="en-GB" altLang="en-US" sz="1050" dirty="0">
                <a:latin typeface="Calibri" panose="020F0502020204030204" pitchFamily="34" charset="0"/>
                <a:cs typeface="Calibri" panose="020F0502020204030204" pitchFamily="34" charset="0"/>
              </a:rPr>
              <a:t>ushed for Plains Indians to be ‘</a:t>
            </a:r>
            <a:r>
              <a:rPr lang="en-GB" altLang="en-US" sz="1050" b="1" dirty="0">
                <a:latin typeface="Calibri" panose="020F0502020204030204" pitchFamily="34" charset="0"/>
                <a:cs typeface="Calibri" panose="020F0502020204030204" pitchFamily="34" charset="0"/>
              </a:rPr>
              <a:t>assimilated</a:t>
            </a:r>
            <a:r>
              <a:rPr lang="en-GB" altLang="en-US" sz="1050" dirty="0">
                <a:latin typeface="Calibri" panose="020F0502020204030204" pitchFamily="34" charset="0"/>
                <a:cs typeface="Calibri" panose="020F0502020204030204" pitchFamily="34" charset="0"/>
              </a:rPr>
              <a:t>’ into the American way of life and ‘civilised’. </a:t>
            </a:r>
          </a:p>
          <a:p>
            <a:pPr marL="171450" indent="-171450">
              <a:buFont typeface="Wingdings" panose="05000000000000000000" pitchFamily="2" charset="2"/>
              <a:buChar char="q"/>
            </a:pPr>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Finally, in 1890, the US government stated that the </a:t>
            </a:r>
            <a:r>
              <a:rPr lang="en-GB" sz="1050" b="1" dirty="0">
                <a:solidFill>
                  <a:srgbClr val="000000"/>
                </a:solidFill>
                <a:latin typeface="Calibri" panose="020F0502020204030204" pitchFamily="34" charset="0"/>
                <a:ea typeface="Calibri" panose="020F0502020204030204" pitchFamily="34" charset="0"/>
                <a:cs typeface="Calibri" panose="020F0502020204030204" pitchFamily="34" charset="0"/>
              </a:rPr>
              <a:t>Indian Frontier had ceased to exist </a:t>
            </a:r>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and no more land would be legally protected for the Plains Indians. Plains Indians had to make a choice of assimilating into American life of suffering even more.</a:t>
            </a:r>
            <a:endParaRPr kumimoji="0" lang="en-GB" altLang="en-US" sz="900" i="0" strike="noStrike" cap="none" normalizeH="0" baseline="0" dirty="0">
              <a:ln>
                <a:noFill/>
              </a:ln>
              <a:effectLst/>
            </a:endParaRPr>
          </a:p>
        </p:txBody>
      </p:sp>
      <p:sp>
        <p:nvSpPr>
          <p:cNvPr id="7" name="Rectangle 3"/>
          <p:cNvSpPr>
            <a:spLocks noChangeArrowheads="1"/>
          </p:cNvSpPr>
          <p:nvPr/>
        </p:nvSpPr>
        <p:spPr bwMode="auto">
          <a:xfrm>
            <a:off x="98324" y="470665"/>
            <a:ext cx="9319996" cy="900246"/>
          </a:xfrm>
          <a:prstGeom prst="rect">
            <a:avLst/>
          </a:prstGeom>
          <a:solidFill>
            <a:schemeClr val="bg1">
              <a:lumMod val="95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 </a:t>
            </a:r>
            <a:endParaRPr lang="en-GB" altLang="en-US" sz="105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 will have already heard of the Dawes Act when you studied the reasons for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Oklahoma Land Rush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from 1889 to 1895.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Dawes General Allotment Act of 1887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was simply like a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Homestead Act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but for the Plains Indians.  Rather than being given areas of reservation land for a whole tribe or band to live on, the Dawes Act gave each individual Indian family an allotted area of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160 acres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of land with single Plains Indians given 80 acres of land.  The Dawes Act had many consequences for the Plains Indians and was a deliberate government policy to finally destroy the traditions of Plains </a:t>
            </a:r>
            <a:r>
              <a:rPr lang="en-GB" altLang="en-US" sz="1050" dirty="0">
                <a:latin typeface="Calibri" panose="020F0502020204030204" pitchFamily="34" charset="0"/>
                <a:ea typeface="Calibri" panose="020F0502020204030204" pitchFamily="34" charset="0"/>
                <a:cs typeface="Times New Roman" panose="02020603050405020304" pitchFamily="18" charset="0"/>
              </a:rPr>
              <a:t>Indian tribes and ‘assimilate’ them into Christian, American society</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25" name="Rectangle 3">
            <a:extLst>
              <a:ext uri="{FF2B5EF4-FFF2-40B4-BE49-F238E27FC236}">
                <a16:creationId xmlns:a16="http://schemas.microsoft.com/office/drawing/2014/main" id="{93A34DE6-F733-427C-A913-6CBC44A6AF89}"/>
              </a:ext>
            </a:extLst>
          </p:cNvPr>
          <p:cNvSpPr>
            <a:spLocks noChangeArrowheads="1"/>
          </p:cNvSpPr>
          <p:nvPr/>
        </p:nvSpPr>
        <p:spPr bwMode="auto">
          <a:xfrm>
            <a:off x="98323" y="1416381"/>
            <a:ext cx="4114097"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US government changing policy between c. 1830 -  c. 1890</a:t>
            </a:r>
          </a:p>
        </p:txBody>
      </p:sp>
      <p:pic>
        <p:nvPicPr>
          <p:cNvPr id="26" name="Picture 4" descr="Image result for ARROW">
            <a:extLst>
              <a:ext uri="{FF2B5EF4-FFF2-40B4-BE49-F238E27FC236}">
                <a16:creationId xmlns:a16="http://schemas.microsoft.com/office/drawing/2014/main" id="{A1FA14C8-4854-4BA0-B75B-F3BEF11CE0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47554" flipH="1">
            <a:off x="2757842" y="5570806"/>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Image result for ARROW">
            <a:extLst>
              <a:ext uri="{FF2B5EF4-FFF2-40B4-BE49-F238E27FC236}">
                <a16:creationId xmlns:a16="http://schemas.microsoft.com/office/drawing/2014/main" id="{AE9BD7A8-A3B6-45F8-AFAA-F4905873E41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73270" flipH="1">
            <a:off x="2756891" y="5276902"/>
            <a:ext cx="245201" cy="238195"/>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3">
            <a:extLst>
              <a:ext uri="{FF2B5EF4-FFF2-40B4-BE49-F238E27FC236}">
                <a16:creationId xmlns:a16="http://schemas.microsoft.com/office/drawing/2014/main" id="{FC612C47-9627-4E25-A844-8EA3742F8DF2}"/>
              </a:ext>
            </a:extLst>
          </p:cNvPr>
          <p:cNvSpPr>
            <a:spLocks noChangeArrowheads="1"/>
          </p:cNvSpPr>
          <p:nvPr/>
        </p:nvSpPr>
        <p:spPr bwMode="auto">
          <a:xfrm>
            <a:off x="4324439" y="1416381"/>
            <a:ext cx="3078689"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The Dawes General Allotment Act 1887</a:t>
            </a:r>
            <a:endParaRPr kumimoji="0" lang="en-GB" altLang="en-US" sz="1100" b="0" i="0" strike="noStrike" cap="none" normalizeH="0" baseline="0" dirty="0">
              <a:ln>
                <a:noFill/>
              </a:ln>
              <a:effectLst/>
            </a:endParaRPr>
          </a:p>
        </p:txBody>
      </p:sp>
      <p:sp>
        <p:nvSpPr>
          <p:cNvPr id="29" name="Rectangle 3">
            <a:extLst>
              <a:ext uri="{FF2B5EF4-FFF2-40B4-BE49-F238E27FC236}">
                <a16:creationId xmlns:a16="http://schemas.microsoft.com/office/drawing/2014/main" id="{7729F8FA-3D97-446D-B77E-B56D48533D74}"/>
              </a:ext>
            </a:extLst>
          </p:cNvPr>
          <p:cNvSpPr>
            <a:spLocks noChangeArrowheads="1"/>
          </p:cNvSpPr>
          <p:nvPr/>
        </p:nvSpPr>
        <p:spPr bwMode="auto">
          <a:xfrm>
            <a:off x="4324437" y="4353463"/>
            <a:ext cx="3078689"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The reasons for the Dawes Act 1887</a:t>
            </a:r>
            <a:endParaRPr kumimoji="0" lang="en-GB" altLang="en-US" sz="1100" b="0" i="0" strike="noStrike" cap="none" normalizeH="0" baseline="0" dirty="0">
              <a:ln>
                <a:noFill/>
              </a:ln>
              <a:effectLst/>
            </a:endParaRPr>
          </a:p>
        </p:txBody>
      </p:sp>
      <p:sp>
        <p:nvSpPr>
          <p:cNvPr id="30" name="Rectangle 3">
            <a:extLst>
              <a:ext uri="{FF2B5EF4-FFF2-40B4-BE49-F238E27FC236}">
                <a16:creationId xmlns:a16="http://schemas.microsoft.com/office/drawing/2014/main" id="{6978A473-01E7-4898-B542-3C23EE17D9BF}"/>
              </a:ext>
            </a:extLst>
          </p:cNvPr>
          <p:cNvSpPr>
            <a:spLocks noChangeArrowheads="1"/>
          </p:cNvSpPr>
          <p:nvPr/>
        </p:nvSpPr>
        <p:spPr bwMode="auto">
          <a:xfrm>
            <a:off x="7472467" y="1414197"/>
            <a:ext cx="4643333"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The impact of the Dawes Act</a:t>
            </a:r>
            <a:endParaRPr kumimoji="0" lang="en-GB" altLang="en-US" sz="1100" b="0" i="0" strike="noStrike" cap="none" normalizeH="0" baseline="0" dirty="0">
              <a:ln>
                <a:noFill/>
              </a:ln>
              <a:effectLst/>
            </a:endParaRPr>
          </a:p>
        </p:txBody>
      </p:sp>
      <p:sp>
        <p:nvSpPr>
          <p:cNvPr id="31" name="Rectangle 3">
            <a:extLst>
              <a:ext uri="{FF2B5EF4-FFF2-40B4-BE49-F238E27FC236}">
                <a16:creationId xmlns:a16="http://schemas.microsoft.com/office/drawing/2014/main" id="{F4A25B9F-4A0B-47EF-81E7-D0966453F740}"/>
              </a:ext>
            </a:extLst>
          </p:cNvPr>
          <p:cNvSpPr>
            <a:spLocks noChangeArrowheads="1"/>
          </p:cNvSpPr>
          <p:nvPr/>
        </p:nvSpPr>
        <p:spPr bwMode="auto">
          <a:xfrm>
            <a:off x="9487660" y="3007423"/>
            <a:ext cx="2628139" cy="1546577"/>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GB" altLang="en-US" sz="1050" dirty="0">
                <a:solidFill>
                  <a:srgbClr val="000000"/>
                </a:solidFill>
                <a:latin typeface="Calibri" panose="020F0502020204030204" pitchFamily="34" charset="0"/>
                <a:cs typeface="Calibri" panose="020F0502020204030204" pitchFamily="34" charset="0"/>
              </a:rPr>
              <a:t>The Dawes Act did not actually achieve its aim of making Plains Indians independent homesteaders and American citizens.  By 1890, most Plains Indians had given up and sold the land they had been given. </a:t>
            </a:r>
            <a:r>
              <a:rPr lang="en-GB" altLang="en-US" sz="1050" dirty="0">
                <a:latin typeface="Calibri" panose="020F0502020204030204" pitchFamily="34" charset="0"/>
                <a:cs typeface="Calibri" panose="020F0502020204030204" pitchFamily="34" charset="0"/>
              </a:rPr>
              <a:t>Many Plains Indians refused to chose the option of assimilating and many sunk into poverty and sickness. </a:t>
            </a:r>
            <a:r>
              <a:rPr lang="en-GB" altLang="en-US" sz="1050" dirty="0">
                <a:solidFill>
                  <a:srgbClr val="000000"/>
                </a:solidFill>
                <a:latin typeface="Calibri" panose="020F0502020204030204" pitchFamily="34" charset="0"/>
                <a:cs typeface="Calibri" panose="020F0502020204030204" pitchFamily="34" charset="0"/>
              </a:rPr>
              <a:t>They became even more dependent on US government handouts. </a:t>
            </a:r>
          </a:p>
        </p:txBody>
      </p:sp>
      <p:sp>
        <p:nvSpPr>
          <p:cNvPr id="32" name="Rectangle 3">
            <a:extLst>
              <a:ext uri="{FF2B5EF4-FFF2-40B4-BE49-F238E27FC236}">
                <a16:creationId xmlns:a16="http://schemas.microsoft.com/office/drawing/2014/main" id="{271B14FB-D8D9-4443-B040-B0C7DCFA275E}"/>
              </a:ext>
            </a:extLst>
          </p:cNvPr>
          <p:cNvSpPr>
            <a:spLocks noChangeArrowheads="1"/>
          </p:cNvSpPr>
          <p:nvPr/>
        </p:nvSpPr>
        <p:spPr bwMode="auto">
          <a:xfrm>
            <a:off x="7472468" y="3007422"/>
            <a:ext cx="1945852" cy="1546577"/>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No land in the West was protected for the</a:t>
            </a:r>
            <a:r>
              <a:rPr kumimoji="0" lang="en-GB" altLang="en-US" sz="1050" b="0" i="0" u="none" strike="noStrike" cap="none" normalizeH="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Plains Indians.  It was all now opened up for settlement. </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There were now enough white settlers in the old reservation lands to </a:t>
            </a:r>
            <a:r>
              <a:rPr kumimoji="0" lang="en-GB" altLang="en-US" sz="105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make new states </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such as North Dakota, South Dakota, Montana </a:t>
            </a:r>
            <a:r>
              <a:rPr lang="en-GB" altLang="en-US" sz="1050" dirty="0">
                <a:solidFill>
                  <a:srgbClr val="000000"/>
                </a:solidFill>
                <a:latin typeface="Calibri" panose="020F0502020204030204" pitchFamily="34" charset="0"/>
                <a:ea typeface="Calibri" panose="020F0502020204030204" pitchFamily="34" charset="0"/>
                <a:cs typeface="Calibri" panose="020F0502020204030204" pitchFamily="34" charset="0"/>
              </a:rPr>
              <a:t>&amp;</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Wyoming.</a:t>
            </a:r>
          </a:p>
        </p:txBody>
      </p:sp>
      <p:sp>
        <p:nvSpPr>
          <p:cNvPr id="33" name="Rectangle 3">
            <a:extLst>
              <a:ext uri="{FF2B5EF4-FFF2-40B4-BE49-F238E27FC236}">
                <a16:creationId xmlns:a16="http://schemas.microsoft.com/office/drawing/2014/main" id="{CDA3D17A-EB8C-4C0F-A2F6-7333102EFBA1}"/>
              </a:ext>
            </a:extLst>
          </p:cNvPr>
          <p:cNvSpPr>
            <a:spLocks noChangeArrowheads="1"/>
          </p:cNvSpPr>
          <p:nvPr/>
        </p:nvSpPr>
        <p:spPr bwMode="auto">
          <a:xfrm>
            <a:off x="9487660" y="1729909"/>
            <a:ext cx="2628139" cy="1223412"/>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Very few Plains Indians who were given land could make a living as the </a:t>
            </a:r>
            <a:r>
              <a:rPr kumimoji="0" lang="en-GB" altLang="en-US" sz="105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land they were given was too poor to farm</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Many gave up trying to farm, sold their land to whites and so ended up in even more poverty. Other Plains Indian families were cheated out of any good land they had by whites.</a:t>
            </a:r>
            <a:endParaRPr kumimoji="0" lang="en-GB" altLang="en-US" sz="1050" b="0" i="0" u="none" strike="noStrike" cap="none" normalizeH="0" baseline="0" dirty="0">
              <a:ln>
                <a:noFill/>
              </a:ln>
              <a:solidFill>
                <a:schemeClr val="tx1"/>
              </a:solidFill>
              <a:effectLst/>
            </a:endParaRPr>
          </a:p>
        </p:txBody>
      </p:sp>
      <p:sp>
        <p:nvSpPr>
          <p:cNvPr id="34" name="Rectangle 3">
            <a:extLst>
              <a:ext uri="{FF2B5EF4-FFF2-40B4-BE49-F238E27FC236}">
                <a16:creationId xmlns:a16="http://schemas.microsoft.com/office/drawing/2014/main" id="{BECAFC6A-BA22-4BE5-ABE7-3969FD69D5C7}"/>
              </a:ext>
            </a:extLst>
          </p:cNvPr>
          <p:cNvSpPr>
            <a:spLocks noChangeArrowheads="1"/>
          </p:cNvSpPr>
          <p:nvPr/>
        </p:nvSpPr>
        <p:spPr bwMode="auto">
          <a:xfrm>
            <a:off x="7472467" y="1729909"/>
            <a:ext cx="1945853" cy="1223412"/>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 Plains Indians lost </a:t>
            </a:r>
            <a:r>
              <a:rPr kumimoji="0" lang="en-GB" altLang="en-US" sz="105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half the reservation land </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they had held before 1887.  Consequently, there was still plenty of land left over after each family had been given 160 acres to be sold to white settlers.</a:t>
            </a:r>
            <a:endParaRPr kumimoji="0" lang="en-GB" altLang="en-US" sz="1050" b="0" i="0" u="none" strike="noStrike" cap="none" normalizeH="0" baseline="0" dirty="0">
              <a:ln>
                <a:noFill/>
              </a:ln>
              <a:solidFill>
                <a:schemeClr val="tx1"/>
              </a:solidFill>
              <a:effectLst/>
            </a:endParaRPr>
          </a:p>
        </p:txBody>
      </p:sp>
      <p:pic>
        <p:nvPicPr>
          <p:cNvPr id="9" name="Picture 2">
            <a:extLst>
              <a:ext uri="{FF2B5EF4-FFF2-40B4-BE49-F238E27FC236}">
                <a16:creationId xmlns:a16="http://schemas.microsoft.com/office/drawing/2014/main" id="{D192D3D3-7884-4F70-8AFC-EB38FE68AE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87659" y="82581"/>
            <a:ext cx="2628139" cy="1276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5787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Props1.xml><?xml version="1.0" encoding="utf-8"?>
<ds:datastoreItem xmlns:ds="http://schemas.openxmlformats.org/officeDocument/2006/customXml" ds:itemID="{DD8F5D99-130A-4577-A136-13BBDDC6C9E5}"/>
</file>

<file path=customXml/itemProps2.xml><?xml version="1.0" encoding="utf-8"?>
<ds:datastoreItem xmlns:ds="http://schemas.openxmlformats.org/officeDocument/2006/customXml" ds:itemID="{917B4DB2-B742-49A3-A31C-B546EA655896}"/>
</file>

<file path=customXml/itemProps3.xml><?xml version="1.0" encoding="utf-8"?>
<ds:datastoreItem xmlns:ds="http://schemas.openxmlformats.org/officeDocument/2006/customXml" ds:itemID="{CC490FA1-7136-4EE0-81C9-4BAA630A6ADB}"/>
</file>

<file path=docProps/app.xml><?xml version="1.0" encoding="utf-8"?>
<Properties xmlns="http://schemas.openxmlformats.org/officeDocument/2006/extended-properties" xmlns:vt="http://schemas.openxmlformats.org/officeDocument/2006/docPropsVTypes">
  <TotalTime>7317</TotalTime>
  <Words>30602</Words>
  <Application>Microsoft Office PowerPoint</Application>
  <PresentationFormat>Widescreen</PresentationFormat>
  <Paragraphs>847</Paragraphs>
  <Slides>30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Berlin Sans FB</vt:lpstr>
      <vt:lpstr>Berlin Sans FB Demi</vt:lpstr>
      <vt:lpstr>Calibri</vt:lpstr>
      <vt:lpstr>Calibri Light</vt:lpstr>
      <vt:lpstr>Comic Sans MS</vt:lpstr>
      <vt:lpstr>Roboto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dc:creator>
  <cp:lastModifiedBy>Helen Wright</cp:lastModifiedBy>
  <cp:revision>285</cp:revision>
  <cp:lastPrinted>2019-01-22T15:43:42Z</cp:lastPrinted>
  <dcterms:created xsi:type="dcterms:W3CDTF">2018-03-17T11:03:26Z</dcterms:created>
  <dcterms:modified xsi:type="dcterms:W3CDTF">2022-04-06T13:00:19Z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lpwstr>4400.00000000000</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lpwstr/>
  </property>
</Properties>
</file>