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  <p:sldMasterId id="2147483737" r:id="rId2"/>
  </p:sldMasterIdLst>
  <p:notesMasterIdLst>
    <p:notesMasterId r:id="rId24"/>
  </p:notesMasterIdLst>
  <p:sldIdLst>
    <p:sldId id="280" r:id="rId3"/>
    <p:sldId id="288" r:id="rId4"/>
    <p:sldId id="257" r:id="rId5"/>
    <p:sldId id="269" r:id="rId6"/>
    <p:sldId id="270" r:id="rId7"/>
    <p:sldId id="347" r:id="rId8"/>
    <p:sldId id="326" r:id="rId9"/>
    <p:sldId id="286" r:id="rId10"/>
    <p:sldId id="350" r:id="rId11"/>
    <p:sldId id="284" r:id="rId12"/>
    <p:sldId id="302" r:id="rId13"/>
    <p:sldId id="264" r:id="rId14"/>
    <p:sldId id="279" r:id="rId15"/>
    <p:sldId id="637" r:id="rId16"/>
    <p:sldId id="639" r:id="rId17"/>
    <p:sldId id="429" r:id="rId18"/>
    <p:sldId id="636" r:id="rId19"/>
    <p:sldId id="386" r:id="rId20"/>
    <p:sldId id="635" r:id="rId21"/>
    <p:sldId id="420" r:id="rId22"/>
    <p:sldId id="287" r:id="rId23"/>
  </p:sldIdLst>
  <p:sldSz cx="12192000" cy="6858000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2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93"/>
  </p:normalViewPr>
  <p:slideViewPr>
    <p:cSldViewPr>
      <p:cViewPr varScale="1">
        <p:scale>
          <a:sx n="92" d="100"/>
          <a:sy n="92" d="100"/>
        </p:scale>
        <p:origin x="102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3B0EC-981F-D24D-9C6C-0BF4898A4D42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DC6EB-C593-9F4D-BB73-E77A9FD98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03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F6168B-D415-47B3-BEA9-B9E6FD121EDC}" type="slidenum">
              <a:rPr lang="en-US"/>
              <a:pPr/>
              <a:t>7</a:t>
            </a:fld>
            <a:endParaRPr 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1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666E6BB-A38D-69EC-D894-BEFDC2CA5AF3}"/>
              </a:ext>
            </a:extLst>
          </p:cNvPr>
          <p:cNvGrpSpPr>
            <a:grpSpLocks/>
          </p:cNvGrpSpPr>
          <p:nvPr/>
        </p:nvGrpSpPr>
        <p:grpSpPr bwMode="auto">
          <a:xfrm>
            <a:off x="-12699" y="-20638"/>
            <a:ext cx="12204700" cy="6878638"/>
            <a:chOff x="-6" y="-13"/>
            <a:chExt cx="5766" cy="4333"/>
          </a:xfrm>
        </p:grpSpPr>
        <p:sp>
          <p:nvSpPr>
            <p:cNvPr id="3" name="Rectangle 3">
              <a:extLst>
                <a:ext uri="{FF2B5EF4-FFF2-40B4-BE49-F238E27FC236}">
                  <a16:creationId xmlns:a16="http://schemas.microsoft.com/office/drawing/2014/main" id="{0A59AB3F-74AF-A777-0CD2-AEB1F02EE440}"/>
                </a:ext>
              </a:extLst>
            </p:cNvPr>
            <p:cNvSpPr>
              <a:spLocks noChangeArrowheads="1"/>
            </p:cNvSpPr>
            <p:nvPr/>
          </p:nvSpPr>
          <p:spPr bwMode="invGray">
            <a:xfrm>
              <a:off x="5549" y="0"/>
              <a:ext cx="211" cy="43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" pitchFamily="1" charset="0"/>
                <a:ea typeface="ＭＳ Ｐゴシック" pitchFamily="1" charset="-128"/>
                <a:cs typeface="ＭＳ Ｐゴシック" pitchFamily="1" charset="-128"/>
              </a:endParaRPr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894FBEA-40C4-9730-3788-EAF0696CB8F3}"/>
                </a:ext>
              </a:extLst>
            </p:cNvPr>
            <p:cNvSpPr>
              <a:spLocks/>
            </p:cNvSpPr>
            <p:nvPr/>
          </p:nvSpPr>
          <p:spPr bwMode="white">
            <a:xfrm>
              <a:off x="-6" y="2828"/>
              <a:ext cx="3625" cy="1492"/>
            </a:xfrm>
            <a:custGeom>
              <a:avLst/>
              <a:gdLst>
                <a:gd name="T0" fmla="*/ 0 w 3625"/>
                <a:gd name="T1" fmla="*/ 1491 h 1492"/>
                <a:gd name="T2" fmla="*/ 0 w 3625"/>
                <a:gd name="T3" fmla="*/ 0 h 1492"/>
                <a:gd name="T4" fmla="*/ 171 w 3625"/>
                <a:gd name="T5" fmla="*/ 3 h 1492"/>
                <a:gd name="T6" fmla="*/ 355 w 3625"/>
                <a:gd name="T7" fmla="*/ 9 h 1492"/>
                <a:gd name="T8" fmla="*/ 499 w 3625"/>
                <a:gd name="T9" fmla="*/ 21 h 1492"/>
                <a:gd name="T10" fmla="*/ 650 w 3625"/>
                <a:gd name="T11" fmla="*/ 36 h 1492"/>
                <a:gd name="T12" fmla="*/ 809 w 3625"/>
                <a:gd name="T13" fmla="*/ 54 h 1492"/>
                <a:gd name="T14" fmla="*/ 957 w 3625"/>
                <a:gd name="T15" fmla="*/ 78 h 1492"/>
                <a:gd name="T16" fmla="*/ 1119 w 3625"/>
                <a:gd name="T17" fmla="*/ 105 h 1492"/>
                <a:gd name="T18" fmla="*/ 1261 w 3625"/>
                <a:gd name="T19" fmla="*/ 133 h 1492"/>
                <a:gd name="T20" fmla="*/ 1441 w 3625"/>
                <a:gd name="T21" fmla="*/ 175 h 1492"/>
                <a:gd name="T22" fmla="*/ 1598 w 3625"/>
                <a:gd name="T23" fmla="*/ 217 h 1492"/>
                <a:gd name="T24" fmla="*/ 1763 w 3625"/>
                <a:gd name="T25" fmla="*/ 269 h 1492"/>
                <a:gd name="T26" fmla="*/ 1887 w 3625"/>
                <a:gd name="T27" fmla="*/ 308 h 1492"/>
                <a:gd name="T28" fmla="*/ 2085 w 3625"/>
                <a:gd name="T29" fmla="*/ 384 h 1492"/>
                <a:gd name="T30" fmla="*/ 2230 w 3625"/>
                <a:gd name="T31" fmla="*/ 444 h 1492"/>
                <a:gd name="T32" fmla="*/ 2456 w 3625"/>
                <a:gd name="T33" fmla="*/ 547 h 1492"/>
                <a:gd name="T34" fmla="*/ 2666 w 3625"/>
                <a:gd name="T35" fmla="*/ 662 h 1492"/>
                <a:gd name="T36" fmla="*/ 2859 w 3625"/>
                <a:gd name="T37" fmla="*/ 786 h 1492"/>
                <a:gd name="T38" fmla="*/ 3046 w 3625"/>
                <a:gd name="T39" fmla="*/ 920 h 1492"/>
                <a:gd name="T40" fmla="*/ 3193 w 3625"/>
                <a:gd name="T41" fmla="*/ 1038 h 1492"/>
                <a:gd name="T42" fmla="*/ 3332 w 3625"/>
                <a:gd name="T43" fmla="*/ 1168 h 1492"/>
                <a:gd name="T44" fmla="*/ 3440 w 3625"/>
                <a:gd name="T45" fmla="*/ 1280 h 1492"/>
                <a:gd name="T46" fmla="*/ 3524 w 3625"/>
                <a:gd name="T47" fmla="*/ 1380 h 1492"/>
                <a:gd name="T48" fmla="*/ 3624 w 3625"/>
                <a:gd name="T49" fmla="*/ 1491 h 1492"/>
                <a:gd name="T50" fmla="*/ 3608 w 3625"/>
                <a:gd name="T51" fmla="*/ 1491 h 1492"/>
                <a:gd name="T52" fmla="*/ 0 w 3625"/>
                <a:gd name="T53" fmla="*/ 1491 h 149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25" h="1492">
                  <a:moveTo>
                    <a:pt x="0" y="1491"/>
                  </a:moveTo>
                  <a:lnTo>
                    <a:pt x="0" y="0"/>
                  </a:lnTo>
                  <a:lnTo>
                    <a:pt x="171" y="3"/>
                  </a:lnTo>
                  <a:lnTo>
                    <a:pt x="355" y="9"/>
                  </a:lnTo>
                  <a:lnTo>
                    <a:pt x="499" y="21"/>
                  </a:lnTo>
                  <a:lnTo>
                    <a:pt x="650" y="36"/>
                  </a:lnTo>
                  <a:lnTo>
                    <a:pt x="809" y="54"/>
                  </a:lnTo>
                  <a:lnTo>
                    <a:pt x="957" y="78"/>
                  </a:lnTo>
                  <a:lnTo>
                    <a:pt x="1119" y="105"/>
                  </a:lnTo>
                  <a:lnTo>
                    <a:pt x="1261" y="133"/>
                  </a:lnTo>
                  <a:lnTo>
                    <a:pt x="1441" y="175"/>
                  </a:lnTo>
                  <a:lnTo>
                    <a:pt x="1598" y="217"/>
                  </a:lnTo>
                  <a:lnTo>
                    <a:pt x="1763" y="269"/>
                  </a:lnTo>
                  <a:lnTo>
                    <a:pt x="1887" y="308"/>
                  </a:lnTo>
                  <a:lnTo>
                    <a:pt x="2085" y="384"/>
                  </a:lnTo>
                  <a:lnTo>
                    <a:pt x="2230" y="444"/>
                  </a:lnTo>
                  <a:lnTo>
                    <a:pt x="2456" y="547"/>
                  </a:lnTo>
                  <a:lnTo>
                    <a:pt x="2666" y="662"/>
                  </a:lnTo>
                  <a:lnTo>
                    <a:pt x="2859" y="786"/>
                  </a:lnTo>
                  <a:lnTo>
                    <a:pt x="3046" y="920"/>
                  </a:lnTo>
                  <a:lnTo>
                    <a:pt x="3193" y="1038"/>
                  </a:lnTo>
                  <a:lnTo>
                    <a:pt x="3332" y="1168"/>
                  </a:lnTo>
                  <a:lnTo>
                    <a:pt x="3440" y="1280"/>
                  </a:lnTo>
                  <a:lnTo>
                    <a:pt x="3524" y="1380"/>
                  </a:lnTo>
                  <a:lnTo>
                    <a:pt x="3624" y="1491"/>
                  </a:lnTo>
                  <a:lnTo>
                    <a:pt x="3608" y="1491"/>
                  </a:lnTo>
                  <a:lnTo>
                    <a:pt x="0" y="1491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E5DD146-5D57-639C-ABB4-BA92D89CEF6F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2405"/>
              <a:ext cx="5143" cy="1902"/>
            </a:xfrm>
            <a:custGeom>
              <a:avLst/>
              <a:gdLst>
                <a:gd name="T0" fmla="*/ 2718 w 5143"/>
                <a:gd name="T1" fmla="*/ 405 h 1902"/>
                <a:gd name="T2" fmla="*/ 2466 w 5143"/>
                <a:gd name="T3" fmla="*/ 333 h 1902"/>
                <a:gd name="T4" fmla="*/ 2202 w 5143"/>
                <a:gd name="T5" fmla="*/ 261 h 1902"/>
                <a:gd name="T6" fmla="*/ 1929 w 5143"/>
                <a:gd name="T7" fmla="*/ 198 h 1902"/>
                <a:gd name="T8" fmla="*/ 1695 w 5143"/>
                <a:gd name="T9" fmla="*/ 153 h 1902"/>
                <a:gd name="T10" fmla="*/ 1434 w 5143"/>
                <a:gd name="T11" fmla="*/ 111 h 1902"/>
                <a:gd name="T12" fmla="*/ 1188 w 5143"/>
                <a:gd name="T13" fmla="*/ 75 h 1902"/>
                <a:gd name="T14" fmla="*/ 957 w 5143"/>
                <a:gd name="T15" fmla="*/ 48 h 1902"/>
                <a:gd name="T16" fmla="*/ 747 w 5143"/>
                <a:gd name="T17" fmla="*/ 30 h 1902"/>
                <a:gd name="T18" fmla="*/ 501 w 5143"/>
                <a:gd name="T19" fmla="*/ 15 h 1902"/>
                <a:gd name="T20" fmla="*/ 246 w 5143"/>
                <a:gd name="T21" fmla="*/ 3 h 1902"/>
                <a:gd name="T22" fmla="*/ 0 w 5143"/>
                <a:gd name="T23" fmla="*/ 0 h 1902"/>
                <a:gd name="T24" fmla="*/ 0 w 5143"/>
                <a:gd name="T25" fmla="*/ 275 h 1902"/>
                <a:gd name="T26" fmla="*/ 0 w 5143"/>
                <a:gd name="T27" fmla="*/ 345 h 1902"/>
                <a:gd name="T28" fmla="*/ 0 w 5143"/>
                <a:gd name="T29" fmla="*/ 275 h 1902"/>
                <a:gd name="T30" fmla="*/ 0 w 5143"/>
                <a:gd name="T31" fmla="*/ 342 h 1902"/>
                <a:gd name="T32" fmla="*/ 339 w 5143"/>
                <a:gd name="T33" fmla="*/ 351 h 1902"/>
                <a:gd name="T34" fmla="*/ 606 w 5143"/>
                <a:gd name="T35" fmla="*/ 372 h 1902"/>
                <a:gd name="T36" fmla="*/ 852 w 5143"/>
                <a:gd name="T37" fmla="*/ 399 h 1902"/>
                <a:gd name="T38" fmla="*/ 1068 w 5143"/>
                <a:gd name="T39" fmla="*/ 435 h 1902"/>
                <a:gd name="T40" fmla="*/ 1275 w 5143"/>
                <a:gd name="T41" fmla="*/ 474 h 1902"/>
                <a:gd name="T42" fmla="*/ 1545 w 5143"/>
                <a:gd name="T43" fmla="*/ 540 h 1902"/>
                <a:gd name="T44" fmla="*/ 1761 w 5143"/>
                <a:gd name="T45" fmla="*/ 603 h 1902"/>
                <a:gd name="T46" fmla="*/ 1971 w 5143"/>
                <a:gd name="T47" fmla="*/ 678 h 1902"/>
                <a:gd name="T48" fmla="*/ 2166 w 5143"/>
                <a:gd name="T49" fmla="*/ 747 h 1902"/>
                <a:gd name="T50" fmla="*/ 2397 w 5143"/>
                <a:gd name="T51" fmla="*/ 852 h 1902"/>
                <a:gd name="T52" fmla="*/ 2613 w 5143"/>
                <a:gd name="T53" fmla="*/ 960 h 1902"/>
                <a:gd name="T54" fmla="*/ 2832 w 5143"/>
                <a:gd name="T55" fmla="*/ 1095 h 1902"/>
                <a:gd name="T56" fmla="*/ 3012 w 5143"/>
                <a:gd name="T57" fmla="*/ 1212 h 1902"/>
                <a:gd name="T58" fmla="*/ 3186 w 5143"/>
                <a:gd name="T59" fmla="*/ 1347 h 1902"/>
                <a:gd name="T60" fmla="*/ 3351 w 5143"/>
                <a:gd name="T61" fmla="*/ 1497 h 1902"/>
                <a:gd name="T62" fmla="*/ 3480 w 5143"/>
                <a:gd name="T63" fmla="*/ 1629 h 1902"/>
                <a:gd name="T64" fmla="*/ 3612 w 5143"/>
                <a:gd name="T65" fmla="*/ 1785 h 1902"/>
                <a:gd name="T66" fmla="*/ 3699 w 5143"/>
                <a:gd name="T67" fmla="*/ 1901 h 1902"/>
                <a:gd name="T68" fmla="*/ 5142 w 5143"/>
                <a:gd name="T69" fmla="*/ 1901 h 1902"/>
                <a:gd name="T70" fmla="*/ 5076 w 5143"/>
                <a:gd name="T71" fmla="*/ 1827 h 1902"/>
                <a:gd name="T72" fmla="*/ 4968 w 5143"/>
                <a:gd name="T73" fmla="*/ 1707 h 1902"/>
                <a:gd name="T74" fmla="*/ 4797 w 5143"/>
                <a:gd name="T75" fmla="*/ 1539 h 1902"/>
                <a:gd name="T76" fmla="*/ 4617 w 5143"/>
                <a:gd name="T77" fmla="*/ 1383 h 1902"/>
                <a:gd name="T78" fmla="*/ 4410 w 5143"/>
                <a:gd name="T79" fmla="*/ 1221 h 1902"/>
                <a:gd name="T80" fmla="*/ 4185 w 5143"/>
                <a:gd name="T81" fmla="*/ 1071 h 1902"/>
                <a:gd name="T82" fmla="*/ 3960 w 5143"/>
                <a:gd name="T83" fmla="*/ 939 h 1902"/>
                <a:gd name="T84" fmla="*/ 3708 w 5143"/>
                <a:gd name="T85" fmla="*/ 801 h 1902"/>
                <a:gd name="T86" fmla="*/ 3492 w 5143"/>
                <a:gd name="T87" fmla="*/ 702 h 1902"/>
                <a:gd name="T88" fmla="*/ 3231 w 5143"/>
                <a:gd name="T89" fmla="*/ 588 h 1902"/>
                <a:gd name="T90" fmla="*/ 2964 w 5143"/>
                <a:gd name="T91" fmla="*/ 489 h 1902"/>
                <a:gd name="T92" fmla="*/ 2718 w 5143"/>
                <a:gd name="T93" fmla="*/ 405 h 190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143" h="1902">
                  <a:moveTo>
                    <a:pt x="2718" y="405"/>
                  </a:moveTo>
                  <a:lnTo>
                    <a:pt x="2466" y="333"/>
                  </a:lnTo>
                  <a:lnTo>
                    <a:pt x="2202" y="261"/>
                  </a:lnTo>
                  <a:lnTo>
                    <a:pt x="1929" y="198"/>
                  </a:lnTo>
                  <a:lnTo>
                    <a:pt x="1695" y="153"/>
                  </a:lnTo>
                  <a:lnTo>
                    <a:pt x="1434" y="111"/>
                  </a:lnTo>
                  <a:lnTo>
                    <a:pt x="1188" y="75"/>
                  </a:lnTo>
                  <a:lnTo>
                    <a:pt x="957" y="48"/>
                  </a:lnTo>
                  <a:lnTo>
                    <a:pt x="747" y="30"/>
                  </a:lnTo>
                  <a:lnTo>
                    <a:pt x="501" y="15"/>
                  </a:lnTo>
                  <a:lnTo>
                    <a:pt x="246" y="3"/>
                  </a:lnTo>
                  <a:lnTo>
                    <a:pt x="0" y="0"/>
                  </a:lnTo>
                  <a:lnTo>
                    <a:pt x="0" y="275"/>
                  </a:lnTo>
                  <a:lnTo>
                    <a:pt x="0" y="345"/>
                  </a:lnTo>
                  <a:lnTo>
                    <a:pt x="0" y="275"/>
                  </a:lnTo>
                  <a:lnTo>
                    <a:pt x="0" y="342"/>
                  </a:lnTo>
                  <a:lnTo>
                    <a:pt x="339" y="351"/>
                  </a:lnTo>
                  <a:lnTo>
                    <a:pt x="606" y="372"/>
                  </a:lnTo>
                  <a:lnTo>
                    <a:pt x="852" y="399"/>
                  </a:lnTo>
                  <a:lnTo>
                    <a:pt x="1068" y="435"/>
                  </a:lnTo>
                  <a:lnTo>
                    <a:pt x="1275" y="474"/>
                  </a:lnTo>
                  <a:lnTo>
                    <a:pt x="1545" y="540"/>
                  </a:lnTo>
                  <a:lnTo>
                    <a:pt x="1761" y="603"/>
                  </a:lnTo>
                  <a:lnTo>
                    <a:pt x="1971" y="678"/>
                  </a:lnTo>
                  <a:lnTo>
                    <a:pt x="2166" y="747"/>
                  </a:lnTo>
                  <a:lnTo>
                    <a:pt x="2397" y="852"/>
                  </a:lnTo>
                  <a:lnTo>
                    <a:pt x="2613" y="960"/>
                  </a:lnTo>
                  <a:lnTo>
                    <a:pt x="2832" y="1095"/>
                  </a:lnTo>
                  <a:lnTo>
                    <a:pt x="3012" y="1212"/>
                  </a:lnTo>
                  <a:lnTo>
                    <a:pt x="3186" y="1347"/>
                  </a:lnTo>
                  <a:lnTo>
                    <a:pt x="3351" y="1497"/>
                  </a:lnTo>
                  <a:lnTo>
                    <a:pt x="3480" y="1629"/>
                  </a:lnTo>
                  <a:lnTo>
                    <a:pt x="3612" y="1785"/>
                  </a:lnTo>
                  <a:lnTo>
                    <a:pt x="3699" y="1901"/>
                  </a:lnTo>
                  <a:lnTo>
                    <a:pt x="5142" y="1901"/>
                  </a:lnTo>
                  <a:lnTo>
                    <a:pt x="5076" y="1827"/>
                  </a:lnTo>
                  <a:lnTo>
                    <a:pt x="4968" y="1707"/>
                  </a:lnTo>
                  <a:lnTo>
                    <a:pt x="4797" y="1539"/>
                  </a:lnTo>
                  <a:lnTo>
                    <a:pt x="4617" y="1383"/>
                  </a:lnTo>
                  <a:lnTo>
                    <a:pt x="4410" y="1221"/>
                  </a:lnTo>
                  <a:lnTo>
                    <a:pt x="4185" y="1071"/>
                  </a:lnTo>
                  <a:lnTo>
                    <a:pt x="3960" y="939"/>
                  </a:lnTo>
                  <a:lnTo>
                    <a:pt x="3708" y="801"/>
                  </a:lnTo>
                  <a:lnTo>
                    <a:pt x="3492" y="702"/>
                  </a:lnTo>
                  <a:lnTo>
                    <a:pt x="3231" y="588"/>
                  </a:lnTo>
                  <a:lnTo>
                    <a:pt x="2964" y="489"/>
                  </a:lnTo>
                  <a:lnTo>
                    <a:pt x="2718" y="405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01D5999E-F3AF-EF97-04EE-6EA72BF66A7C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982"/>
              <a:ext cx="5760" cy="2325"/>
            </a:xfrm>
            <a:custGeom>
              <a:avLst/>
              <a:gdLst>
                <a:gd name="T0" fmla="*/ 0 w 5760"/>
                <a:gd name="T1" fmla="*/ 0 h 2325"/>
                <a:gd name="T2" fmla="*/ 0 w 5760"/>
                <a:gd name="T3" fmla="*/ 339 h 2325"/>
                <a:gd name="T4" fmla="*/ 558 w 5760"/>
                <a:gd name="T5" fmla="*/ 357 h 2325"/>
                <a:gd name="T6" fmla="*/ 807 w 5760"/>
                <a:gd name="T7" fmla="*/ 375 h 2325"/>
                <a:gd name="T8" fmla="*/ 1056 w 5760"/>
                <a:gd name="T9" fmla="*/ 399 h 2325"/>
                <a:gd name="T10" fmla="*/ 1272 w 5760"/>
                <a:gd name="T11" fmla="*/ 426 h 2325"/>
                <a:gd name="T12" fmla="*/ 1539 w 5760"/>
                <a:gd name="T13" fmla="*/ 465 h 2325"/>
                <a:gd name="T14" fmla="*/ 1791 w 5760"/>
                <a:gd name="T15" fmla="*/ 510 h 2325"/>
                <a:gd name="T16" fmla="*/ 2076 w 5760"/>
                <a:gd name="T17" fmla="*/ 570 h 2325"/>
                <a:gd name="T18" fmla="*/ 2334 w 5760"/>
                <a:gd name="T19" fmla="*/ 630 h 2325"/>
                <a:gd name="T20" fmla="*/ 2544 w 5760"/>
                <a:gd name="T21" fmla="*/ 687 h 2325"/>
                <a:gd name="T22" fmla="*/ 2775 w 5760"/>
                <a:gd name="T23" fmla="*/ 759 h 2325"/>
                <a:gd name="T24" fmla="*/ 3003 w 5760"/>
                <a:gd name="T25" fmla="*/ 837 h 2325"/>
                <a:gd name="T26" fmla="*/ 3231 w 5760"/>
                <a:gd name="T27" fmla="*/ 924 h 2325"/>
                <a:gd name="T28" fmla="*/ 3438 w 5760"/>
                <a:gd name="T29" fmla="*/ 1005 h 2325"/>
                <a:gd name="T30" fmla="*/ 3663 w 5760"/>
                <a:gd name="T31" fmla="*/ 1110 h 2325"/>
                <a:gd name="T32" fmla="*/ 3903 w 5760"/>
                <a:gd name="T33" fmla="*/ 1233 h 2325"/>
                <a:gd name="T34" fmla="*/ 4149 w 5760"/>
                <a:gd name="T35" fmla="*/ 1374 h 2325"/>
                <a:gd name="T36" fmla="*/ 4353 w 5760"/>
                <a:gd name="T37" fmla="*/ 1506 h 2325"/>
                <a:gd name="T38" fmla="*/ 4491 w 5760"/>
                <a:gd name="T39" fmla="*/ 1602 h 2325"/>
                <a:gd name="T40" fmla="*/ 4668 w 5760"/>
                <a:gd name="T41" fmla="*/ 1740 h 2325"/>
                <a:gd name="T42" fmla="*/ 4824 w 5760"/>
                <a:gd name="T43" fmla="*/ 1875 h 2325"/>
                <a:gd name="T44" fmla="*/ 4968 w 5760"/>
                <a:gd name="T45" fmla="*/ 2016 h 2325"/>
                <a:gd name="T46" fmla="*/ 5100 w 5760"/>
                <a:gd name="T47" fmla="*/ 2154 h 2325"/>
                <a:gd name="T48" fmla="*/ 5238 w 5760"/>
                <a:gd name="T49" fmla="*/ 2324 h 2325"/>
                <a:gd name="T50" fmla="*/ 5759 w 5760"/>
                <a:gd name="T51" fmla="*/ 2324 h 2325"/>
                <a:gd name="T52" fmla="*/ 5759 w 5760"/>
                <a:gd name="T53" fmla="*/ 1245 h 2325"/>
                <a:gd name="T54" fmla="*/ 5580 w 5760"/>
                <a:gd name="T55" fmla="*/ 1119 h 2325"/>
                <a:gd name="T56" fmla="*/ 5400 w 5760"/>
                <a:gd name="T57" fmla="*/ 1020 h 2325"/>
                <a:gd name="T58" fmla="*/ 5205 w 5760"/>
                <a:gd name="T59" fmla="*/ 918 h 2325"/>
                <a:gd name="T60" fmla="*/ 5031 w 5760"/>
                <a:gd name="T61" fmla="*/ 837 h 2325"/>
                <a:gd name="T62" fmla="*/ 4866 w 5760"/>
                <a:gd name="T63" fmla="*/ 771 h 2325"/>
                <a:gd name="T64" fmla="*/ 4710 w 5760"/>
                <a:gd name="T65" fmla="*/ 711 h 2325"/>
                <a:gd name="T66" fmla="*/ 4545 w 5760"/>
                <a:gd name="T67" fmla="*/ 651 h 2325"/>
                <a:gd name="T68" fmla="*/ 4386 w 5760"/>
                <a:gd name="T69" fmla="*/ 600 h 2325"/>
                <a:gd name="T70" fmla="*/ 4248 w 5760"/>
                <a:gd name="T71" fmla="*/ 552 h 2325"/>
                <a:gd name="T72" fmla="*/ 3993 w 5760"/>
                <a:gd name="T73" fmla="*/ 483 h 2325"/>
                <a:gd name="T74" fmla="*/ 3777 w 5760"/>
                <a:gd name="T75" fmla="*/ 423 h 2325"/>
                <a:gd name="T76" fmla="*/ 3564 w 5760"/>
                <a:gd name="T77" fmla="*/ 375 h 2325"/>
                <a:gd name="T78" fmla="*/ 3282 w 5760"/>
                <a:gd name="T79" fmla="*/ 312 h 2325"/>
                <a:gd name="T80" fmla="*/ 3003 w 5760"/>
                <a:gd name="T81" fmla="*/ 261 h 2325"/>
                <a:gd name="T82" fmla="*/ 2733 w 5760"/>
                <a:gd name="T83" fmla="*/ 213 h 2325"/>
                <a:gd name="T84" fmla="*/ 2451 w 5760"/>
                <a:gd name="T85" fmla="*/ 171 h 2325"/>
                <a:gd name="T86" fmla="*/ 2211 w 5760"/>
                <a:gd name="T87" fmla="*/ 138 h 2325"/>
                <a:gd name="T88" fmla="*/ 1974 w 5760"/>
                <a:gd name="T89" fmla="*/ 108 h 2325"/>
                <a:gd name="T90" fmla="*/ 1665 w 5760"/>
                <a:gd name="T91" fmla="*/ 81 h 2325"/>
                <a:gd name="T92" fmla="*/ 1437 w 5760"/>
                <a:gd name="T93" fmla="*/ 60 h 2325"/>
                <a:gd name="T94" fmla="*/ 1125 w 5760"/>
                <a:gd name="T95" fmla="*/ 36 h 2325"/>
                <a:gd name="T96" fmla="*/ 828 w 5760"/>
                <a:gd name="T97" fmla="*/ 21 h 2325"/>
                <a:gd name="T98" fmla="*/ 558 w 5760"/>
                <a:gd name="T99" fmla="*/ 12 h 2325"/>
                <a:gd name="T100" fmla="*/ 282 w 5760"/>
                <a:gd name="T101" fmla="*/ 3 h 2325"/>
                <a:gd name="T102" fmla="*/ 0 w 5760"/>
                <a:gd name="T103" fmla="*/ 0 h 232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760" h="2325">
                  <a:moveTo>
                    <a:pt x="0" y="0"/>
                  </a:moveTo>
                  <a:lnTo>
                    <a:pt x="0" y="339"/>
                  </a:lnTo>
                  <a:lnTo>
                    <a:pt x="558" y="357"/>
                  </a:lnTo>
                  <a:lnTo>
                    <a:pt x="807" y="375"/>
                  </a:lnTo>
                  <a:lnTo>
                    <a:pt x="1056" y="399"/>
                  </a:lnTo>
                  <a:lnTo>
                    <a:pt x="1272" y="426"/>
                  </a:lnTo>
                  <a:lnTo>
                    <a:pt x="1539" y="465"/>
                  </a:lnTo>
                  <a:lnTo>
                    <a:pt x="1791" y="510"/>
                  </a:lnTo>
                  <a:lnTo>
                    <a:pt x="2076" y="570"/>
                  </a:lnTo>
                  <a:lnTo>
                    <a:pt x="2334" y="630"/>
                  </a:lnTo>
                  <a:lnTo>
                    <a:pt x="2544" y="687"/>
                  </a:lnTo>
                  <a:lnTo>
                    <a:pt x="2775" y="759"/>
                  </a:lnTo>
                  <a:lnTo>
                    <a:pt x="3003" y="837"/>
                  </a:lnTo>
                  <a:lnTo>
                    <a:pt x="3231" y="924"/>
                  </a:lnTo>
                  <a:lnTo>
                    <a:pt x="3438" y="1005"/>
                  </a:lnTo>
                  <a:lnTo>
                    <a:pt x="3663" y="1110"/>
                  </a:lnTo>
                  <a:lnTo>
                    <a:pt x="3903" y="1233"/>
                  </a:lnTo>
                  <a:lnTo>
                    <a:pt x="4149" y="1374"/>
                  </a:lnTo>
                  <a:lnTo>
                    <a:pt x="4353" y="1506"/>
                  </a:lnTo>
                  <a:lnTo>
                    <a:pt x="4491" y="1602"/>
                  </a:lnTo>
                  <a:lnTo>
                    <a:pt x="4668" y="1740"/>
                  </a:lnTo>
                  <a:lnTo>
                    <a:pt x="4824" y="1875"/>
                  </a:lnTo>
                  <a:lnTo>
                    <a:pt x="4968" y="2016"/>
                  </a:lnTo>
                  <a:lnTo>
                    <a:pt x="5100" y="2154"/>
                  </a:lnTo>
                  <a:lnTo>
                    <a:pt x="5238" y="2324"/>
                  </a:lnTo>
                  <a:lnTo>
                    <a:pt x="5759" y="2324"/>
                  </a:lnTo>
                  <a:lnTo>
                    <a:pt x="5759" y="1245"/>
                  </a:lnTo>
                  <a:lnTo>
                    <a:pt x="5580" y="1119"/>
                  </a:lnTo>
                  <a:lnTo>
                    <a:pt x="5400" y="1020"/>
                  </a:lnTo>
                  <a:lnTo>
                    <a:pt x="5205" y="918"/>
                  </a:lnTo>
                  <a:lnTo>
                    <a:pt x="5031" y="837"/>
                  </a:lnTo>
                  <a:lnTo>
                    <a:pt x="4866" y="771"/>
                  </a:lnTo>
                  <a:lnTo>
                    <a:pt x="4710" y="711"/>
                  </a:lnTo>
                  <a:lnTo>
                    <a:pt x="4545" y="651"/>
                  </a:lnTo>
                  <a:lnTo>
                    <a:pt x="4386" y="600"/>
                  </a:lnTo>
                  <a:lnTo>
                    <a:pt x="4248" y="552"/>
                  </a:lnTo>
                  <a:lnTo>
                    <a:pt x="3993" y="483"/>
                  </a:lnTo>
                  <a:lnTo>
                    <a:pt x="3777" y="423"/>
                  </a:lnTo>
                  <a:lnTo>
                    <a:pt x="3564" y="375"/>
                  </a:lnTo>
                  <a:lnTo>
                    <a:pt x="3282" y="312"/>
                  </a:lnTo>
                  <a:lnTo>
                    <a:pt x="3003" y="261"/>
                  </a:lnTo>
                  <a:lnTo>
                    <a:pt x="2733" y="213"/>
                  </a:lnTo>
                  <a:lnTo>
                    <a:pt x="2451" y="171"/>
                  </a:lnTo>
                  <a:lnTo>
                    <a:pt x="2211" y="138"/>
                  </a:lnTo>
                  <a:lnTo>
                    <a:pt x="1974" y="108"/>
                  </a:lnTo>
                  <a:lnTo>
                    <a:pt x="1665" y="81"/>
                  </a:lnTo>
                  <a:lnTo>
                    <a:pt x="1437" y="60"/>
                  </a:lnTo>
                  <a:lnTo>
                    <a:pt x="1125" y="36"/>
                  </a:lnTo>
                  <a:lnTo>
                    <a:pt x="828" y="21"/>
                  </a:lnTo>
                  <a:lnTo>
                    <a:pt x="558" y="12"/>
                  </a:lnTo>
                  <a:lnTo>
                    <a:pt x="282" y="3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8A5576E-74D6-6089-9BF8-82324778AAA0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550"/>
              <a:ext cx="5760" cy="1573"/>
            </a:xfrm>
            <a:custGeom>
              <a:avLst/>
              <a:gdLst>
                <a:gd name="T0" fmla="*/ 0 w 5760"/>
                <a:gd name="T1" fmla="*/ 0 h 1573"/>
                <a:gd name="T2" fmla="*/ 0 w 5760"/>
                <a:gd name="T3" fmla="*/ 351 h 1573"/>
                <a:gd name="T4" fmla="*/ 282 w 5760"/>
                <a:gd name="T5" fmla="*/ 357 h 1573"/>
                <a:gd name="T6" fmla="*/ 627 w 5760"/>
                <a:gd name="T7" fmla="*/ 363 h 1573"/>
                <a:gd name="T8" fmla="*/ 960 w 5760"/>
                <a:gd name="T9" fmla="*/ 375 h 1573"/>
                <a:gd name="T10" fmla="*/ 1218 w 5760"/>
                <a:gd name="T11" fmla="*/ 393 h 1573"/>
                <a:gd name="T12" fmla="*/ 1470 w 5760"/>
                <a:gd name="T13" fmla="*/ 411 h 1573"/>
                <a:gd name="T14" fmla="*/ 1746 w 5760"/>
                <a:gd name="T15" fmla="*/ 435 h 1573"/>
                <a:gd name="T16" fmla="*/ 2022 w 5760"/>
                <a:gd name="T17" fmla="*/ 462 h 1573"/>
                <a:gd name="T18" fmla="*/ 2340 w 5760"/>
                <a:gd name="T19" fmla="*/ 504 h 1573"/>
                <a:gd name="T20" fmla="*/ 2664 w 5760"/>
                <a:gd name="T21" fmla="*/ 549 h 1573"/>
                <a:gd name="T22" fmla="*/ 2952 w 5760"/>
                <a:gd name="T23" fmla="*/ 597 h 1573"/>
                <a:gd name="T24" fmla="*/ 3225 w 5760"/>
                <a:gd name="T25" fmla="*/ 648 h 1573"/>
                <a:gd name="T26" fmla="*/ 3513 w 5760"/>
                <a:gd name="T27" fmla="*/ 708 h 1573"/>
                <a:gd name="T28" fmla="*/ 3693 w 5760"/>
                <a:gd name="T29" fmla="*/ 750 h 1573"/>
                <a:gd name="T30" fmla="*/ 3936 w 5760"/>
                <a:gd name="T31" fmla="*/ 810 h 1573"/>
                <a:gd name="T32" fmla="*/ 4095 w 5760"/>
                <a:gd name="T33" fmla="*/ 855 h 1573"/>
                <a:gd name="T34" fmla="*/ 4281 w 5760"/>
                <a:gd name="T35" fmla="*/ 909 h 1573"/>
                <a:gd name="T36" fmla="*/ 4503 w 5760"/>
                <a:gd name="T37" fmla="*/ 981 h 1573"/>
                <a:gd name="T38" fmla="*/ 4704 w 5760"/>
                <a:gd name="T39" fmla="*/ 1053 h 1573"/>
                <a:gd name="T40" fmla="*/ 4911 w 5760"/>
                <a:gd name="T41" fmla="*/ 1131 h 1573"/>
                <a:gd name="T42" fmla="*/ 5073 w 5760"/>
                <a:gd name="T43" fmla="*/ 1197 h 1573"/>
                <a:gd name="T44" fmla="*/ 5256 w 5760"/>
                <a:gd name="T45" fmla="*/ 1281 h 1573"/>
                <a:gd name="T46" fmla="*/ 5475 w 5760"/>
                <a:gd name="T47" fmla="*/ 1401 h 1573"/>
                <a:gd name="T48" fmla="*/ 5628 w 5760"/>
                <a:gd name="T49" fmla="*/ 1482 h 1573"/>
                <a:gd name="T50" fmla="*/ 5759 w 5760"/>
                <a:gd name="T51" fmla="*/ 1572 h 1573"/>
                <a:gd name="T52" fmla="*/ 5759 w 5760"/>
                <a:gd name="T53" fmla="*/ 633 h 1573"/>
                <a:gd name="T54" fmla="*/ 5493 w 5760"/>
                <a:gd name="T55" fmla="*/ 570 h 1573"/>
                <a:gd name="T56" fmla="*/ 5214 w 5760"/>
                <a:gd name="T57" fmla="*/ 501 h 1573"/>
                <a:gd name="T58" fmla="*/ 4950 w 5760"/>
                <a:gd name="T59" fmla="*/ 444 h 1573"/>
                <a:gd name="T60" fmla="*/ 4701 w 5760"/>
                <a:gd name="T61" fmla="*/ 396 h 1573"/>
                <a:gd name="T62" fmla="*/ 4425 w 5760"/>
                <a:gd name="T63" fmla="*/ 348 h 1573"/>
                <a:gd name="T64" fmla="*/ 4110 w 5760"/>
                <a:gd name="T65" fmla="*/ 294 h 1573"/>
                <a:gd name="T66" fmla="*/ 3813 w 5760"/>
                <a:gd name="T67" fmla="*/ 252 h 1573"/>
                <a:gd name="T68" fmla="*/ 3549 w 5760"/>
                <a:gd name="T69" fmla="*/ 213 h 1573"/>
                <a:gd name="T70" fmla="*/ 3261 w 5760"/>
                <a:gd name="T71" fmla="*/ 183 h 1573"/>
                <a:gd name="T72" fmla="*/ 3015 w 5760"/>
                <a:gd name="T73" fmla="*/ 153 h 1573"/>
                <a:gd name="T74" fmla="*/ 2757 w 5760"/>
                <a:gd name="T75" fmla="*/ 129 h 1573"/>
                <a:gd name="T76" fmla="*/ 2520 w 5760"/>
                <a:gd name="T77" fmla="*/ 105 h 1573"/>
                <a:gd name="T78" fmla="*/ 2301 w 5760"/>
                <a:gd name="T79" fmla="*/ 87 h 1573"/>
                <a:gd name="T80" fmla="*/ 2013 w 5760"/>
                <a:gd name="T81" fmla="*/ 66 h 1573"/>
                <a:gd name="T82" fmla="*/ 1731 w 5760"/>
                <a:gd name="T83" fmla="*/ 48 h 1573"/>
                <a:gd name="T84" fmla="*/ 1524 w 5760"/>
                <a:gd name="T85" fmla="*/ 39 h 1573"/>
                <a:gd name="T86" fmla="*/ 1260 w 5760"/>
                <a:gd name="T87" fmla="*/ 27 h 1573"/>
                <a:gd name="T88" fmla="*/ 966 w 5760"/>
                <a:gd name="T89" fmla="*/ 15 h 1573"/>
                <a:gd name="T90" fmla="*/ 714 w 5760"/>
                <a:gd name="T91" fmla="*/ 12 h 1573"/>
                <a:gd name="T92" fmla="*/ 510 w 5760"/>
                <a:gd name="T93" fmla="*/ 6 h 1573"/>
                <a:gd name="T94" fmla="*/ 243 w 5760"/>
                <a:gd name="T95" fmla="*/ 0 h 1573"/>
                <a:gd name="T96" fmla="*/ 0 w 5760"/>
                <a:gd name="T97" fmla="*/ 0 h 15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760" h="1573">
                  <a:moveTo>
                    <a:pt x="0" y="0"/>
                  </a:moveTo>
                  <a:lnTo>
                    <a:pt x="0" y="351"/>
                  </a:lnTo>
                  <a:lnTo>
                    <a:pt x="282" y="357"/>
                  </a:lnTo>
                  <a:lnTo>
                    <a:pt x="627" y="363"/>
                  </a:lnTo>
                  <a:lnTo>
                    <a:pt x="960" y="375"/>
                  </a:lnTo>
                  <a:lnTo>
                    <a:pt x="1218" y="393"/>
                  </a:lnTo>
                  <a:lnTo>
                    <a:pt x="1470" y="411"/>
                  </a:lnTo>
                  <a:lnTo>
                    <a:pt x="1746" y="435"/>
                  </a:lnTo>
                  <a:lnTo>
                    <a:pt x="2022" y="462"/>
                  </a:lnTo>
                  <a:lnTo>
                    <a:pt x="2340" y="504"/>
                  </a:lnTo>
                  <a:lnTo>
                    <a:pt x="2664" y="549"/>
                  </a:lnTo>
                  <a:lnTo>
                    <a:pt x="2952" y="597"/>
                  </a:lnTo>
                  <a:lnTo>
                    <a:pt x="3225" y="648"/>
                  </a:lnTo>
                  <a:lnTo>
                    <a:pt x="3513" y="708"/>
                  </a:lnTo>
                  <a:lnTo>
                    <a:pt x="3693" y="750"/>
                  </a:lnTo>
                  <a:lnTo>
                    <a:pt x="3936" y="810"/>
                  </a:lnTo>
                  <a:lnTo>
                    <a:pt x="4095" y="855"/>
                  </a:lnTo>
                  <a:lnTo>
                    <a:pt x="4281" y="909"/>
                  </a:lnTo>
                  <a:lnTo>
                    <a:pt x="4503" y="981"/>
                  </a:lnTo>
                  <a:lnTo>
                    <a:pt x="4704" y="1053"/>
                  </a:lnTo>
                  <a:lnTo>
                    <a:pt x="4911" y="1131"/>
                  </a:lnTo>
                  <a:lnTo>
                    <a:pt x="5073" y="1197"/>
                  </a:lnTo>
                  <a:lnTo>
                    <a:pt x="5256" y="1281"/>
                  </a:lnTo>
                  <a:lnTo>
                    <a:pt x="5475" y="1401"/>
                  </a:lnTo>
                  <a:lnTo>
                    <a:pt x="5628" y="1482"/>
                  </a:lnTo>
                  <a:lnTo>
                    <a:pt x="5759" y="1572"/>
                  </a:lnTo>
                  <a:lnTo>
                    <a:pt x="5759" y="633"/>
                  </a:lnTo>
                  <a:lnTo>
                    <a:pt x="5493" y="570"/>
                  </a:lnTo>
                  <a:lnTo>
                    <a:pt x="5214" y="501"/>
                  </a:lnTo>
                  <a:lnTo>
                    <a:pt x="4950" y="444"/>
                  </a:lnTo>
                  <a:lnTo>
                    <a:pt x="4701" y="396"/>
                  </a:lnTo>
                  <a:lnTo>
                    <a:pt x="4425" y="348"/>
                  </a:lnTo>
                  <a:lnTo>
                    <a:pt x="4110" y="294"/>
                  </a:lnTo>
                  <a:lnTo>
                    <a:pt x="3813" y="252"/>
                  </a:lnTo>
                  <a:lnTo>
                    <a:pt x="3549" y="213"/>
                  </a:lnTo>
                  <a:lnTo>
                    <a:pt x="3261" y="183"/>
                  </a:lnTo>
                  <a:lnTo>
                    <a:pt x="3015" y="153"/>
                  </a:lnTo>
                  <a:lnTo>
                    <a:pt x="2757" y="129"/>
                  </a:lnTo>
                  <a:lnTo>
                    <a:pt x="2520" y="105"/>
                  </a:lnTo>
                  <a:lnTo>
                    <a:pt x="2301" y="87"/>
                  </a:lnTo>
                  <a:lnTo>
                    <a:pt x="2013" y="66"/>
                  </a:lnTo>
                  <a:lnTo>
                    <a:pt x="1731" y="48"/>
                  </a:lnTo>
                  <a:lnTo>
                    <a:pt x="1524" y="39"/>
                  </a:lnTo>
                  <a:lnTo>
                    <a:pt x="1260" y="27"/>
                  </a:lnTo>
                  <a:lnTo>
                    <a:pt x="966" y="15"/>
                  </a:lnTo>
                  <a:lnTo>
                    <a:pt x="714" y="12"/>
                  </a:lnTo>
                  <a:lnTo>
                    <a:pt x="510" y="6"/>
                  </a:lnTo>
                  <a:lnTo>
                    <a:pt x="243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09060A4-3312-730B-2C02-38A866575846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130"/>
              <a:ext cx="5760" cy="970"/>
            </a:xfrm>
            <a:custGeom>
              <a:avLst/>
              <a:gdLst>
                <a:gd name="T0" fmla="*/ 0 w 5760"/>
                <a:gd name="T1" fmla="*/ 0 h 970"/>
                <a:gd name="T2" fmla="*/ 0 w 5760"/>
                <a:gd name="T3" fmla="*/ 339 h 970"/>
                <a:gd name="T4" fmla="*/ 318 w 5760"/>
                <a:gd name="T5" fmla="*/ 342 h 970"/>
                <a:gd name="T6" fmla="*/ 591 w 5760"/>
                <a:gd name="T7" fmla="*/ 348 h 970"/>
                <a:gd name="T8" fmla="*/ 846 w 5760"/>
                <a:gd name="T9" fmla="*/ 354 h 970"/>
                <a:gd name="T10" fmla="*/ 1074 w 5760"/>
                <a:gd name="T11" fmla="*/ 360 h 970"/>
                <a:gd name="T12" fmla="*/ 1314 w 5760"/>
                <a:gd name="T13" fmla="*/ 366 h 970"/>
                <a:gd name="T14" fmla="*/ 1599 w 5760"/>
                <a:gd name="T15" fmla="*/ 381 h 970"/>
                <a:gd name="T16" fmla="*/ 1911 w 5760"/>
                <a:gd name="T17" fmla="*/ 399 h 970"/>
                <a:gd name="T18" fmla="*/ 2241 w 5760"/>
                <a:gd name="T19" fmla="*/ 420 h 970"/>
                <a:gd name="T20" fmla="*/ 2619 w 5760"/>
                <a:gd name="T21" fmla="*/ 453 h 970"/>
                <a:gd name="T22" fmla="*/ 2889 w 5760"/>
                <a:gd name="T23" fmla="*/ 477 h 970"/>
                <a:gd name="T24" fmla="*/ 3177 w 5760"/>
                <a:gd name="T25" fmla="*/ 507 h 970"/>
                <a:gd name="T26" fmla="*/ 3498 w 5760"/>
                <a:gd name="T27" fmla="*/ 543 h 970"/>
                <a:gd name="T28" fmla="*/ 3813 w 5760"/>
                <a:gd name="T29" fmla="*/ 585 h 970"/>
                <a:gd name="T30" fmla="*/ 4044 w 5760"/>
                <a:gd name="T31" fmla="*/ 618 h 970"/>
                <a:gd name="T32" fmla="*/ 4365 w 5760"/>
                <a:gd name="T33" fmla="*/ 669 h 970"/>
                <a:gd name="T34" fmla="*/ 4683 w 5760"/>
                <a:gd name="T35" fmla="*/ 726 h 970"/>
                <a:gd name="T36" fmla="*/ 4980 w 5760"/>
                <a:gd name="T37" fmla="*/ 786 h 970"/>
                <a:gd name="T38" fmla="*/ 5268 w 5760"/>
                <a:gd name="T39" fmla="*/ 846 h 970"/>
                <a:gd name="T40" fmla="*/ 5646 w 5760"/>
                <a:gd name="T41" fmla="*/ 942 h 970"/>
                <a:gd name="T42" fmla="*/ 5759 w 5760"/>
                <a:gd name="T43" fmla="*/ 969 h 970"/>
                <a:gd name="T44" fmla="*/ 5759 w 5760"/>
                <a:gd name="T45" fmla="*/ 0 h 970"/>
                <a:gd name="T46" fmla="*/ 0 w 5760"/>
                <a:gd name="T47" fmla="*/ 0 h 97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760" h="970">
                  <a:moveTo>
                    <a:pt x="0" y="0"/>
                  </a:moveTo>
                  <a:lnTo>
                    <a:pt x="0" y="339"/>
                  </a:lnTo>
                  <a:lnTo>
                    <a:pt x="318" y="342"/>
                  </a:lnTo>
                  <a:lnTo>
                    <a:pt x="591" y="348"/>
                  </a:lnTo>
                  <a:lnTo>
                    <a:pt x="846" y="354"/>
                  </a:lnTo>
                  <a:lnTo>
                    <a:pt x="1074" y="360"/>
                  </a:lnTo>
                  <a:lnTo>
                    <a:pt x="1314" y="366"/>
                  </a:lnTo>
                  <a:lnTo>
                    <a:pt x="1599" y="381"/>
                  </a:lnTo>
                  <a:lnTo>
                    <a:pt x="1911" y="399"/>
                  </a:lnTo>
                  <a:lnTo>
                    <a:pt x="2241" y="420"/>
                  </a:lnTo>
                  <a:lnTo>
                    <a:pt x="2619" y="453"/>
                  </a:lnTo>
                  <a:lnTo>
                    <a:pt x="2889" y="477"/>
                  </a:lnTo>
                  <a:lnTo>
                    <a:pt x="3177" y="507"/>
                  </a:lnTo>
                  <a:lnTo>
                    <a:pt x="3498" y="543"/>
                  </a:lnTo>
                  <a:lnTo>
                    <a:pt x="3813" y="585"/>
                  </a:lnTo>
                  <a:lnTo>
                    <a:pt x="4044" y="618"/>
                  </a:lnTo>
                  <a:lnTo>
                    <a:pt x="4365" y="669"/>
                  </a:lnTo>
                  <a:lnTo>
                    <a:pt x="4683" y="726"/>
                  </a:lnTo>
                  <a:lnTo>
                    <a:pt x="4980" y="786"/>
                  </a:lnTo>
                  <a:lnTo>
                    <a:pt x="5268" y="846"/>
                  </a:lnTo>
                  <a:lnTo>
                    <a:pt x="5646" y="942"/>
                  </a:lnTo>
                  <a:lnTo>
                    <a:pt x="5759" y="969"/>
                  </a:lnTo>
                  <a:lnTo>
                    <a:pt x="5759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DA07A79-3286-8E34-4920-19DCCE7C7EC6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5760" cy="1060"/>
            </a:xfrm>
            <a:custGeom>
              <a:avLst/>
              <a:gdLst>
                <a:gd name="T0" fmla="*/ 0 w 5760"/>
                <a:gd name="T1" fmla="*/ 753 h 1060"/>
                <a:gd name="T2" fmla="*/ 0 w 5760"/>
                <a:gd name="T3" fmla="*/ 1059 h 1060"/>
                <a:gd name="T4" fmla="*/ 5759 w 5760"/>
                <a:gd name="T5" fmla="*/ 1059 h 1060"/>
                <a:gd name="T6" fmla="*/ 5759 w 5760"/>
                <a:gd name="T7" fmla="*/ 0 h 1060"/>
                <a:gd name="T8" fmla="*/ 5430 w 5760"/>
                <a:gd name="T9" fmla="*/ 0 h 1060"/>
                <a:gd name="T10" fmla="*/ 5298 w 5760"/>
                <a:gd name="T11" fmla="*/ 84 h 1060"/>
                <a:gd name="T12" fmla="*/ 5136 w 5760"/>
                <a:gd name="T13" fmla="*/ 159 h 1060"/>
                <a:gd name="T14" fmla="*/ 4968 w 5760"/>
                <a:gd name="T15" fmla="*/ 222 h 1060"/>
                <a:gd name="T16" fmla="*/ 4812 w 5760"/>
                <a:gd name="T17" fmla="*/ 267 h 1060"/>
                <a:gd name="T18" fmla="*/ 4626 w 5760"/>
                <a:gd name="T19" fmla="*/ 324 h 1060"/>
                <a:gd name="T20" fmla="*/ 4440 w 5760"/>
                <a:gd name="T21" fmla="*/ 366 h 1060"/>
                <a:gd name="T22" fmla="*/ 4230 w 5760"/>
                <a:gd name="T23" fmla="*/ 414 h 1060"/>
                <a:gd name="T24" fmla="*/ 3939 w 5760"/>
                <a:gd name="T25" fmla="*/ 468 h 1060"/>
                <a:gd name="T26" fmla="*/ 3711 w 5760"/>
                <a:gd name="T27" fmla="*/ 504 h 1060"/>
                <a:gd name="T28" fmla="*/ 3441 w 5760"/>
                <a:gd name="T29" fmla="*/ 543 h 1060"/>
                <a:gd name="T30" fmla="*/ 3189 w 5760"/>
                <a:gd name="T31" fmla="*/ 579 h 1060"/>
                <a:gd name="T32" fmla="*/ 2925 w 5760"/>
                <a:gd name="T33" fmla="*/ 606 h 1060"/>
                <a:gd name="T34" fmla="*/ 2679 w 5760"/>
                <a:gd name="T35" fmla="*/ 633 h 1060"/>
                <a:gd name="T36" fmla="*/ 2418 w 5760"/>
                <a:gd name="T37" fmla="*/ 654 h 1060"/>
                <a:gd name="T38" fmla="*/ 2142 w 5760"/>
                <a:gd name="T39" fmla="*/ 675 h 1060"/>
                <a:gd name="T40" fmla="*/ 1896 w 5760"/>
                <a:gd name="T41" fmla="*/ 693 h 1060"/>
                <a:gd name="T42" fmla="*/ 1647 w 5760"/>
                <a:gd name="T43" fmla="*/ 708 h 1060"/>
                <a:gd name="T44" fmla="*/ 1404 w 5760"/>
                <a:gd name="T45" fmla="*/ 720 h 1060"/>
                <a:gd name="T46" fmla="*/ 1170 w 5760"/>
                <a:gd name="T47" fmla="*/ 732 h 1060"/>
                <a:gd name="T48" fmla="*/ 906 w 5760"/>
                <a:gd name="T49" fmla="*/ 738 h 1060"/>
                <a:gd name="T50" fmla="*/ 534 w 5760"/>
                <a:gd name="T51" fmla="*/ 747 h 1060"/>
                <a:gd name="T52" fmla="*/ 201 w 5760"/>
                <a:gd name="T53" fmla="*/ 753 h 1060"/>
                <a:gd name="T54" fmla="*/ 0 w 5760"/>
                <a:gd name="T55" fmla="*/ 753 h 10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760" h="1060">
                  <a:moveTo>
                    <a:pt x="0" y="753"/>
                  </a:moveTo>
                  <a:lnTo>
                    <a:pt x="0" y="1059"/>
                  </a:lnTo>
                  <a:lnTo>
                    <a:pt x="5759" y="1059"/>
                  </a:lnTo>
                  <a:lnTo>
                    <a:pt x="5759" y="0"/>
                  </a:lnTo>
                  <a:lnTo>
                    <a:pt x="5430" y="0"/>
                  </a:lnTo>
                  <a:lnTo>
                    <a:pt x="5298" y="84"/>
                  </a:lnTo>
                  <a:lnTo>
                    <a:pt x="5136" y="159"/>
                  </a:lnTo>
                  <a:lnTo>
                    <a:pt x="4968" y="222"/>
                  </a:lnTo>
                  <a:lnTo>
                    <a:pt x="4812" y="267"/>
                  </a:lnTo>
                  <a:lnTo>
                    <a:pt x="4626" y="324"/>
                  </a:lnTo>
                  <a:lnTo>
                    <a:pt x="4440" y="366"/>
                  </a:lnTo>
                  <a:lnTo>
                    <a:pt x="4230" y="414"/>
                  </a:lnTo>
                  <a:lnTo>
                    <a:pt x="3939" y="468"/>
                  </a:lnTo>
                  <a:lnTo>
                    <a:pt x="3711" y="504"/>
                  </a:lnTo>
                  <a:lnTo>
                    <a:pt x="3441" y="543"/>
                  </a:lnTo>
                  <a:lnTo>
                    <a:pt x="3189" y="579"/>
                  </a:lnTo>
                  <a:lnTo>
                    <a:pt x="2925" y="606"/>
                  </a:lnTo>
                  <a:lnTo>
                    <a:pt x="2679" y="633"/>
                  </a:lnTo>
                  <a:lnTo>
                    <a:pt x="2418" y="654"/>
                  </a:lnTo>
                  <a:lnTo>
                    <a:pt x="2142" y="675"/>
                  </a:lnTo>
                  <a:lnTo>
                    <a:pt x="1896" y="693"/>
                  </a:lnTo>
                  <a:lnTo>
                    <a:pt x="1647" y="708"/>
                  </a:lnTo>
                  <a:lnTo>
                    <a:pt x="1404" y="720"/>
                  </a:lnTo>
                  <a:lnTo>
                    <a:pt x="1170" y="732"/>
                  </a:lnTo>
                  <a:lnTo>
                    <a:pt x="906" y="738"/>
                  </a:lnTo>
                  <a:lnTo>
                    <a:pt x="534" y="747"/>
                  </a:lnTo>
                  <a:lnTo>
                    <a:pt x="201" y="753"/>
                  </a:lnTo>
                  <a:lnTo>
                    <a:pt x="0" y="753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F8D695D-9740-8245-B6A0-C8E4A26B46E6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5284" cy="673"/>
            </a:xfrm>
            <a:custGeom>
              <a:avLst/>
              <a:gdLst>
                <a:gd name="T0" fmla="*/ 0 w 5284"/>
                <a:gd name="T1" fmla="*/ 366 h 673"/>
                <a:gd name="T2" fmla="*/ 0 w 5284"/>
                <a:gd name="T3" fmla="*/ 672 h 673"/>
                <a:gd name="T4" fmla="*/ 303 w 5284"/>
                <a:gd name="T5" fmla="*/ 672 h 673"/>
                <a:gd name="T6" fmla="*/ 723 w 5284"/>
                <a:gd name="T7" fmla="*/ 663 h 673"/>
                <a:gd name="T8" fmla="*/ 1020 w 5284"/>
                <a:gd name="T9" fmla="*/ 654 h 673"/>
                <a:gd name="T10" fmla="*/ 1302 w 5284"/>
                <a:gd name="T11" fmla="*/ 642 h 673"/>
                <a:gd name="T12" fmla="*/ 1554 w 5284"/>
                <a:gd name="T13" fmla="*/ 630 h 673"/>
                <a:gd name="T14" fmla="*/ 1779 w 5284"/>
                <a:gd name="T15" fmla="*/ 615 h 673"/>
                <a:gd name="T16" fmla="*/ 1962 w 5284"/>
                <a:gd name="T17" fmla="*/ 606 h 673"/>
                <a:gd name="T18" fmla="*/ 2193 w 5284"/>
                <a:gd name="T19" fmla="*/ 588 h 673"/>
                <a:gd name="T20" fmla="*/ 2448 w 5284"/>
                <a:gd name="T21" fmla="*/ 570 h 673"/>
                <a:gd name="T22" fmla="*/ 2700 w 5284"/>
                <a:gd name="T23" fmla="*/ 546 h 673"/>
                <a:gd name="T24" fmla="*/ 2904 w 5284"/>
                <a:gd name="T25" fmla="*/ 528 h 673"/>
                <a:gd name="T26" fmla="*/ 3138 w 5284"/>
                <a:gd name="T27" fmla="*/ 498 h 673"/>
                <a:gd name="T28" fmla="*/ 3324 w 5284"/>
                <a:gd name="T29" fmla="*/ 474 h 673"/>
                <a:gd name="T30" fmla="*/ 3534 w 5284"/>
                <a:gd name="T31" fmla="*/ 447 h 673"/>
                <a:gd name="T32" fmla="*/ 3735 w 5284"/>
                <a:gd name="T33" fmla="*/ 420 h 673"/>
                <a:gd name="T34" fmla="*/ 3933 w 5284"/>
                <a:gd name="T35" fmla="*/ 384 h 673"/>
                <a:gd name="T36" fmla="*/ 4116 w 5284"/>
                <a:gd name="T37" fmla="*/ 351 h 673"/>
                <a:gd name="T38" fmla="*/ 4266 w 5284"/>
                <a:gd name="T39" fmla="*/ 318 h 673"/>
                <a:gd name="T40" fmla="*/ 4446 w 5284"/>
                <a:gd name="T41" fmla="*/ 279 h 673"/>
                <a:gd name="T42" fmla="*/ 4620 w 5284"/>
                <a:gd name="T43" fmla="*/ 237 h 673"/>
                <a:gd name="T44" fmla="*/ 4779 w 5284"/>
                <a:gd name="T45" fmla="*/ 192 h 673"/>
                <a:gd name="T46" fmla="*/ 4920 w 5284"/>
                <a:gd name="T47" fmla="*/ 147 h 673"/>
                <a:gd name="T48" fmla="*/ 5085 w 5284"/>
                <a:gd name="T49" fmla="*/ 90 h 673"/>
                <a:gd name="T50" fmla="*/ 5193 w 5284"/>
                <a:gd name="T51" fmla="*/ 42 h 673"/>
                <a:gd name="T52" fmla="*/ 5283 w 5284"/>
                <a:gd name="T53" fmla="*/ 0 h 673"/>
                <a:gd name="T54" fmla="*/ 3201 w 5284"/>
                <a:gd name="T55" fmla="*/ 0 h 673"/>
                <a:gd name="T56" fmla="*/ 2982 w 5284"/>
                <a:gd name="T57" fmla="*/ 57 h 673"/>
                <a:gd name="T58" fmla="*/ 2775 w 5284"/>
                <a:gd name="T59" fmla="*/ 108 h 673"/>
                <a:gd name="T60" fmla="*/ 2562 w 5284"/>
                <a:gd name="T61" fmla="*/ 150 h 673"/>
                <a:gd name="T62" fmla="*/ 2397 w 5284"/>
                <a:gd name="T63" fmla="*/ 183 h 673"/>
                <a:gd name="T64" fmla="*/ 2205 w 5284"/>
                <a:gd name="T65" fmla="*/ 213 h 673"/>
                <a:gd name="T66" fmla="*/ 2001 w 5284"/>
                <a:gd name="T67" fmla="*/ 243 h 673"/>
                <a:gd name="T68" fmla="*/ 1776 w 5284"/>
                <a:gd name="T69" fmla="*/ 273 h 673"/>
                <a:gd name="T70" fmla="*/ 1536 w 5284"/>
                <a:gd name="T71" fmla="*/ 297 h 673"/>
                <a:gd name="T72" fmla="*/ 1344 w 5284"/>
                <a:gd name="T73" fmla="*/ 312 h 673"/>
                <a:gd name="T74" fmla="*/ 1134 w 5284"/>
                <a:gd name="T75" fmla="*/ 330 h 673"/>
                <a:gd name="T76" fmla="*/ 921 w 5284"/>
                <a:gd name="T77" fmla="*/ 342 h 673"/>
                <a:gd name="T78" fmla="*/ 696 w 5284"/>
                <a:gd name="T79" fmla="*/ 354 h 673"/>
                <a:gd name="T80" fmla="*/ 501 w 5284"/>
                <a:gd name="T81" fmla="*/ 360 h 673"/>
                <a:gd name="T82" fmla="*/ 279 w 5284"/>
                <a:gd name="T83" fmla="*/ 366 h 673"/>
                <a:gd name="T84" fmla="*/ 99 w 5284"/>
                <a:gd name="T85" fmla="*/ 369 h 673"/>
                <a:gd name="T86" fmla="*/ 0 w 5284"/>
                <a:gd name="T87" fmla="*/ 366 h 67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284" h="673">
                  <a:moveTo>
                    <a:pt x="0" y="366"/>
                  </a:moveTo>
                  <a:lnTo>
                    <a:pt x="0" y="672"/>
                  </a:lnTo>
                  <a:lnTo>
                    <a:pt x="303" y="672"/>
                  </a:lnTo>
                  <a:lnTo>
                    <a:pt x="723" y="663"/>
                  </a:lnTo>
                  <a:lnTo>
                    <a:pt x="1020" y="654"/>
                  </a:lnTo>
                  <a:lnTo>
                    <a:pt x="1302" y="642"/>
                  </a:lnTo>
                  <a:lnTo>
                    <a:pt x="1554" y="630"/>
                  </a:lnTo>
                  <a:lnTo>
                    <a:pt x="1779" y="615"/>
                  </a:lnTo>
                  <a:lnTo>
                    <a:pt x="1962" y="606"/>
                  </a:lnTo>
                  <a:lnTo>
                    <a:pt x="2193" y="588"/>
                  </a:lnTo>
                  <a:lnTo>
                    <a:pt x="2448" y="570"/>
                  </a:lnTo>
                  <a:lnTo>
                    <a:pt x="2700" y="546"/>
                  </a:lnTo>
                  <a:lnTo>
                    <a:pt x="2904" y="528"/>
                  </a:lnTo>
                  <a:lnTo>
                    <a:pt x="3138" y="498"/>
                  </a:lnTo>
                  <a:lnTo>
                    <a:pt x="3324" y="474"/>
                  </a:lnTo>
                  <a:lnTo>
                    <a:pt x="3534" y="447"/>
                  </a:lnTo>
                  <a:lnTo>
                    <a:pt x="3735" y="420"/>
                  </a:lnTo>
                  <a:lnTo>
                    <a:pt x="3933" y="384"/>
                  </a:lnTo>
                  <a:lnTo>
                    <a:pt x="4116" y="351"/>
                  </a:lnTo>
                  <a:lnTo>
                    <a:pt x="4266" y="318"/>
                  </a:lnTo>
                  <a:lnTo>
                    <a:pt x="4446" y="279"/>
                  </a:lnTo>
                  <a:lnTo>
                    <a:pt x="4620" y="237"/>
                  </a:lnTo>
                  <a:lnTo>
                    <a:pt x="4779" y="192"/>
                  </a:lnTo>
                  <a:lnTo>
                    <a:pt x="4920" y="147"/>
                  </a:lnTo>
                  <a:lnTo>
                    <a:pt x="5085" y="90"/>
                  </a:lnTo>
                  <a:lnTo>
                    <a:pt x="5193" y="42"/>
                  </a:lnTo>
                  <a:lnTo>
                    <a:pt x="5283" y="0"/>
                  </a:lnTo>
                  <a:lnTo>
                    <a:pt x="3201" y="0"/>
                  </a:lnTo>
                  <a:lnTo>
                    <a:pt x="2982" y="57"/>
                  </a:lnTo>
                  <a:lnTo>
                    <a:pt x="2775" y="108"/>
                  </a:lnTo>
                  <a:lnTo>
                    <a:pt x="2562" y="150"/>
                  </a:lnTo>
                  <a:lnTo>
                    <a:pt x="2397" y="183"/>
                  </a:lnTo>
                  <a:lnTo>
                    <a:pt x="2205" y="213"/>
                  </a:lnTo>
                  <a:lnTo>
                    <a:pt x="2001" y="243"/>
                  </a:lnTo>
                  <a:lnTo>
                    <a:pt x="1776" y="273"/>
                  </a:lnTo>
                  <a:lnTo>
                    <a:pt x="1536" y="297"/>
                  </a:lnTo>
                  <a:lnTo>
                    <a:pt x="1344" y="312"/>
                  </a:lnTo>
                  <a:lnTo>
                    <a:pt x="1134" y="330"/>
                  </a:lnTo>
                  <a:lnTo>
                    <a:pt x="921" y="342"/>
                  </a:lnTo>
                  <a:lnTo>
                    <a:pt x="696" y="354"/>
                  </a:lnTo>
                  <a:lnTo>
                    <a:pt x="501" y="360"/>
                  </a:lnTo>
                  <a:lnTo>
                    <a:pt x="279" y="366"/>
                  </a:lnTo>
                  <a:lnTo>
                    <a:pt x="99" y="369"/>
                  </a:lnTo>
                  <a:lnTo>
                    <a:pt x="0" y="366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48BAD496-3EDB-DB1B-7944-A4C8234900E9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2884" cy="286"/>
            </a:xfrm>
            <a:custGeom>
              <a:avLst/>
              <a:gdLst>
                <a:gd name="T0" fmla="*/ 0 w 2884"/>
                <a:gd name="T1" fmla="*/ 0 h 286"/>
                <a:gd name="T2" fmla="*/ 0 w 2884"/>
                <a:gd name="T3" fmla="*/ 285 h 286"/>
                <a:gd name="T4" fmla="*/ 192 w 2884"/>
                <a:gd name="T5" fmla="*/ 285 h 286"/>
                <a:gd name="T6" fmla="*/ 384 w 2884"/>
                <a:gd name="T7" fmla="*/ 282 h 286"/>
                <a:gd name="T8" fmla="*/ 579 w 2884"/>
                <a:gd name="T9" fmla="*/ 276 h 286"/>
                <a:gd name="T10" fmla="*/ 789 w 2884"/>
                <a:gd name="T11" fmla="*/ 267 h 286"/>
                <a:gd name="T12" fmla="*/ 999 w 2884"/>
                <a:gd name="T13" fmla="*/ 258 h 286"/>
                <a:gd name="T14" fmla="*/ 1161 w 2884"/>
                <a:gd name="T15" fmla="*/ 246 h 286"/>
                <a:gd name="T16" fmla="*/ 1302 w 2884"/>
                <a:gd name="T17" fmla="*/ 234 h 286"/>
                <a:gd name="T18" fmla="*/ 1458 w 2884"/>
                <a:gd name="T19" fmla="*/ 222 h 286"/>
                <a:gd name="T20" fmla="*/ 1665 w 2884"/>
                <a:gd name="T21" fmla="*/ 201 h 286"/>
                <a:gd name="T22" fmla="*/ 1992 w 2884"/>
                <a:gd name="T23" fmla="*/ 159 h 286"/>
                <a:gd name="T24" fmla="*/ 2301 w 2884"/>
                <a:gd name="T25" fmla="*/ 117 h 286"/>
                <a:gd name="T26" fmla="*/ 2604 w 2884"/>
                <a:gd name="T27" fmla="*/ 60 h 286"/>
                <a:gd name="T28" fmla="*/ 2883 w 2884"/>
                <a:gd name="T29" fmla="*/ 0 h 286"/>
                <a:gd name="T30" fmla="*/ 0 w 2884"/>
                <a:gd name="T31" fmla="*/ 0 h 28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884" h="286">
                  <a:moveTo>
                    <a:pt x="0" y="0"/>
                  </a:moveTo>
                  <a:lnTo>
                    <a:pt x="0" y="285"/>
                  </a:lnTo>
                  <a:lnTo>
                    <a:pt x="192" y="285"/>
                  </a:lnTo>
                  <a:lnTo>
                    <a:pt x="384" y="282"/>
                  </a:lnTo>
                  <a:lnTo>
                    <a:pt x="579" y="276"/>
                  </a:lnTo>
                  <a:lnTo>
                    <a:pt x="789" y="267"/>
                  </a:lnTo>
                  <a:lnTo>
                    <a:pt x="999" y="258"/>
                  </a:lnTo>
                  <a:lnTo>
                    <a:pt x="1161" y="246"/>
                  </a:lnTo>
                  <a:lnTo>
                    <a:pt x="1302" y="234"/>
                  </a:lnTo>
                  <a:lnTo>
                    <a:pt x="1458" y="222"/>
                  </a:lnTo>
                  <a:lnTo>
                    <a:pt x="1665" y="201"/>
                  </a:lnTo>
                  <a:lnTo>
                    <a:pt x="1992" y="159"/>
                  </a:lnTo>
                  <a:lnTo>
                    <a:pt x="2301" y="117"/>
                  </a:lnTo>
                  <a:lnTo>
                    <a:pt x="2604" y="60"/>
                  </a:lnTo>
                  <a:lnTo>
                    <a:pt x="2883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8204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0574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Rectangle 14">
            <a:extLst>
              <a:ext uri="{FF2B5EF4-FFF2-40B4-BE49-F238E27FC236}">
                <a16:creationId xmlns:a16="http://schemas.microsoft.com/office/drawing/2014/main" id="{C7749CD3-4335-C8C7-B501-17421E400D55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5">
            <a:extLst>
              <a:ext uri="{FF2B5EF4-FFF2-40B4-BE49-F238E27FC236}">
                <a16:creationId xmlns:a16="http://schemas.microsoft.com/office/drawing/2014/main" id="{ACBA7D7C-A04C-478B-CEB4-15CC820650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29344AA-764B-D8EB-2DF1-7E0C9411F6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CBBB7-59E4-C949-B5A2-40FE7FFD38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0327062"/>
      </p:ext>
    </p:extLst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6F54E9B0-5C6C-83BE-5778-ED49FFB7EB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EF7B37DA-0AA8-630D-0A3F-CB9CCB4C7E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E3F77EE9-FD23-A30C-E74F-240D46EE63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98EF72-8EFC-4342-958D-85A9DA4A57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191315"/>
      </p:ext>
    </p:extLst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AB1EB8B9-217D-5AB1-12D1-80E8C84773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C8154E61-7BB8-086F-FC87-CB7BCB7364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EFA7ABC3-5E9A-48C1-4956-0F203B1AFC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AFB32B-880F-FC45-B66F-AC0BA8E4DC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162599"/>
      </p:ext>
    </p:extLst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1BC7D0D1-21E4-E687-1118-9C1B8284A1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4C79FC4D-F706-8685-2451-1EA60005BF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48058CF9-CB87-2136-9B98-0500EDABDE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2FAF7C-A234-9C4D-B014-B17E949DA4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9956814"/>
      </p:ext>
    </p:extLst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427CBCC8-E4BE-2FFD-4F10-683B53751E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687BDD8F-5289-2A92-C6B9-B134AC2B18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228516FE-EAC6-CA0C-1C36-CF1FC128D8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F43174-5E47-054C-B480-969298DAE7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1985483"/>
      </p:ext>
    </p:extLst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F830A823-40D0-809F-BC0D-4C5D574B37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6E9CF3BC-2286-ABE5-B4AC-DEAF95D93C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021D1001-B9D3-2940-06C2-BCA9C977A5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66491D-2467-8249-9206-B7620B76B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8242341"/>
      </p:ext>
    </p:extLst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941D5B6F-4F95-E085-B1DE-2E52AB54B3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5">
            <a:extLst>
              <a:ext uri="{FF2B5EF4-FFF2-40B4-BE49-F238E27FC236}">
                <a16:creationId xmlns:a16="http://schemas.microsoft.com/office/drawing/2014/main" id="{5143BD3C-9B82-9996-3AEC-0495D20F28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E6290180-CF22-CF3B-A87C-9AA491D593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C7FD9D-F287-134F-A7C7-5EF8E38F49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3214199"/>
      </p:ext>
    </p:extLst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050008C-7F01-19E5-2D2F-910974FBD8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4DAA6E0A-798C-D1C6-034D-D6E216FEFE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D0CF68C0-D452-4F9E-BD1B-476E405AB2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1EC3A9-6FF6-004C-B6D5-6C4B37614E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627892"/>
      </p:ext>
    </p:extLst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5DF6E70F-92B7-8872-33C4-8F8BFBC0CC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2062ACF9-126B-D903-51A8-42E2563FFA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D2CBA193-E736-5E40-721A-3CC07F96BB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F7D660-88CC-8340-B4BC-DAD86D2825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6789806"/>
      </p:ext>
    </p:extLst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E2DD8D08-DF27-CDDD-3141-EC56DEC465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DAFADF88-8688-55D3-AA2F-C20D7F764C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42B6224E-85DB-A236-F738-C9E6A9B42C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B50536-23F2-C649-B380-7EB689F744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2663615"/>
      </p:ext>
    </p:extLst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7A232A5B-6432-35F2-F014-D46F2ABD84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EAA3FFE5-249A-0FD6-A0E9-EA4100D4E2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4F7B7FDE-E30F-4B11-323C-3E00BDA9B8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DD1772-3DEF-A946-A852-3CF4401D51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7292090"/>
      </p:ext>
    </p:extLst>
  </p:cSld>
  <p:clrMapOvr>
    <a:masterClrMapping/>
  </p:clrMapOvr>
  <p:transition spd="med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ED31D1C3-D125-EEE9-D619-04E1DCD3B0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22247DF5-2685-F980-C851-F323789D20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887BC3AC-08A5-CB44-C277-ABEDCFEDF6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A3CDF0-F240-F54C-AE44-FFF82A3068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5583127"/>
      </p:ext>
    </p:extLst>
  </p:cSld>
  <p:clrMapOvr>
    <a:masterClrMapping/>
  </p:clrMapOvr>
  <p:transition spd="med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96B2370D-7CED-79D6-80DB-34D5473B2B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9BD4F976-D7A7-44A7-8F13-9AA9F0C999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9ED9041E-778C-22B1-6B6F-BAB7B66C35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E902B8-4E3D-A54D-AB3E-E6BD1472EE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1342380"/>
      </p:ext>
    </p:extLst>
  </p:cSld>
  <p:clrMapOvr>
    <a:masterClrMapping/>
  </p:clrMapOvr>
  <p:transition spd="med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bg>
      <p:bgPr>
        <a:gradFill flip="none" rotWithShape="1">
          <a:gsLst>
            <a:gs pos="0">
              <a:srgbClr val="FFFFFF"/>
            </a:gs>
            <a:gs pos="50000">
              <a:srgbClr val="FAFAFA"/>
            </a:gs>
            <a:gs pos="100000">
              <a:srgbClr val="CFCFC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014" y="315915"/>
            <a:ext cx="1316039" cy="614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014" y="315915"/>
            <a:ext cx="1316039" cy="614363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Title Text"/>
          <p:cNvSpPr txBox="1">
            <a:spLocks noGrp="1"/>
          </p:cNvSpPr>
          <p:nvPr>
            <p:ph type="title"/>
          </p:nvPr>
        </p:nvSpPr>
        <p:spPr>
          <a:xfrm>
            <a:off x="2024065" y="2"/>
            <a:ext cx="9964313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dirty="0"/>
              <a:t>Title Text</a:t>
            </a:r>
          </a:p>
        </p:txBody>
      </p:sp>
      <p:sp>
        <p:nvSpPr>
          <p:cNvPr id="104" name="Body Level One…"/>
          <p:cNvSpPr txBox="1">
            <a:spLocks noGrp="1"/>
          </p:cNvSpPr>
          <p:nvPr>
            <p:ph type="body" idx="1"/>
          </p:nvPr>
        </p:nvSpPr>
        <p:spPr>
          <a:xfrm>
            <a:off x="354014" y="1701120"/>
            <a:ext cx="11634364" cy="32591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64228" y="6368335"/>
            <a:ext cx="424149" cy="307777"/>
          </a:xfrm>
          <a:prstGeom prst="rect">
            <a:avLst/>
          </a:prstGeom>
        </p:spPr>
        <p:txBody>
          <a:bodyPr wrap="square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687409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hidden">
          <a:xfrm flipV="1">
            <a:off x="1115485" y="152401"/>
            <a:ext cx="10873316" cy="6550025"/>
          </a:xfrm>
          <a:prstGeom prst="rect">
            <a:avLst/>
          </a:prstGeom>
          <a:solidFill>
            <a:srgbClr val="AE2B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-2615670" y="2971271"/>
            <a:ext cx="6550025" cy="91228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/>
          </a:p>
        </p:txBody>
      </p:sp>
      <p:pic>
        <p:nvPicPr>
          <p:cNvPr id="6" name="Picture 10" descr="UoH_logo_white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03201" y="152401"/>
            <a:ext cx="912284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1727200" y="1935778"/>
            <a:ext cx="9482667" cy="1445854"/>
          </a:xfrm>
        </p:spPr>
        <p:txBody>
          <a:bodyPr/>
          <a:lstStyle>
            <a:lvl1pPr algn="l">
              <a:lnSpc>
                <a:spcPts val="5400"/>
              </a:lnSpc>
              <a:defRPr sz="4800" b="0">
                <a:solidFill>
                  <a:srgbClr val="FFFFFF"/>
                </a:solidFill>
                <a:latin typeface="Georgia"/>
                <a:cs typeface="Georgi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1727200" y="5638800"/>
            <a:ext cx="9482667" cy="685800"/>
          </a:xfrm>
        </p:spPr>
        <p:txBody>
          <a:bodyPr anchor="b">
            <a:noAutofit/>
          </a:bodyPr>
          <a:lstStyle>
            <a:lvl1pPr marL="0" indent="0" algn="l">
              <a:lnSpc>
                <a:spcPts val="2200"/>
              </a:lnSpc>
              <a:spcBef>
                <a:spcPts val="0"/>
              </a:spcBef>
              <a:buNone/>
              <a:defRPr sz="1800" b="0" i="1">
                <a:solidFill>
                  <a:schemeClr val="bg1"/>
                </a:solidFill>
                <a:latin typeface="Georgia"/>
                <a:cs typeface="Georg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68100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 flipV="1">
            <a:off x="203200" y="152401"/>
            <a:ext cx="11785600" cy="6550025"/>
          </a:xfrm>
          <a:prstGeom prst="rect">
            <a:avLst/>
          </a:prstGeom>
          <a:solidFill>
            <a:srgbClr val="105B9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897467" y="1935164"/>
            <a:ext cx="10498667" cy="1698625"/>
          </a:xfrm>
        </p:spPr>
        <p:txBody>
          <a:bodyPr/>
          <a:lstStyle>
            <a:lvl1pPr algn="l">
              <a:lnSpc>
                <a:spcPts val="5400"/>
              </a:lnSpc>
              <a:defRPr sz="4800" b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307733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S_bullets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9465" y="1752600"/>
            <a:ext cx="11407424" cy="4324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Change the way you think about Hull  </a:t>
            </a:r>
            <a:r>
              <a:rPr lang="en-US" b="1"/>
              <a:t>|  </a:t>
            </a:r>
            <a:r>
              <a:rPr lang="en-US"/>
              <a:t>7 October 2009 |  </a:t>
            </a:r>
            <a:fld id="{94F460AD-2E95-412F-A218-26ABEC1A3B11}" type="slidenum">
              <a:rPr lang="en-US" b="1"/>
              <a:pPr/>
              <a:t>‹#›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567389883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>
          <a:xfrm>
            <a:off x="5662085" y="6557963"/>
            <a:ext cx="2669116" cy="2270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6B95A6A-FE51-4078-A0D1-098F901B3124}" type="datetime1">
              <a:rPr lang="en-US"/>
              <a:pPr/>
              <a:t>1/10/2026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Georgia"/>
                <a:ea typeface="+mn-ea"/>
                <a:cs typeface="Georgi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335434" y="6556375"/>
            <a:ext cx="785284" cy="2286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346E167-8B68-442D-9C0C-27309C7488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686701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3600" b="1">
                <a:latin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457262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2161672-9CFB-4852-92B2-228AC79130CB}" type="datetime2">
              <a:rPr lang="en-GB"/>
              <a:pPr/>
              <a:t>Saturday, 10 January 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Georgia"/>
                <a:ea typeface="+mn-ea"/>
                <a:cs typeface="Georgi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CF3CAA7-129C-4162-B5CD-801842D731F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017811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tail Sketch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42600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185" y="188914"/>
            <a:ext cx="11618383" cy="714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10684" y="1828800"/>
            <a:ext cx="5181600" cy="4219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5" y="1828800"/>
            <a:ext cx="5183716" cy="4219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6592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-frame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/>
              <a:t>Drag picture to placeholder or click icon to add</a:t>
            </a:r>
            <a:endParaRPr lang="en-US" dirty="0"/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026" y="1437483"/>
            <a:ext cx="131603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2302752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bg>
      <p:bgPr>
        <a:gradFill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Placeholder 1"/>
          <p:cNvSpPr>
            <a:spLocks noGrp="1"/>
          </p:cNvSpPr>
          <p:nvPr>
            <p:ph type="title"/>
          </p:nvPr>
        </p:nvSpPr>
        <p:spPr bwMode="auto">
          <a:xfrm>
            <a:off x="353437" y="1408734"/>
            <a:ext cx="1141449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altLang="x-none"/>
              <a:t>Click to edit Master title style</a:t>
            </a:r>
            <a:endParaRPr lang="en-US" altLang="x-none" dirty="0"/>
          </a:p>
        </p:txBody>
      </p:sp>
      <p:sp>
        <p:nvSpPr>
          <p:cNvPr id="6" name="Text Placeholder 2"/>
          <p:cNvSpPr>
            <a:spLocks noGrp="1"/>
          </p:cNvSpPr>
          <p:nvPr>
            <p:ph idx="1"/>
          </p:nvPr>
        </p:nvSpPr>
        <p:spPr bwMode="auto">
          <a:xfrm>
            <a:off x="353437" y="3212302"/>
            <a:ext cx="11414495" cy="325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  <a:endParaRPr lang="en-US" altLang="x-none" noProof="0" dirty="0"/>
          </a:p>
        </p:txBody>
      </p:sp>
      <p:pic>
        <p:nvPicPr>
          <p:cNvPr id="8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7" y="315913"/>
            <a:ext cx="1754716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98103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11E6151E-E2E2-2555-2854-5D24A6BBCDBE}"/>
              </a:ext>
            </a:extLst>
          </p:cNvPr>
          <p:cNvGrpSpPr>
            <a:grpSpLocks/>
          </p:cNvGrpSpPr>
          <p:nvPr/>
        </p:nvGrpSpPr>
        <p:grpSpPr bwMode="auto">
          <a:xfrm>
            <a:off x="-12699" y="-20638"/>
            <a:ext cx="12204700" cy="6878638"/>
            <a:chOff x="-6" y="-13"/>
            <a:chExt cx="5766" cy="4333"/>
          </a:xfrm>
        </p:grpSpPr>
        <p:sp>
          <p:nvSpPr>
            <p:cNvPr id="7171" name="Rectangle 3">
              <a:extLst>
                <a:ext uri="{FF2B5EF4-FFF2-40B4-BE49-F238E27FC236}">
                  <a16:creationId xmlns:a16="http://schemas.microsoft.com/office/drawing/2014/main" id="{E3C02055-D6D2-2246-B056-7AA1B92B655F}"/>
                </a:ext>
              </a:extLst>
            </p:cNvPr>
            <p:cNvSpPr>
              <a:spLocks noChangeArrowheads="1"/>
            </p:cNvSpPr>
            <p:nvPr/>
          </p:nvSpPr>
          <p:spPr bwMode="invGray">
            <a:xfrm>
              <a:off x="5549" y="0"/>
              <a:ext cx="211" cy="43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" pitchFamily="1" charset="0"/>
                <a:ea typeface="ＭＳ Ｐゴシック" pitchFamily="1" charset="-128"/>
                <a:cs typeface="ＭＳ Ｐゴシック" pitchFamily="1" charset="-128"/>
              </a:endParaRPr>
            </a:p>
          </p:txBody>
        </p:sp>
        <p:sp>
          <p:nvSpPr>
            <p:cNvPr id="1033" name="Freeform 4">
              <a:extLst>
                <a:ext uri="{FF2B5EF4-FFF2-40B4-BE49-F238E27FC236}">
                  <a16:creationId xmlns:a16="http://schemas.microsoft.com/office/drawing/2014/main" id="{147C7DEB-1E33-406A-3662-EE1F384E6248}"/>
                </a:ext>
              </a:extLst>
            </p:cNvPr>
            <p:cNvSpPr>
              <a:spLocks/>
            </p:cNvSpPr>
            <p:nvPr/>
          </p:nvSpPr>
          <p:spPr bwMode="white">
            <a:xfrm>
              <a:off x="-6" y="2828"/>
              <a:ext cx="3625" cy="1492"/>
            </a:xfrm>
            <a:custGeom>
              <a:avLst/>
              <a:gdLst>
                <a:gd name="T0" fmla="*/ 0 w 3625"/>
                <a:gd name="T1" fmla="*/ 1491 h 1492"/>
                <a:gd name="T2" fmla="*/ 0 w 3625"/>
                <a:gd name="T3" fmla="*/ 0 h 1492"/>
                <a:gd name="T4" fmla="*/ 171 w 3625"/>
                <a:gd name="T5" fmla="*/ 3 h 1492"/>
                <a:gd name="T6" fmla="*/ 355 w 3625"/>
                <a:gd name="T7" fmla="*/ 9 h 1492"/>
                <a:gd name="T8" fmla="*/ 499 w 3625"/>
                <a:gd name="T9" fmla="*/ 21 h 1492"/>
                <a:gd name="T10" fmla="*/ 650 w 3625"/>
                <a:gd name="T11" fmla="*/ 36 h 1492"/>
                <a:gd name="T12" fmla="*/ 809 w 3625"/>
                <a:gd name="T13" fmla="*/ 54 h 1492"/>
                <a:gd name="T14" fmla="*/ 957 w 3625"/>
                <a:gd name="T15" fmla="*/ 78 h 1492"/>
                <a:gd name="T16" fmla="*/ 1119 w 3625"/>
                <a:gd name="T17" fmla="*/ 105 h 1492"/>
                <a:gd name="T18" fmla="*/ 1261 w 3625"/>
                <a:gd name="T19" fmla="*/ 133 h 1492"/>
                <a:gd name="T20" fmla="*/ 1441 w 3625"/>
                <a:gd name="T21" fmla="*/ 175 h 1492"/>
                <a:gd name="T22" fmla="*/ 1598 w 3625"/>
                <a:gd name="T23" fmla="*/ 217 h 1492"/>
                <a:gd name="T24" fmla="*/ 1763 w 3625"/>
                <a:gd name="T25" fmla="*/ 269 h 1492"/>
                <a:gd name="T26" fmla="*/ 1887 w 3625"/>
                <a:gd name="T27" fmla="*/ 308 h 1492"/>
                <a:gd name="T28" fmla="*/ 2085 w 3625"/>
                <a:gd name="T29" fmla="*/ 384 h 1492"/>
                <a:gd name="T30" fmla="*/ 2230 w 3625"/>
                <a:gd name="T31" fmla="*/ 444 h 1492"/>
                <a:gd name="T32" fmla="*/ 2456 w 3625"/>
                <a:gd name="T33" fmla="*/ 547 h 1492"/>
                <a:gd name="T34" fmla="*/ 2666 w 3625"/>
                <a:gd name="T35" fmla="*/ 662 h 1492"/>
                <a:gd name="T36" fmla="*/ 2859 w 3625"/>
                <a:gd name="T37" fmla="*/ 786 h 1492"/>
                <a:gd name="T38" fmla="*/ 3046 w 3625"/>
                <a:gd name="T39" fmla="*/ 920 h 1492"/>
                <a:gd name="T40" fmla="*/ 3193 w 3625"/>
                <a:gd name="T41" fmla="*/ 1038 h 1492"/>
                <a:gd name="T42" fmla="*/ 3332 w 3625"/>
                <a:gd name="T43" fmla="*/ 1168 h 1492"/>
                <a:gd name="T44" fmla="*/ 3440 w 3625"/>
                <a:gd name="T45" fmla="*/ 1280 h 1492"/>
                <a:gd name="T46" fmla="*/ 3524 w 3625"/>
                <a:gd name="T47" fmla="*/ 1380 h 1492"/>
                <a:gd name="T48" fmla="*/ 3624 w 3625"/>
                <a:gd name="T49" fmla="*/ 1491 h 1492"/>
                <a:gd name="T50" fmla="*/ 3608 w 3625"/>
                <a:gd name="T51" fmla="*/ 1491 h 1492"/>
                <a:gd name="T52" fmla="*/ 0 w 3625"/>
                <a:gd name="T53" fmla="*/ 1491 h 149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25" h="1492">
                  <a:moveTo>
                    <a:pt x="0" y="1491"/>
                  </a:moveTo>
                  <a:lnTo>
                    <a:pt x="0" y="0"/>
                  </a:lnTo>
                  <a:lnTo>
                    <a:pt x="171" y="3"/>
                  </a:lnTo>
                  <a:lnTo>
                    <a:pt x="355" y="9"/>
                  </a:lnTo>
                  <a:lnTo>
                    <a:pt x="499" y="21"/>
                  </a:lnTo>
                  <a:lnTo>
                    <a:pt x="650" y="36"/>
                  </a:lnTo>
                  <a:lnTo>
                    <a:pt x="809" y="54"/>
                  </a:lnTo>
                  <a:lnTo>
                    <a:pt x="957" y="78"/>
                  </a:lnTo>
                  <a:lnTo>
                    <a:pt x="1119" y="105"/>
                  </a:lnTo>
                  <a:lnTo>
                    <a:pt x="1261" y="133"/>
                  </a:lnTo>
                  <a:lnTo>
                    <a:pt x="1441" y="175"/>
                  </a:lnTo>
                  <a:lnTo>
                    <a:pt x="1598" y="217"/>
                  </a:lnTo>
                  <a:lnTo>
                    <a:pt x="1763" y="269"/>
                  </a:lnTo>
                  <a:lnTo>
                    <a:pt x="1887" y="308"/>
                  </a:lnTo>
                  <a:lnTo>
                    <a:pt x="2085" y="384"/>
                  </a:lnTo>
                  <a:lnTo>
                    <a:pt x="2230" y="444"/>
                  </a:lnTo>
                  <a:lnTo>
                    <a:pt x="2456" y="547"/>
                  </a:lnTo>
                  <a:lnTo>
                    <a:pt x="2666" y="662"/>
                  </a:lnTo>
                  <a:lnTo>
                    <a:pt x="2859" y="786"/>
                  </a:lnTo>
                  <a:lnTo>
                    <a:pt x="3046" y="920"/>
                  </a:lnTo>
                  <a:lnTo>
                    <a:pt x="3193" y="1038"/>
                  </a:lnTo>
                  <a:lnTo>
                    <a:pt x="3332" y="1168"/>
                  </a:lnTo>
                  <a:lnTo>
                    <a:pt x="3440" y="1280"/>
                  </a:lnTo>
                  <a:lnTo>
                    <a:pt x="3524" y="1380"/>
                  </a:lnTo>
                  <a:lnTo>
                    <a:pt x="3624" y="1491"/>
                  </a:lnTo>
                  <a:lnTo>
                    <a:pt x="3608" y="1491"/>
                  </a:lnTo>
                  <a:lnTo>
                    <a:pt x="0" y="1491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sp>
          <p:nvSpPr>
            <p:cNvPr id="1034" name="Freeform 5">
              <a:extLst>
                <a:ext uri="{FF2B5EF4-FFF2-40B4-BE49-F238E27FC236}">
                  <a16:creationId xmlns:a16="http://schemas.microsoft.com/office/drawing/2014/main" id="{CF21FC04-DAE9-2804-D60E-4A42904029CF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2405"/>
              <a:ext cx="5143" cy="1902"/>
            </a:xfrm>
            <a:custGeom>
              <a:avLst/>
              <a:gdLst>
                <a:gd name="T0" fmla="*/ 2718 w 5143"/>
                <a:gd name="T1" fmla="*/ 405 h 1902"/>
                <a:gd name="T2" fmla="*/ 2466 w 5143"/>
                <a:gd name="T3" fmla="*/ 333 h 1902"/>
                <a:gd name="T4" fmla="*/ 2202 w 5143"/>
                <a:gd name="T5" fmla="*/ 261 h 1902"/>
                <a:gd name="T6" fmla="*/ 1929 w 5143"/>
                <a:gd name="T7" fmla="*/ 198 h 1902"/>
                <a:gd name="T8" fmla="*/ 1695 w 5143"/>
                <a:gd name="T9" fmla="*/ 153 h 1902"/>
                <a:gd name="T10" fmla="*/ 1434 w 5143"/>
                <a:gd name="T11" fmla="*/ 111 h 1902"/>
                <a:gd name="T12" fmla="*/ 1188 w 5143"/>
                <a:gd name="T13" fmla="*/ 75 h 1902"/>
                <a:gd name="T14" fmla="*/ 957 w 5143"/>
                <a:gd name="T15" fmla="*/ 48 h 1902"/>
                <a:gd name="T16" fmla="*/ 747 w 5143"/>
                <a:gd name="T17" fmla="*/ 30 h 1902"/>
                <a:gd name="T18" fmla="*/ 501 w 5143"/>
                <a:gd name="T19" fmla="*/ 15 h 1902"/>
                <a:gd name="T20" fmla="*/ 246 w 5143"/>
                <a:gd name="T21" fmla="*/ 3 h 1902"/>
                <a:gd name="T22" fmla="*/ 0 w 5143"/>
                <a:gd name="T23" fmla="*/ 0 h 1902"/>
                <a:gd name="T24" fmla="*/ 0 w 5143"/>
                <a:gd name="T25" fmla="*/ 275 h 1902"/>
                <a:gd name="T26" fmla="*/ 0 w 5143"/>
                <a:gd name="T27" fmla="*/ 345 h 1902"/>
                <a:gd name="T28" fmla="*/ 0 w 5143"/>
                <a:gd name="T29" fmla="*/ 275 h 1902"/>
                <a:gd name="T30" fmla="*/ 0 w 5143"/>
                <a:gd name="T31" fmla="*/ 342 h 1902"/>
                <a:gd name="T32" fmla="*/ 339 w 5143"/>
                <a:gd name="T33" fmla="*/ 351 h 1902"/>
                <a:gd name="T34" fmla="*/ 606 w 5143"/>
                <a:gd name="T35" fmla="*/ 372 h 1902"/>
                <a:gd name="T36" fmla="*/ 852 w 5143"/>
                <a:gd name="T37" fmla="*/ 399 h 1902"/>
                <a:gd name="T38" fmla="*/ 1068 w 5143"/>
                <a:gd name="T39" fmla="*/ 435 h 1902"/>
                <a:gd name="T40" fmla="*/ 1275 w 5143"/>
                <a:gd name="T41" fmla="*/ 474 h 1902"/>
                <a:gd name="T42" fmla="*/ 1545 w 5143"/>
                <a:gd name="T43" fmla="*/ 540 h 1902"/>
                <a:gd name="T44" fmla="*/ 1761 w 5143"/>
                <a:gd name="T45" fmla="*/ 603 h 1902"/>
                <a:gd name="T46" fmla="*/ 1971 w 5143"/>
                <a:gd name="T47" fmla="*/ 678 h 1902"/>
                <a:gd name="T48" fmla="*/ 2166 w 5143"/>
                <a:gd name="T49" fmla="*/ 747 h 1902"/>
                <a:gd name="T50" fmla="*/ 2397 w 5143"/>
                <a:gd name="T51" fmla="*/ 852 h 1902"/>
                <a:gd name="T52" fmla="*/ 2613 w 5143"/>
                <a:gd name="T53" fmla="*/ 960 h 1902"/>
                <a:gd name="T54" fmla="*/ 2832 w 5143"/>
                <a:gd name="T55" fmla="*/ 1095 h 1902"/>
                <a:gd name="T56" fmla="*/ 3012 w 5143"/>
                <a:gd name="T57" fmla="*/ 1212 h 1902"/>
                <a:gd name="T58" fmla="*/ 3186 w 5143"/>
                <a:gd name="T59" fmla="*/ 1347 h 1902"/>
                <a:gd name="T60" fmla="*/ 3351 w 5143"/>
                <a:gd name="T61" fmla="*/ 1497 h 1902"/>
                <a:gd name="T62" fmla="*/ 3480 w 5143"/>
                <a:gd name="T63" fmla="*/ 1629 h 1902"/>
                <a:gd name="T64" fmla="*/ 3612 w 5143"/>
                <a:gd name="T65" fmla="*/ 1785 h 1902"/>
                <a:gd name="T66" fmla="*/ 3699 w 5143"/>
                <a:gd name="T67" fmla="*/ 1901 h 1902"/>
                <a:gd name="T68" fmla="*/ 5142 w 5143"/>
                <a:gd name="T69" fmla="*/ 1901 h 1902"/>
                <a:gd name="T70" fmla="*/ 5076 w 5143"/>
                <a:gd name="T71" fmla="*/ 1827 h 1902"/>
                <a:gd name="T72" fmla="*/ 4968 w 5143"/>
                <a:gd name="T73" fmla="*/ 1707 h 1902"/>
                <a:gd name="T74" fmla="*/ 4797 w 5143"/>
                <a:gd name="T75" fmla="*/ 1539 h 1902"/>
                <a:gd name="T76" fmla="*/ 4617 w 5143"/>
                <a:gd name="T77" fmla="*/ 1383 h 1902"/>
                <a:gd name="T78" fmla="*/ 4410 w 5143"/>
                <a:gd name="T79" fmla="*/ 1221 h 1902"/>
                <a:gd name="T80" fmla="*/ 4185 w 5143"/>
                <a:gd name="T81" fmla="*/ 1071 h 1902"/>
                <a:gd name="T82" fmla="*/ 3960 w 5143"/>
                <a:gd name="T83" fmla="*/ 939 h 1902"/>
                <a:gd name="T84" fmla="*/ 3708 w 5143"/>
                <a:gd name="T85" fmla="*/ 801 h 1902"/>
                <a:gd name="T86" fmla="*/ 3492 w 5143"/>
                <a:gd name="T87" fmla="*/ 702 h 1902"/>
                <a:gd name="T88" fmla="*/ 3231 w 5143"/>
                <a:gd name="T89" fmla="*/ 588 h 1902"/>
                <a:gd name="T90" fmla="*/ 2964 w 5143"/>
                <a:gd name="T91" fmla="*/ 489 h 1902"/>
                <a:gd name="T92" fmla="*/ 2718 w 5143"/>
                <a:gd name="T93" fmla="*/ 405 h 190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143" h="1902">
                  <a:moveTo>
                    <a:pt x="2718" y="405"/>
                  </a:moveTo>
                  <a:lnTo>
                    <a:pt x="2466" y="333"/>
                  </a:lnTo>
                  <a:lnTo>
                    <a:pt x="2202" y="261"/>
                  </a:lnTo>
                  <a:lnTo>
                    <a:pt x="1929" y="198"/>
                  </a:lnTo>
                  <a:lnTo>
                    <a:pt x="1695" y="153"/>
                  </a:lnTo>
                  <a:lnTo>
                    <a:pt x="1434" y="111"/>
                  </a:lnTo>
                  <a:lnTo>
                    <a:pt x="1188" y="75"/>
                  </a:lnTo>
                  <a:lnTo>
                    <a:pt x="957" y="48"/>
                  </a:lnTo>
                  <a:lnTo>
                    <a:pt x="747" y="30"/>
                  </a:lnTo>
                  <a:lnTo>
                    <a:pt x="501" y="15"/>
                  </a:lnTo>
                  <a:lnTo>
                    <a:pt x="246" y="3"/>
                  </a:lnTo>
                  <a:lnTo>
                    <a:pt x="0" y="0"/>
                  </a:lnTo>
                  <a:lnTo>
                    <a:pt x="0" y="275"/>
                  </a:lnTo>
                  <a:lnTo>
                    <a:pt x="0" y="345"/>
                  </a:lnTo>
                  <a:lnTo>
                    <a:pt x="0" y="275"/>
                  </a:lnTo>
                  <a:lnTo>
                    <a:pt x="0" y="342"/>
                  </a:lnTo>
                  <a:lnTo>
                    <a:pt x="339" y="351"/>
                  </a:lnTo>
                  <a:lnTo>
                    <a:pt x="606" y="372"/>
                  </a:lnTo>
                  <a:lnTo>
                    <a:pt x="852" y="399"/>
                  </a:lnTo>
                  <a:lnTo>
                    <a:pt x="1068" y="435"/>
                  </a:lnTo>
                  <a:lnTo>
                    <a:pt x="1275" y="474"/>
                  </a:lnTo>
                  <a:lnTo>
                    <a:pt x="1545" y="540"/>
                  </a:lnTo>
                  <a:lnTo>
                    <a:pt x="1761" y="603"/>
                  </a:lnTo>
                  <a:lnTo>
                    <a:pt x="1971" y="678"/>
                  </a:lnTo>
                  <a:lnTo>
                    <a:pt x="2166" y="747"/>
                  </a:lnTo>
                  <a:lnTo>
                    <a:pt x="2397" y="852"/>
                  </a:lnTo>
                  <a:lnTo>
                    <a:pt x="2613" y="960"/>
                  </a:lnTo>
                  <a:lnTo>
                    <a:pt x="2832" y="1095"/>
                  </a:lnTo>
                  <a:lnTo>
                    <a:pt x="3012" y="1212"/>
                  </a:lnTo>
                  <a:lnTo>
                    <a:pt x="3186" y="1347"/>
                  </a:lnTo>
                  <a:lnTo>
                    <a:pt x="3351" y="1497"/>
                  </a:lnTo>
                  <a:lnTo>
                    <a:pt x="3480" y="1629"/>
                  </a:lnTo>
                  <a:lnTo>
                    <a:pt x="3612" y="1785"/>
                  </a:lnTo>
                  <a:lnTo>
                    <a:pt x="3699" y="1901"/>
                  </a:lnTo>
                  <a:lnTo>
                    <a:pt x="5142" y="1901"/>
                  </a:lnTo>
                  <a:lnTo>
                    <a:pt x="5076" y="1827"/>
                  </a:lnTo>
                  <a:lnTo>
                    <a:pt x="4968" y="1707"/>
                  </a:lnTo>
                  <a:lnTo>
                    <a:pt x="4797" y="1539"/>
                  </a:lnTo>
                  <a:lnTo>
                    <a:pt x="4617" y="1383"/>
                  </a:lnTo>
                  <a:lnTo>
                    <a:pt x="4410" y="1221"/>
                  </a:lnTo>
                  <a:lnTo>
                    <a:pt x="4185" y="1071"/>
                  </a:lnTo>
                  <a:lnTo>
                    <a:pt x="3960" y="939"/>
                  </a:lnTo>
                  <a:lnTo>
                    <a:pt x="3708" y="801"/>
                  </a:lnTo>
                  <a:lnTo>
                    <a:pt x="3492" y="702"/>
                  </a:lnTo>
                  <a:lnTo>
                    <a:pt x="3231" y="588"/>
                  </a:lnTo>
                  <a:lnTo>
                    <a:pt x="2964" y="489"/>
                  </a:lnTo>
                  <a:lnTo>
                    <a:pt x="2718" y="405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35" name="Freeform 6">
              <a:extLst>
                <a:ext uri="{FF2B5EF4-FFF2-40B4-BE49-F238E27FC236}">
                  <a16:creationId xmlns:a16="http://schemas.microsoft.com/office/drawing/2014/main" id="{013B17D7-9663-A1AC-2578-7624935410F2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982"/>
              <a:ext cx="5760" cy="2325"/>
            </a:xfrm>
            <a:custGeom>
              <a:avLst/>
              <a:gdLst>
                <a:gd name="T0" fmla="*/ 0 w 5760"/>
                <a:gd name="T1" fmla="*/ 0 h 2325"/>
                <a:gd name="T2" fmla="*/ 0 w 5760"/>
                <a:gd name="T3" fmla="*/ 339 h 2325"/>
                <a:gd name="T4" fmla="*/ 558 w 5760"/>
                <a:gd name="T5" fmla="*/ 357 h 2325"/>
                <a:gd name="T6" fmla="*/ 807 w 5760"/>
                <a:gd name="T7" fmla="*/ 375 h 2325"/>
                <a:gd name="T8" fmla="*/ 1056 w 5760"/>
                <a:gd name="T9" fmla="*/ 399 h 2325"/>
                <a:gd name="T10" fmla="*/ 1272 w 5760"/>
                <a:gd name="T11" fmla="*/ 426 h 2325"/>
                <a:gd name="T12" fmla="*/ 1539 w 5760"/>
                <a:gd name="T13" fmla="*/ 465 h 2325"/>
                <a:gd name="T14" fmla="*/ 1791 w 5760"/>
                <a:gd name="T15" fmla="*/ 510 h 2325"/>
                <a:gd name="T16" fmla="*/ 2076 w 5760"/>
                <a:gd name="T17" fmla="*/ 570 h 2325"/>
                <a:gd name="T18" fmla="*/ 2334 w 5760"/>
                <a:gd name="T19" fmla="*/ 630 h 2325"/>
                <a:gd name="T20" fmla="*/ 2544 w 5760"/>
                <a:gd name="T21" fmla="*/ 687 h 2325"/>
                <a:gd name="T22" fmla="*/ 2775 w 5760"/>
                <a:gd name="T23" fmla="*/ 759 h 2325"/>
                <a:gd name="T24" fmla="*/ 3003 w 5760"/>
                <a:gd name="T25" fmla="*/ 837 h 2325"/>
                <a:gd name="T26" fmla="*/ 3231 w 5760"/>
                <a:gd name="T27" fmla="*/ 924 h 2325"/>
                <a:gd name="T28" fmla="*/ 3438 w 5760"/>
                <a:gd name="T29" fmla="*/ 1005 h 2325"/>
                <a:gd name="T30" fmla="*/ 3663 w 5760"/>
                <a:gd name="T31" fmla="*/ 1110 h 2325"/>
                <a:gd name="T32" fmla="*/ 3903 w 5760"/>
                <a:gd name="T33" fmla="*/ 1233 h 2325"/>
                <a:gd name="T34" fmla="*/ 4149 w 5760"/>
                <a:gd name="T35" fmla="*/ 1374 h 2325"/>
                <a:gd name="T36" fmla="*/ 4353 w 5760"/>
                <a:gd name="T37" fmla="*/ 1506 h 2325"/>
                <a:gd name="T38" fmla="*/ 4491 w 5760"/>
                <a:gd name="T39" fmla="*/ 1602 h 2325"/>
                <a:gd name="T40" fmla="*/ 4668 w 5760"/>
                <a:gd name="T41" fmla="*/ 1740 h 2325"/>
                <a:gd name="T42" fmla="*/ 4824 w 5760"/>
                <a:gd name="T43" fmla="*/ 1875 h 2325"/>
                <a:gd name="T44" fmla="*/ 4968 w 5760"/>
                <a:gd name="T45" fmla="*/ 2016 h 2325"/>
                <a:gd name="T46" fmla="*/ 5100 w 5760"/>
                <a:gd name="T47" fmla="*/ 2154 h 2325"/>
                <a:gd name="T48" fmla="*/ 5238 w 5760"/>
                <a:gd name="T49" fmla="*/ 2324 h 2325"/>
                <a:gd name="T50" fmla="*/ 5759 w 5760"/>
                <a:gd name="T51" fmla="*/ 2324 h 2325"/>
                <a:gd name="T52" fmla="*/ 5759 w 5760"/>
                <a:gd name="T53" fmla="*/ 1245 h 2325"/>
                <a:gd name="T54" fmla="*/ 5580 w 5760"/>
                <a:gd name="T55" fmla="*/ 1119 h 2325"/>
                <a:gd name="T56" fmla="*/ 5400 w 5760"/>
                <a:gd name="T57" fmla="*/ 1020 h 2325"/>
                <a:gd name="T58" fmla="*/ 5205 w 5760"/>
                <a:gd name="T59" fmla="*/ 918 h 2325"/>
                <a:gd name="T60" fmla="*/ 5031 w 5760"/>
                <a:gd name="T61" fmla="*/ 837 h 2325"/>
                <a:gd name="T62" fmla="*/ 4866 w 5760"/>
                <a:gd name="T63" fmla="*/ 771 h 2325"/>
                <a:gd name="T64" fmla="*/ 4710 w 5760"/>
                <a:gd name="T65" fmla="*/ 711 h 2325"/>
                <a:gd name="T66" fmla="*/ 4545 w 5760"/>
                <a:gd name="T67" fmla="*/ 651 h 2325"/>
                <a:gd name="T68" fmla="*/ 4386 w 5760"/>
                <a:gd name="T69" fmla="*/ 600 h 2325"/>
                <a:gd name="T70" fmla="*/ 4248 w 5760"/>
                <a:gd name="T71" fmla="*/ 552 h 2325"/>
                <a:gd name="T72" fmla="*/ 3993 w 5760"/>
                <a:gd name="T73" fmla="*/ 483 h 2325"/>
                <a:gd name="T74" fmla="*/ 3777 w 5760"/>
                <a:gd name="T75" fmla="*/ 423 h 2325"/>
                <a:gd name="T76" fmla="*/ 3564 w 5760"/>
                <a:gd name="T77" fmla="*/ 375 h 2325"/>
                <a:gd name="T78" fmla="*/ 3282 w 5760"/>
                <a:gd name="T79" fmla="*/ 312 h 2325"/>
                <a:gd name="T80" fmla="*/ 3003 w 5760"/>
                <a:gd name="T81" fmla="*/ 261 h 2325"/>
                <a:gd name="T82" fmla="*/ 2733 w 5760"/>
                <a:gd name="T83" fmla="*/ 213 h 2325"/>
                <a:gd name="T84" fmla="*/ 2451 w 5760"/>
                <a:gd name="T85" fmla="*/ 171 h 2325"/>
                <a:gd name="T86" fmla="*/ 2211 w 5760"/>
                <a:gd name="T87" fmla="*/ 138 h 2325"/>
                <a:gd name="T88" fmla="*/ 1974 w 5760"/>
                <a:gd name="T89" fmla="*/ 108 h 2325"/>
                <a:gd name="T90" fmla="*/ 1665 w 5760"/>
                <a:gd name="T91" fmla="*/ 81 h 2325"/>
                <a:gd name="T92" fmla="*/ 1437 w 5760"/>
                <a:gd name="T93" fmla="*/ 60 h 2325"/>
                <a:gd name="T94" fmla="*/ 1125 w 5760"/>
                <a:gd name="T95" fmla="*/ 36 h 2325"/>
                <a:gd name="T96" fmla="*/ 828 w 5760"/>
                <a:gd name="T97" fmla="*/ 21 h 2325"/>
                <a:gd name="T98" fmla="*/ 558 w 5760"/>
                <a:gd name="T99" fmla="*/ 12 h 2325"/>
                <a:gd name="T100" fmla="*/ 282 w 5760"/>
                <a:gd name="T101" fmla="*/ 3 h 2325"/>
                <a:gd name="T102" fmla="*/ 0 w 5760"/>
                <a:gd name="T103" fmla="*/ 0 h 232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760" h="2325">
                  <a:moveTo>
                    <a:pt x="0" y="0"/>
                  </a:moveTo>
                  <a:lnTo>
                    <a:pt x="0" y="339"/>
                  </a:lnTo>
                  <a:lnTo>
                    <a:pt x="558" y="357"/>
                  </a:lnTo>
                  <a:lnTo>
                    <a:pt x="807" y="375"/>
                  </a:lnTo>
                  <a:lnTo>
                    <a:pt x="1056" y="399"/>
                  </a:lnTo>
                  <a:lnTo>
                    <a:pt x="1272" y="426"/>
                  </a:lnTo>
                  <a:lnTo>
                    <a:pt x="1539" y="465"/>
                  </a:lnTo>
                  <a:lnTo>
                    <a:pt x="1791" y="510"/>
                  </a:lnTo>
                  <a:lnTo>
                    <a:pt x="2076" y="570"/>
                  </a:lnTo>
                  <a:lnTo>
                    <a:pt x="2334" y="630"/>
                  </a:lnTo>
                  <a:lnTo>
                    <a:pt x="2544" y="687"/>
                  </a:lnTo>
                  <a:lnTo>
                    <a:pt x="2775" y="759"/>
                  </a:lnTo>
                  <a:lnTo>
                    <a:pt x="3003" y="837"/>
                  </a:lnTo>
                  <a:lnTo>
                    <a:pt x="3231" y="924"/>
                  </a:lnTo>
                  <a:lnTo>
                    <a:pt x="3438" y="1005"/>
                  </a:lnTo>
                  <a:lnTo>
                    <a:pt x="3663" y="1110"/>
                  </a:lnTo>
                  <a:lnTo>
                    <a:pt x="3903" y="1233"/>
                  </a:lnTo>
                  <a:lnTo>
                    <a:pt x="4149" y="1374"/>
                  </a:lnTo>
                  <a:lnTo>
                    <a:pt x="4353" y="1506"/>
                  </a:lnTo>
                  <a:lnTo>
                    <a:pt x="4491" y="1602"/>
                  </a:lnTo>
                  <a:lnTo>
                    <a:pt x="4668" y="1740"/>
                  </a:lnTo>
                  <a:lnTo>
                    <a:pt x="4824" y="1875"/>
                  </a:lnTo>
                  <a:lnTo>
                    <a:pt x="4968" y="2016"/>
                  </a:lnTo>
                  <a:lnTo>
                    <a:pt x="5100" y="2154"/>
                  </a:lnTo>
                  <a:lnTo>
                    <a:pt x="5238" y="2324"/>
                  </a:lnTo>
                  <a:lnTo>
                    <a:pt x="5759" y="2324"/>
                  </a:lnTo>
                  <a:lnTo>
                    <a:pt x="5759" y="1245"/>
                  </a:lnTo>
                  <a:lnTo>
                    <a:pt x="5580" y="1119"/>
                  </a:lnTo>
                  <a:lnTo>
                    <a:pt x="5400" y="1020"/>
                  </a:lnTo>
                  <a:lnTo>
                    <a:pt x="5205" y="918"/>
                  </a:lnTo>
                  <a:lnTo>
                    <a:pt x="5031" y="837"/>
                  </a:lnTo>
                  <a:lnTo>
                    <a:pt x="4866" y="771"/>
                  </a:lnTo>
                  <a:lnTo>
                    <a:pt x="4710" y="711"/>
                  </a:lnTo>
                  <a:lnTo>
                    <a:pt x="4545" y="651"/>
                  </a:lnTo>
                  <a:lnTo>
                    <a:pt x="4386" y="600"/>
                  </a:lnTo>
                  <a:lnTo>
                    <a:pt x="4248" y="552"/>
                  </a:lnTo>
                  <a:lnTo>
                    <a:pt x="3993" y="483"/>
                  </a:lnTo>
                  <a:lnTo>
                    <a:pt x="3777" y="423"/>
                  </a:lnTo>
                  <a:lnTo>
                    <a:pt x="3564" y="375"/>
                  </a:lnTo>
                  <a:lnTo>
                    <a:pt x="3282" y="312"/>
                  </a:lnTo>
                  <a:lnTo>
                    <a:pt x="3003" y="261"/>
                  </a:lnTo>
                  <a:lnTo>
                    <a:pt x="2733" y="213"/>
                  </a:lnTo>
                  <a:lnTo>
                    <a:pt x="2451" y="171"/>
                  </a:lnTo>
                  <a:lnTo>
                    <a:pt x="2211" y="138"/>
                  </a:lnTo>
                  <a:lnTo>
                    <a:pt x="1974" y="108"/>
                  </a:lnTo>
                  <a:lnTo>
                    <a:pt x="1665" y="81"/>
                  </a:lnTo>
                  <a:lnTo>
                    <a:pt x="1437" y="60"/>
                  </a:lnTo>
                  <a:lnTo>
                    <a:pt x="1125" y="36"/>
                  </a:lnTo>
                  <a:lnTo>
                    <a:pt x="828" y="21"/>
                  </a:lnTo>
                  <a:lnTo>
                    <a:pt x="558" y="12"/>
                  </a:lnTo>
                  <a:lnTo>
                    <a:pt x="282" y="3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36" name="Freeform 7">
              <a:extLst>
                <a:ext uri="{FF2B5EF4-FFF2-40B4-BE49-F238E27FC236}">
                  <a16:creationId xmlns:a16="http://schemas.microsoft.com/office/drawing/2014/main" id="{952FA8AC-C0E3-F850-7DE4-ECDA0D9DE41C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550"/>
              <a:ext cx="5760" cy="1573"/>
            </a:xfrm>
            <a:custGeom>
              <a:avLst/>
              <a:gdLst>
                <a:gd name="T0" fmla="*/ 0 w 5760"/>
                <a:gd name="T1" fmla="*/ 0 h 1573"/>
                <a:gd name="T2" fmla="*/ 0 w 5760"/>
                <a:gd name="T3" fmla="*/ 351 h 1573"/>
                <a:gd name="T4" fmla="*/ 282 w 5760"/>
                <a:gd name="T5" fmla="*/ 357 h 1573"/>
                <a:gd name="T6" fmla="*/ 627 w 5760"/>
                <a:gd name="T7" fmla="*/ 363 h 1573"/>
                <a:gd name="T8" fmla="*/ 960 w 5760"/>
                <a:gd name="T9" fmla="*/ 375 h 1573"/>
                <a:gd name="T10" fmla="*/ 1218 w 5760"/>
                <a:gd name="T11" fmla="*/ 393 h 1573"/>
                <a:gd name="T12" fmla="*/ 1470 w 5760"/>
                <a:gd name="T13" fmla="*/ 411 h 1573"/>
                <a:gd name="T14" fmla="*/ 1746 w 5760"/>
                <a:gd name="T15" fmla="*/ 435 h 1573"/>
                <a:gd name="T16" fmla="*/ 2022 w 5760"/>
                <a:gd name="T17" fmla="*/ 462 h 1573"/>
                <a:gd name="T18" fmla="*/ 2340 w 5760"/>
                <a:gd name="T19" fmla="*/ 504 h 1573"/>
                <a:gd name="T20" fmla="*/ 2664 w 5760"/>
                <a:gd name="T21" fmla="*/ 549 h 1573"/>
                <a:gd name="T22" fmla="*/ 2952 w 5760"/>
                <a:gd name="T23" fmla="*/ 597 h 1573"/>
                <a:gd name="T24" fmla="*/ 3225 w 5760"/>
                <a:gd name="T25" fmla="*/ 648 h 1573"/>
                <a:gd name="T26" fmla="*/ 3513 w 5760"/>
                <a:gd name="T27" fmla="*/ 708 h 1573"/>
                <a:gd name="T28" fmla="*/ 3693 w 5760"/>
                <a:gd name="T29" fmla="*/ 750 h 1573"/>
                <a:gd name="T30" fmla="*/ 3936 w 5760"/>
                <a:gd name="T31" fmla="*/ 810 h 1573"/>
                <a:gd name="T32" fmla="*/ 4095 w 5760"/>
                <a:gd name="T33" fmla="*/ 855 h 1573"/>
                <a:gd name="T34" fmla="*/ 4281 w 5760"/>
                <a:gd name="T35" fmla="*/ 909 h 1573"/>
                <a:gd name="T36" fmla="*/ 4503 w 5760"/>
                <a:gd name="T37" fmla="*/ 981 h 1573"/>
                <a:gd name="T38" fmla="*/ 4704 w 5760"/>
                <a:gd name="T39" fmla="*/ 1053 h 1573"/>
                <a:gd name="T40" fmla="*/ 4911 w 5760"/>
                <a:gd name="T41" fmla="*/ 1131 h 1573"/>
                <a:gd name="T42" fmla="*/ 5073 w 5760"/>
                <a:gd name="T43" fmla="*/ 1197 h 1573"/>
                <a:gd name="T44" fmla="*/ 5256 w 5760"/>
                <a:gd name="T45" fmla="*/ 1281 h 1573"/>
                <a:gd name="T46" fmla="*/ 5475 w 5760"/>
                <a:gd name="T47" fmla="*/ 1401 h 1573"/>
                <a:gd name="T48" fmla="*/ 5628 w 5760"/>
                <a:gd name="T49" fmla="*/ 1482 h 1573"/>
                <a:gd name="T50" fmla="*/ 5759 w 5760"/>
                <a:gd name="T51" fmla="*/ 1572 h 1573"/>
                <a:gd name="T52" fmla="*/ 5759 w 5760"/>
                <a:gd name="T53" fmla="*/ 633 h 1573"/>
                <a:gd name="T54" fmla="*/ 5493 w 5760"/>
                <a:gd name="T55" fmla="*/ 570 h 1573"/>
                <a:gd name="T56" fmla="*/ 5214 w 5760"/>
                <a:gd name="T57" fmla="*/ 501 h 1573"/>
                <a:gd name="T58" fmla="*/ 4950 w 5760"/>
                <a:gd name="T59" fmla="*/ 444 h 1573"/>
                <a:gd name="T60" fmla="*/ 4701 w 5760"/>
                <a:gd name="T61" fmla="*/ 396 h 1573"/>
                <a:gd name="T62" fmla="*/ 4425 w 5760"/>
                <a:gd name="T63" fmla="*/ 348 h 1573"/>
                <a:gd name="T64" fmla="*/ 4110 w 5760"/>
                <a:gd name="T65" fmla="*/ 294 h 1573"/>
                <a:gd name="T66" fmla="*/ 3813 w 5760"/>
                <a:gd name="T67" fmla="*/ 252 h 1573"/>
                <a:gd name="T68" fmla="*/ 3549 w 5760"/>
                <a:gd name="T69" fmla="*/ 213 h 1573"/>
                <a:gd name="T70" fmla="*/ 3261 w 5760"/>
                <a:gd name="T71" fmla="*/ 183 h 1573"/>
                <a:gd name="T72" fmla="*/ 3015 w 5760"/>
                <a:gd name="T73" fmla="*/ 153 h 1573"/>
                <a:gd name="T74" fmla="*/ 2757 w 5760"/>
                <a:gd name="T75" fmla="*/ 129 h 1573"/>
                <a:gd name="T76" fmla="*/ 2520 w 5760"/>
                <a:gd name="T77" fmla="*/ 105 h 1573"/>
                <a:gd name="T78" fmla="*/ 2301 w 5760"/>
                <a:gd name="T79" fmla="*/ 87 h 1573"/>
                <a:gd name="T80" fmla="*/ 2013 w 5760"/>
                <a:gd name="T81" fmla="*/ 66 h 1573"/>
                <a:gd name="T82" fmla="*/ 1731 w 5760"/>
                <a:gd name="T83" fmla="*/ 48 h 1573"/>
                <a:gd name="T84" fmla="*/ 1524 w 5760"/>
                <a:gd name="T85" fmla="*/ 39 h 1573"/>
                <a:gd name="T86" fmla="*/ 1260 w 5760"/>
                <a:gd name="T87" fmla="*/ 27 h 1573"/>
                <a:gd name="T88" fmla="*/ 966 w 5760"/>
                <a:gd name="T89" fmla="*/ 15 h 1573"/>
                <a:gd name="T90" fmla="*/ 714 w 5760"/>
                <a:gd name="T91" fmla="*/ 12 h 1573"/>
                <a:gd name="T92" fmla="*/ 510 w 5760"/>
                <a:gd name="T93" fmla="*/ 6 h 1573"/>
                <a:gd name="T94" fmla="*/ 243 w 5760"/>
                <a:gd name="T95" fmla="*/ 0 h 1573"/>
                <a:gd name="T96" fmla="*/ 0 w 5760"/>
                <a:gd name="T97" fmla="*/ 0 h 15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760" h="1573">
                  <a:moveTo>
                    <a:pt x="0" y="0"/>
                  </a:moveTo>
                  <a:lnTo>
                    <a:pt x="0" y="351"/>
                  </a:lnTo>
                  <a:lnTo>
                    <a:pt x="282" y="357"/>
                  </a:lnTo>
                  <a:lnTo>
                    <a:pt x="627" y="363"/>
                  </a:lnTo>
                  <a:lnTo>
                    <a:pt x="960" y="375"/>
                  </a:lnTo>
                  <a:lnTo>
                    <a:pt x="1218" y="393"/>
                  </a:lnTo>
                  <a:lnTo>
                    <a:pt x="1470" y="411"/>
                  </a:lnTo>
                  <a:lnTo>
                    <a:pt x="1746" y="435"/>
                  </a:lnTo>
                  <a:lnTo>
                    <a:pt x="2022" y="462"/>
                  </a:lnTo>
                  <a:lnTo>
                    <a:pt x="2340" y="504"/>
                  </a:lnTo>
                  <a:lnTo>
                    <a:pt x="2664" y="549"/>
                  </a:lnTo>
                  <a:lnTo>
                    <a:pt x="2952" y="597"/>
                  </a:lnTo>
                  <a:lnTo>
                    <a:pt x="3225" y="648"/>
                  </a:lnTo>
                  <a:lnTo>
                    <a:pt x="3513" y="708"/>
                  </a:lnTo>
                  <a:lnTo>
                    <a:pt x="3693" y="750"/>
                  </a:lnTo>
                  <a:lnTo>
                    <a:pt x="3936" y="810"/>
                  </a:lnTo>
                  <a:lnTo>
                    <a:pt x="4095" y="855"/>
                  </a:lnTo>
                  <a:lnTo>
                    <a:pt x="4281" y="909"/>
                  </a:lnTo>
                  <a:lnTo>
                    <a:pt x="4503" y="981"/>
                  </a:lnTo>
                  <a:lnTo>
                    <a:pt x="4704" y="1053"/>
                  </a:lnTo>
                  <a:lnTo>
                    <a:pt x="4911" y="1131"/>
                  </a:lnTo>
                  <a:lnTo>
                    <a:pt x="5073" y="1197"/>
                  </a:lnTo>
                  <a:lnTo>
                    <a:pt x="5256" y="1281"/>
                  </a:lnTo>
                  <a:lnTo>
                    <a:pt x="5475" y="1401"/>
                  </a:lnTo>
                  <a:lnTo>
                    <a:pt x="5628" y="1482"/>
                  </a:lnTo>
                  <a:lnTo>
                    <a:pt x="5759" y="1572"/>
                  </a:lnTo>
                  <a:lnTo>
                    <a:pt x="5759" y="633"/>
                  </a:lnTo>
                  <a:lnTo>
                    <a:pt x="5493" y="570"/>
                  </a:lnTo>
                  <a:lnTo>
                    <a:pt x="5214" y="501"/>
                  </a:lnTo>
                  <a:lnTo>
                    <a:pt x="4950" y="444"/>
                  </a:lnTo>
                  <a:lnTo>
                    <a:pt x="4701" y="396"/>
                  </a:lnTo>
                  <a:lnTo>
                    <a:pt x="4425" y="348"/>
                  </a:lnTo>
                  <a:lnTo>
                    <a:pt x="4110" y="294"/>
                  </a:lnTo>
                  <a:lnTo>
                    <a:pt x="3813" y="252"/>
                  </a:lnTo>
                  <a:lnTo>
                    <a:pt x="3549" y="213"/>
                  </a:lnTo>
                  <a:lnTo>
                    <a:pt x="3261" y="183"/>
                  </a:lnTo>
                  <a:lnTo>
                    <a:pt x="3015" y="153"/>
                  </a:lnTo>
                  <a:lnTo>
                    <a:pt x="2757" y="129"/>
                  </a:lnTo>
                  <a:lnTo>
                    <a:pt x="2520" y="105"/>
                  </a:lnTo>
                  <a:lnTo>
                    <a:pt x="2301" y="87"/>
                  </a:lnTo>
                  <a:lnTo>
                    <a:pt x="2013" y="66"/>
                  </a:lnTo>
                  <a:lnTo>
                    <a:pt x="1731" y="48"/>
                  </a:lnTo>
                  <a:lnTo>
                    <a:pt x="1524" y="39"/>
                  </a:lnTo>
                  <a:lnTo>
                    <a:pt x="1260" y="27"/>
                  </a:lnTo>
                  <a:lnTo>
                    <a:pt x="966" y="15"/>
                  </a:lnTo>
                  <a:lnTo>
                    <a:pt x="714" y="12"/>
                  </a:lnTo>
                  <a:lnTo>
                    <a:pt x="510" y="6"/>
                  </a:lnTo>
                  <a:lnTo>
                    <a:pt x="243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37" name="Freeform 8">
              <a:extLst>
                <a:ext uri="{FF2B5EF4-FFF2-40B4-BE49-F238E27FC236}">
                  <a16:creationId xmlns:a16="http://schemas.microsoft.com/office/drawing/2014/main" id="{1392FC38-F881-9170-F553-6AA68D9C49CF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1130"/>
              <a:ext cx="5760" cy="970"/>
            </a:xfrm>
            <a:custGeom>
              <a:avLst/>
              <a:gdLst>
                <a:gd name="T0" fmla="*/ 0 w 5760"/>
                <a:gd name="T1" fmla="*/ 0 h 970"/>
                <a:gd name="T2" fmla="*/ 0 w 5760"/>
                <a:gd name="T3" fmla="*/ 339 h 970"/>
                <a:gd name="T4" fmla="*/ 318 w 5760"/>
                <a:gd name="T5" fmla="*/ 342 h 970"/>
                <a:gd name="T6" fmla="*/ 591 w 5760"/>
                <a:gd name="T7" fmla="*/ 348 h 970"/>
                <a:gd name="T8" fmla="*/ 846 w 5760"/>
                <a:gd name="T9" fmla="*/ 354 h 970"/>
                <a:gd name="T10" fmla="*/ 1074 w 5760"/>
                <a:gd name="T11" fmla="*/ 360 h 970"/>
                <a:gd name="T12" fmla="*/ 1314 w 5760"/>
                <a:gd name="T13" fmla="*/ 366 h 970"/>
                <a:gd name="T14" fmla="*/ 1599 w 5760"/>
                <a:gd name="T15" fmla="*/ 381 h 970"/>
                <a:gd name="T16" fmla="*/ 1911 w 5760"/>
                <a:gd name="T17" fmla="*/ 399 h 970"/>
                <a:gd name="T18" fmla="*/ 2241 w 5760"/>
                <a:gd name="T19" fmla="*/ 420 h 970"/>
                <a:gd name="T20" fmla="*/ 2619 w 5760"/>
                <a:gd name="T21" fmla="*/ 453 h 970"/>
                <a:gd name="T22" fmla="*/ 2889 w 5760"/>
                <a:gd name="T23" fmla="*/ 477 h 970"/>
                <a:gd name="T24" fmla="*/ 3177 w 5760"/>
                <a:gd name="T25" fmla="*/ 507 h 970"/>
                <a:gd name="T26" fmla="*/ 3498 w 5760"/>
                <a:gd name="T27" fmla="*/ 543 h 970"/>
                <a:gd name="T28" fmla="*/ 3813 w 5760"/>
                <a:gd name="T29" fmla="*/ 585 h 970"/>
                <a:gd name="T30" fmla="*/ 4044 w 5760"/>
                <a:gd name="T31" fmla="*/ 618 h 970"/>
                <a:gd name="T32" fmla="*/ 4365 w 5760"/>
                <a:gd name="T33" fmla="*/ 669 h 970"/>
                <a:gd name="T34" fmla="*/ 4683 w 5760"/>
                <a:gd name="T35" fmla="*/ 726 h 970"/>
                <a:gd name="T36" fmla="*/ 4980 w 5760"/>
                <a:gd name="T37" fmla="*/ 786 h 970"/>
                <a:gd name="T38" fmla="*/ 5268 w 5760"/>
                <a:gd name="T39" fmla="*/ 846 h 970"/>
                <a:gd name="T40" fmla="*/ 5646 w 5760"/>
                <a:gd name="T41" fmla="*/ 942 h 970"/>
                <a:gd name="T42" fmla="*/ 5759 w 5760"/>
                <a:gd name="T43" fmla="*/ 969 h 970"/>
                <a:gd name="T44" fmla="*/ 5759 w 5760"/>
                <a:gd name="T45" fmla="*/ 0 h 970"/>
                <a:gd name="T46" fmla="*/ 0 w 5760"/>
                <a:gd name="T47" fmla="*/ 0 h 97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760" h="970">
                  <a:moveTo>
                    <a:pt x="0" y="0"/>
                  </a:moveTo>
                  <a:lnTo>
                    <a:pt x="0" y="339"/>
                  </a:lnTo>
                  <a:lnTo>
                    <a:pt x="318" y="342"/>
                  </a:lnTo>
                  <a:lnTo>
                    <a:pt x="591" y="348"/>
                  </a:lnTo>
                  <a:lnTo>
                    <a:pt x="846" y="354"/>
                  </a:lnTo>
                  <a:lnTo>
                    <a:pt x="1074" y="360"/>
                  </a:lnTo>
                  <a:lnTo>
                    <a:pt x="1314" y="366"/>
                  </a:lnTo>
                  <a:lnTo>
                    <a:pt x="1599" y="381"/>
                  </a:lnTo>
                  <a:lnTo>
                    <a:pt x="1911" y="399"/>
                  </a:lnTo>
                  <a:lnTo>
                    <a:pt x="2241" y="420"/>
                  </a:lnTo>
                  <a:lnTo>
                    <a:pt x="2619" y="453"/>
                  </a:lnTo>
                  <a:lnTo>
                    <a:pt x="2889" y="477"/>
                  </a:lnTo>
                  <a:lnTo>
                    <a:pt x="3177" y="507"/>
                  </a:lnTo>
                  <a:lnTo>
                    <a:pt x="3498" y="543"/>
                  </a:lnTo>
                  <a:lnTo>
                    <a:pt x="3813" y="585"/>
                  </a:lnTo>
                  <a:lnTo>
                    <a:pt x="4044" y="618"/>
                  </a:lnTo>
                  <a:lnTo>
                    <a:pt x="4365" y="669"/>
                  </a:lnTo>
                  <a:lnTo>
                    <a:pt x="4683" y="726"/>
                  </a:lnTo>
                  <a:lnTo>
                    <a:pt x="4980" y="786"/>
                  </a:lnTo>
                  <a:lnTo>
                    <a:pt x="5268" y="846"/>
                  </a:lnTo>
                  <a:lnTo>
                    <a:pt x="5646" y="942"/>
                  </a:lnTo>
                  <a:lnTo>
                    <a:pt x="5759" y="969"/>
                  </a:lnTo>
                  <a:lnTo>
                    <a:pt x="5759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38" name="Freeform 9">
              <a:extLst>
                <a:ext uri="{FF2B5EF4-FFF2-40B4-BE49-F238E27FC236}">
                  <a16:creationId xmlns:a16="http://schemas.microsoft.com/office/drawing/2014/main" id="{CB18D725-B5FE-495C-F2A3-199A913ECC4C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5760" cy="1060"/>
            </a:xfrm>
            <a:custGeom>
              <a:avLst/>
              <a:gdLst>
                <a:gd name="T0" fmla="*/ 0 w 5760"/>
                <a:gd name="T1" fmla="*/ 753 h 1060"/>
                <a:gd name="T2" fmla="*/ 0 w 5760"/>
                <a:gd name="T3" fmla="*/ 1059 h 1060"/>
                <a:gd name="T4" fmla="*/ 5759 w 5760"/>
                <a:gd name="T5" fmla="*/ 1059 h 1060"/>
                <a:gd name="T6" fmla="*/ 5759 w 5760"/>
                <a:gd name="T7" fmla="*/ 0 h 1060"/>
                <a:gd name="T8" fmla="*/ 5430 w 5760"/>
                <a:gd name="T9" fmla="*/ 0 h 1060"/>
                <a:gd name="T10" fmla="*/ 5298 w 5760"/>
                <a:gd name="T11" fmla="*/ 84 h 1060"/>
                <a:gd name="T12" fmla="*/ 5136 w 5760"/>
                <a:gd name="T13" fmla="*/ 159 h 1060"/>
                <a:gd name="T14" fmla="*/ 4968 w 5760"/>
                <a:gd name="T15" fmla="*/ 222 h 1060"/>
                <a:gd name="T16" fmla="*/ 4812 w 5760"/>
                <a:gd name="T17" fmla="*/ 267 h 1060"/>
                <a:gd name="T18" fmla="*/ 4626 w 5760"/>
                <a:gd name="T19" fmla="*/ 324 h 1060"/>
                <a:gd name="T20" fmla="*/ 4440 w 5760"/>
                <a:gd name="T21" fmla="*/ 366 h 1060"/>
                <a:gd name="T22" fmla="*/ 4230 w 5760"/>
                <a:gd name="T23" fmla="*/ 414 h 1060"/>
                <a:gd name="T24" fmla="*/ 3939 w 5760"/>
                <a:gd name="T25" fmla="*/ 468 h 1060"/>
                <a:gd name="T26" fmla="*/ 3711 w 5760"/>
                <a:gd name="T27" fmla="*/ 504 h 1060"/>
                <a:gd name="T28" fmla="*/ 3441 w 5760"/>
                <a:gd name="T29" fmla="*/ 543 h 1060"/>
                <a:gd name="T30" fmla="*/ 3189 w 5760"/>
                <a:gd name="T31" fmla="*/ 579 h 1060"/>
                <a:gd name="T32" fmla="*/ 2925 w 5760"/>
                <a:gd name="T33" fmla="*/ 606 h 1060"/>
                <a:gd name="T34" fmla="*/ 2679 w 5760"/>
                <a:gd name="T35" fmla="*/ 633 h 1060"/>
                <a:gd name="T36" fmla="*/ 2418 w 5760"/>
                <a:gd name="T37" fmla="*/ 654 h 1060"/>
                <a:gd name="T38" fmla="*/ 2142 w 5760"/>
                <a:gd name="T39" fmla="*/ 675 h 1060"/>
                <a:gd name="T40" fmla="*/ 1896 w 5760"/>
                <a:gd name="T41" fmla="*/ 693 h 1060"/>
                <a:gd name="T42" fmla="*/ 1647 w 5760"/>
                <a:gd name="T43" fmla="*/ 708 h 1060"/>
                <a:gd name="T44" fmla="*/ 1404 w 5760"/>
                <a:gd name="T45" fmla="*/ 720 h 1060"/>
                <a:gd name="T46" fmla="*/ 1170 w 5760"/>
                <a:gd name="T47" fmla="*/ 732 h 1060"/>
                <a:gd name="T48" fmla="*/ 906 w 5760"/>
                <a:gd name="T49" fmla="*/ 738 h 1060"/>
                <a:gd name="T50" fmla="*/ 534 w 5760"/>
                <a:gd name="T51" fmla="*/ 747 h 1060"/>
                <a:gd name="T52" fmla="*/ 201 w 5760"/>
                <a:gd name="T53" fmla="*/ 753 h 1060"/>
                <a:gd name="T54" fmla="*/ 0 w 5760"/>
                <a:gd name="T55" fmla="*/ 753 h 10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760" h="1060">
                  <a:moveTo>
                    <a:pt x="0" y="753"/>
                  </a:moveTo>
                  <a:lnTo>
                    <a:pt x="0" y="1059"/>
                  </a:lnTo>
                  <a:lnTo>
                    <a:pt x="5759" y="1059"/>
                  </a:lnTo>
                  <a:lnTo>
                    <a:pt x="5759" y="0"/>
                  </a:lnTo>
                  <a:lnTo>
                    <a:pt x="5430" y="0"/>
                  </a:lnTo>
                  <a:lnTo>
                    <a:pt x="5298" y="84"/>
                  </a:lnTo>
                  <a:lnTo>
                    <a:pt x="5136" y="159"/>
                  </a:lnTo>
                  <a:lnTo>
                    <a:pt x="4968" y="222"/>
                  </a:lnTo>
                  <a:lnTo>
                    <a:pt x="4812" y="267"/>
                  </a:lnTo>
                  <a:lnTo>
                    <a:pt x="4626" y="324"/>
                  </a:lnTo>
                  <a:lnTo>
                    <a:pt x="4440" y="366"/>
                  </a:lnTo>
                  <a:lnTo>
                    <a:pt x="4230" y="414"/>
                  </a:lnTo>
                  <a:lnTo>
                    <a:pt x="3939" y="468"/>
                  </a:lnTo>
                  <a:lnTo>
                    <a:pt x="3711" y="504"/>
                  </a:lnTo>
                  <a:lnTo>
                    <a:pt x="3441" y="543"/>
                  </a:lnTo>
                  <a:lnTo>
                    <a:pt x="3189" y="579"/>
                  </a:lnTo>
                  <a:lnTo>
                    <a:pt x="2925" y="606"/>
                  </a:lnTo>
                  <a:lnTo>
                    <a:pt x="2679" y="633"/>
                  </a:lnTo>
                  <a:lnTo>
                    <a:pt x="2418" y="654"/>
                  </a:lnTo>
                  <a:lnTo>
                    <a:pt x="2142" y="675"/>
                  </a:lnTo>
                  <a:lnTo>
                    <a:pt x="1896" y="693"/>
                  </a:lnTo>
                  <a:lnTo>
                    <a:pt x="1647" y="708"/>
                  </a:lnTo>
                  <a:lnTo>
                    <a:pt x="1404" y="720"/>
                  </a:lnTo>
                  <a:lnTo>
                    <a:pt x="1170" y="732"/>
                  </a:lnTo>
                  <a:lnTo>
                    <a:pt x="906" y="738"/>
                  </a:lnTo>
                  <a:lnTo>
                    <a:pt x="534" y="747"/>
                  </a:lnTo>
                  <a:lnTo>
                    <a:pt x="201" y="753"/>
                  </a:lnTo>
                  <a:lnTo>
                    <a:pt x="0" y="753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39" name="Freeform 10">
              <a:extLst>
                <a:ext uri="{FF2B5EF4-FFF2-40B4-BE49-F238E27FC236}">
                  <a16:creationId xmlns:a16="http://schemas.microsoft.com/office/drawing/2014/main" id="{25CD0C56-074C-2D40-DC4D-D46304FE088E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5284" cy="673"/>
            </a:xfrm>
            <a:custGeom>
              <a:avLst/>
              <a:gdLst>
                <a:gd name="T0" fmla="*/ 0 w 5284"/>
                <a:gd name="T1" fmla="*/ 366 h 673"/>
                <a:gd name="T2" fmla="*/ 0 w 5284"/>
                <a:gd name="T3" fmla="*/ 672 h 673"/>
                <a:gd name="T4" fmla="*/ 303 w 5284"/>
                <a:gd name="T5" fmla="*/ 672 h 673"/>
                <a:gd name="T6" fmla="*/ 723 w 5284"/>
                <a:gd name="T7" fmla="*/ 663 h 673"/>
                <a:gd name="T8" fmla="*/ 1020 w 5284"/>
                <a:gd name="T9" fmla="*/ 654 h 673"/>
                <a:gd name="T10" fmla="*/ 1302 w 5284"/>
                <a:gd name="T11" fmla="*/ 642 h 673"/>
                <a:gd name="T12" fmla="*/ 1554 w 5284"/>
                <a:gd name="T13" fmla="*/ 630 h 673"/>
                <a:gd name="T14" fmla="*/ 1779 w 5284"/>
                <a:gd name="T15" fmla="*/ 615 h 673"/>
                <a:gd name="T16" fmla="*/ 1962 w 5284"/>
                <a:gd name="T17" fmla="*/ 606 h 673"/>
                <a:gd name="T18" fmla="*/ 2193 w 5284"/>
                <a:gd name="T19" fmla="*/ 588 h 673"/>
                <a:gd name="T20" fmla="*/ 2448 w 5284"/>
                <a:gd name="T21" fmla="*/ 570 h 673"/>
                <a:gd name="T22" fmla="*/ 2700 w 5284"/>
                <a:gd name="T23" fmla="*/ 546 h 673"/>
                <a:gd name="T24" fmla="*/ 2904 w 5284"/>
                <a:gd name="T25" fmla="*/ 528 h 673"/>
                <a:gd name="T26" fmla="*/ 3138 w 5284"/>
                <a:gd name="T27" fmla="*/ 498 h 673"/>
                <a:gd name="T28" fmla="*/ 3324 w 5284"/>
                <a:gd name="T29" fmla="*/ 474 h 673"/>
                <a:gd name="T30" fmla="*/ 3534 w 5284"/>
                <a:gd name="T31" fmla="*/ 447 h 673"/>
                <a:gd name="T32" fmla="*/ 3735 w 5284"/>
                <a:gd name="T33" fmla="*/ 420 h 673"/>
                <a:gd name="T34" fmla="*/ 3933 w 5284"/>
                <a:gd name="T35" fmla="*/ 384 h 673"/>
                <a:gd name="T36" fmla="*/ 4116 w 5284"/>
                <a:gd name="T37" fmla="*/ 351 h 673"/>
                <a:gd name="T38" fmla="*/ 4266 w 5284"/>
                <a:gd name="T39" fmla="*/ 318 h 673"/>
                <a:gd name="T40" fmla="*/ 4446 w 5284"/>
                <a:gd name="T41" fmla="*/ 279 h 673"/>
                <a:gd name="T42" fmla="*/ 4620 w 5284"/>
                <a:gd name="T43" fmla="*/ 237 h 673"/>
                <a:gd name="T44" fmla="*/ 4779 w 5284"/>
                <a:gd name="T45" fmla="*/ 192 h 673"/>
                <a:gd name="T46" fmla="*/ 4920 w 5284"/>
                <a:gd name="T47" fmla="*/ 147 h 673"/>
                <a:gd name="T48" fmla="*/ 5085 w 5284"/>
                <a:gd name="T49" fmla="*/ 90 h 673"/>
                <a:gd name="T50" fmla="*/ 5193 w 5284"/>
                <a:gd name="T51" fmla="*/ 42 h 673"/>
                <a:gd name="T52" fmla="*/ 5283 w 5284"/>
                <a:gd name="T53" fmla="*/ 0 h 673"/>
                <a:gd name="T54" fmla="*/ 3201 w 5284"/>
                <a:gd name="T55" fmla="*/ 0 h 673"/>
                <a:gd name="T56" fmla="*/ 2982 w 5284"/>
                <a:gd name="T57" fmla="*/ 57 h 673"/>
                <a:gd name="T58" fmla="*/ 2775 w 5284"/>
                <a:gd name="T59" fmla="*/ 108 h 673"/>
                <a:gd name="T60" fmla="*/ 2562 w 5284"/>
                <a:gd name="T61" fmla="*/ 150 h 673"/>
                <a:gd name="T62" fmla="*/ 2397 w 5284"/>
                <a:gd name="T63" fmla="*/ 183 h 673"/>
                <a:gd name="T64" fmla="*/ 2205 w 5284"/>
                <a:gd name="T65" fmla="*/ 213 h 673"/>
                <a:gd name="T66" fmla="*/ 2001 w 5284"/>
                <a:gd name="T67" fmla="*/ 243 h 673"/>
                <a:gd name="T68" fmla="*/ 1776 w 5284"/>
                <a:gd name="T69" fmla="*/ 273 h 673"/>
                <a:gd name="T70" fmla="*/ 1536 w 5284"/>
                <a:gd name="T71" fmla="*/ 297 h 673"/>
                <a:gd name="T72" fmla="*/ 1344 w 5284"/>
                <a:gd name="T73" fmla="*/ 312 h 673"/>
                <a:gd name="T74" fmla="*/ 1134 w 5284"/>
                <a:gd name="T75" fmla="*/ 330 h 673"/>
                <a:gd name="T76" fmla="*/ 921 w 5284"/>
                <a:gd name="T77" fmla="*/ 342 h 673"/>
                <a:gd name="T78" fmla="*/ 696 w 5284"/>
                <a:gd name="T79" fmla="*/ 354 h 673"/>
                <a:gd name="T80" fmla="*/ 501 w 5284"/>
                <a:gd name="T81" fmla="*/ 360 h 673"/>
                <a:gd name="T82" fmla="*/ 279 w 5284"/>
                <a:gd name="T83" fmla="*/ 366 h 673"/>
                <a:gd name="T84" fmla="*/ 99 w 5284"/>
                <a:gd name="T85" fmla="*/ 369 h 673"/>
                <a:gd name="T86" fmla="*/ 0 w 5284"/>
                <a:gd name="T87" fmla="*/ 366 h 67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284" h="673">
                  <a:moveTo>
                    <a:pt x="0" y="366"/>
                  </a:moveTo>
                  <a:lnTo>
                    <a:pt x="0" y="672"/>
                  </a:lnTo>
                  <a:lnTo>
                    <a:pt x="303" y="672"/>
                  </a:lnTo>
                  <a:lnTo>
                    <a:pt x="723" y="663"/>
                  </a:lnTo>
                  <a:lnTo>
                    <a:pt x="1020" y="654"/>
                  </a:lnTo>
                  <a:lnTo>
                    <a:pt x="1302" y="642"/>
                  </a:lnTo>
                  <a:lnTo>
                    <a:pt x="1554" y="630"/>
                  </a:lnTo>
                  <a:lnTo>
                    <a:pt x="1779" y="615"/>
                  </a:lnTo>
                  <a:lnTo>
                    <a:pt x="1962" y="606"/>
                  </a:lnTo>
                  <a:lnTo>
                    <a:pt x="2193" y="588"/>
                  </a:lnTo>
                  <a:lnTo>
                    <a:pt x="2448" y="570"/>
                  </a:lnTo>
                  <a:lnTo>
                    <a:pt x="2700" y="546"/>
                  </a:lnTo>
                  <a:lnTo>
                    <a:pt x="2904" y="528"/>
                  </a:lnTo>
                  <a:lnTo>
                    <a:pt x="3138" y="498"/>
                  </a:lnTo>
                  <a:lnTo>
                    <a:pt x="3324" y="474"/>
                  </a:lnTo>
                  <a:lnTo>
                    <a:pt x="3534" y="447"/>
                  </a:lnTo>
                  <a:lnTo>
                    <a:pt x="3735" y="420"/>
                  </a:lnTo>
                  <a:lnTo>
                    <a:pt x="3933" y="384"/>
                  </a:lnTo>
                  <a:lnTo>
                    <a:pt x="4116" y="351"/>
                  </a:lnTo>
                  <a:lnTo>
                    <a:pt x="4266" y="318"/>
                  </a:lnTo>
                  <a:lnTo>
                    <a:pt x="4446" y="279"/>
                  </a:lnTo>
                  <a:lnTo>
                    <a:pt x="4620" y="237"/>
                  </a:lnTo>
                  <a:lnTo>
                    <a:pt x="4779" y="192"/>
                  </a:lnTo>
                  <a:lnTo>
                    <a:pt x="4920" y="147"/>
                  </a:lnTo>
                  <a:lnTo>
                    <a:pt x="5085" y="90"/>
                  </a:lnTo>
                  <a:lnTo>
                    <a:pt x="5193" y="42"/>
                  </a:lnTo>
                  <a:lnTo>
                    <a:pt x="5283" y="0"/>
                  </a:lnTo>
                  <a:lnTo>
                    <a:pt x="3201" y="0"/>
                  </a:lnTo>
                  <a:lnTo>
                    <a:pt x="2982" y="57"/>
                  </a:lnTo>
                  <a:lnTo>
                    <a:pt x="2775" y="108"/>
                  </a:lnTo>
                  <a:lnTo>
                    <a:pt x="2562" y="150"/>
                  </a:lnTo>
                  <a:lnTo>
                    <a:pt x="2397" y="183"/>
                  </a:lnTo>
                  <a:lnTo>
                    <a:pt x="2205" y="213"/>
                  </a:lnTo>
                  <a:lnTo>
                    <a:pt x="2001" y="243"/>
                  </a:lnTo>
                  <a:lnTo>
                    <a:pt x="1776" y="273"/>
                  </a:lnTo>
                  <a:lnTo>
                    <a:pt x="1536" y="297"/>
                  </a:lnTo>
                  <a:lnTo>
                    <a:pt x="1344" y="312"/>
                  </a:lnTo>
                  <a:lnTo>
                    <a:pt x="1134" y="330"/>
                  </a:lnTo>
                  <a:lnTo>
                    <a:pt x="921" y="342"/>
                  </a:lnTo>
                  <a:lnTo>
                    <a:pt x="696" y="354"/>
                  </a:lnTo>
                  <a:lnTo>
                    <a:pt x="501" y="360"/>
                  </a:lnTo>
                  <a:lnTo>
                    <a:pt x="279" y="366"/>
                  </a:lnTo>
                  <a:lnTo>
                    <a:pt x="99" y="369"/>
                  </a:lnTo>
                  <a:lnTo>
                    <a:pt x="0" y="366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40" name="Freeform 11">
              <a:extLst>
                <a:ext uri="{FF2B5EF4-FFF2-40B4-BE49-F238E27FC236}">
                  <a16:creationId xmlns:a16="http://schemas.microsoft.com/office/drawing/2014/main" id="{865E8009-6B6F-F397-1595-FBD46D2C671D}"/>
                </a:ext>
              </a:extLst>
            </p:cNvPr>
            <p:cNvSpPr>
              <a:spLocks/>
            </p:cNvSpPr>
            <p:nvPr/>
          </p:nvSpPr>
          <p:spPr bwMode="white">
            <a:xfrm>
              <a:off x="0" y="-13"/>
              <a:ext cx="2884" cy="286"/>
            </a:xfrm>
            <a:custGeom>
              <a:avLst/>
              <a:gdLst>
                <a:gd name="T0" fmla="*/ 0 w 2884"/>
                <a:gd name="T1" fmla="*/ 0 h 286"/>
                <a:gd name="T2" fmla="*/ 0 w 2884"/>
                <a:gd name="T3" fmla="*/ 285 h 286"/>
                <a:gd name="T4" fmla="*/ 192 w 2884"/>
                <a:gd name="T5" fmla="*/ 285 h 286"/>
                <a:gd name="T6" fmla="*/ 384 w 2884"/>
                <a:gd name="T7" fmla="*/ 282 h 286"/>
                <a:gd name="T8" fmla="*/ 579 w 2884"/>
                <a:gd name="T9" fmla="*/ 276 h 286"/>
                <a:gd name="T10" fmla="*/ 789 w 2884"/>
                <a:gd name="T11" fmla="*/ 267 h 286"/>
                <a:gd name="T12" fmla="*/ 999 w 2884"/>
                <a:gd name="T13" fmla="*/ 258 h 286"/>
                <a:gd name="T14" fmla="*/ 1161 w 2884"/>
                <a:gd name="T15" fmla="*/ 246 h 286"/>
                <a:gd name="T16" fmla="*/ 1302 w 2884"/>
                <a:gd name="T17" fmla="*/ 234 h 286"/>
                <a:gd name="T18" fmla="*/ 1458 w 2884"/>
                <a:gd name="T19" fmla="*/ 222 h 286"/>
                <a:gd name="T20" fmla="*/ 1665 w 2884"/>
                <a:gd name="T21" fmla="*/ 201 h 286"/>
                <a:gd name="T22" fmla="*/ 1992 w 2884"/>
                <a:gd name="T23" fmla="*/ 159 h 286"/>
                <a:gd name="T24" fmla="*/ 2301 w 2884"/>
                <a:gd name="T25" fmla="*/ 117 h 286"/>
                <a:gd name="T26" fmla="*/ 2604 w 2884"/>
                <a:gd name="T27" fmla="*/ 60 h 286"/>
                <a:gd name="T28" fmla="*/ 2883 w 2884"/>
                <a:gd name="T29" fmla="*/ 0 h 286"/>
                <a:gd name="T30" fmla="*/ 0 w 2884"/>
                <a:gd name="T31" fmla="*/ 0 h 28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884" h="286">
                  <a:moveTo>
                    <a:pt x="0" y="0"/>
                  </a:moveTo>
                  <a:lnTo>
                    <a:pt x="0" y="285"/>
                  </a:lnTo>
                  <a:lnTo>
                    <a:pt x="192" y="285"/>
                  </a:lnTo>
                  <a:lnTo>
                    <a:pt x="384" y="282"/>
                  </a:lnTo>
                  <a:lnTo>
                    <a:pt x="579" y="276"/>
                  </a:lnTo>
                  <a:lnTo>
                    <a:pt x="789" y="267"/>
                  </a:lnTo>
                  <a:lnTo>
                    <a:pt x="999" y="258"/>
                  </a:lnTo>
                  <a:lnTo>
                    <a:pt x="1161" y="246"/>
                  </a:lnTo>
                  <a:lnTo>
                    <a:pt x="1302" y="234"/>
                  </a:lnTo>
                  <a:lnTo>
                    <a:pt x="1458" y="222"/>
                  </a:lnTo>
                  <a:lnTo>
                    <a:pt x="1665" y="201"/>
                  </a:lnTo>
                  <a:lnTo>
                    <a:pt x="1992" y="159"/>
                  </a:lnTo>
                  <a:lnTo>
                    <a:pt x="2301" y="117"/>
                  </a:lnTo>
                  <a:lnTo>
                    <a:pt x="2604" y="60"/>
                  </a:lnTo>
                  <a:lnTo>
                    <a:pt x="2883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1027" name="Rectangle 12">
            <a:extLst>
              <a:ext uri="{FF2B5EF4-FFF2-40B4-BE49-F238E27FC236}">
                <a16:creationId xmlns:a16="http://schemas.microsoft.com/office/drawing/2014/main" id="{8A2F916C-1B4F-D96F-A724-97F1596D85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13">
            <a:extLst>
              <a:ext uri="{FF2B5EF4-FFF2-40B4-BE49-F238E27FC236}">
                <a16:creationId xmlns:a16="http://schemas.microsoft.com/office/drawing/2014/main" id="{48C446BA-63BF-ACF3-4500-1A429F29EA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182" name="Rectangle 14">
            <a:extLst>
              <a:ext uri="{FF2B5EF4-FFF2-40B4-BE49-F238E27FC236}">
                <a16:creationId xmlns:a16="http://schemas.microsoft.com/office/drawing/2014/main" id="{DBC34E90-2CA6-E446-8810-EBCFA118F6A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3" name="Rectangle 15">
            <a:extLst>
              <a:ext uri="{FF2B5EF4-FFF2-40B4-BE49-F238E27FC236}">
                <a16:creationId xmlns:a16="http://schemas.microsoft.com/office/drawing/2014/main" id="{031E95B3-D8AF-B946-8595-22CC7F921D9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4" name="Rectangle 16">
            <a:extLst>
              <a:ext uri="{FF2B5EF4-FFF2-40B4-BE49-F238E27FC236}">
                <a16:creationId xmlns:a16="http://schemas.microsoft.com/office/drawing/2014/main" id="{1A22113E-45D4-044B-BBA2-F281F911CF1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fld id="{0A534D76-2953-6A42-A3C5-4E81C4E910A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6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48" r:id="rId14"/>
  </p:sldLayoutIdLst>
  <p:transition spd="med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97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  <a:ea typeface="ＭＳ Ｐゴシック" pitchFamily="-97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  <a:ea typeface="ＭＳ Ｐゴシック" pitchFamily="-97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  <a:ea typeface="ＭＳ Ｐゴシック" pitchFamily="-97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  <a:ea typeface="ＭＳ Ｐゴシック" pitchFamily="-97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-97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97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97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97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97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97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97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97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97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97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89467" y="736600"/>
            <a:ext cx="114173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9467" y="1752600"/>
            <a:ext cx="114173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389467" y="6426200"/>
            <a:ext cx="11417300" cy="1588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5700184" y="6524626"/>
            <a:ext cx="6096000" cy="16827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Georgia" pitchFamily="1" charset="0"/>
              </a:defRPr>
            </a:lvl1pPr>
          </a:lstStyle>
          <a:p>
            <a:r>
              <a:rPr lang="en-US"/>
              <a:t>Changing the way you think about Hull  |  7 October 2009  |  </a:t>
            </a:r>
            <a:fld id="{7242ABAB-0994-4707-90D2-1ECEA4C6690C}" type="slidenum">
              <a:rPr lang="en-US" b="1"/>
              <a:pPr/>
              <a:t>‹#›</a:t>
            </a:fld>
            <a:endParaRPr lang="en-US" b="1"/>
          </a:p>
        </p:txBody>
      </p:sp>
      <p:pic>
        <p:nvPicPr>
          <p:cNvPr id="1030" name="Picture 19" descr="UoH_logo_black.pn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9381068" y="50800"/>
            <a:ext cx="2605617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>
            <a:off x="389467" y="620714"/>
            <a:ext cx="11417300" cy="1587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53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</p:sldLayoutIdLst>
  <p:transition>
    <p:wipe dir="r"/>
  </p:transition>
  <p:hf sldNum="0" hdr="0" dt="0"/>
  <p:txStyles>
    <p:titleStyle>
      <a:lvl1pPr algn="l" defTabSz="457200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kern="1200">
          <a:solidFill>
            <a:srgbClr val="AE2B30"/>
          </a:solidFill>
          <a:latin typeface="Georgia"/>
          <a:ea typeface="Georgia" pitchFamily="18" charset="0"/>
          <a:cs typeface="Georgia"/>
        </a:defRPr>
      </a:lvl1pPr>
      <a:lvl2pPr algn="l" defTabSz="457200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2pPr>
      <a:lvl3pPr algn="l" defTabSz="457200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3pPr>
      <a:lvl4pPr algn="l" defTabSz="457200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4pPr>
      <a:lvl5pPr algn="l" defTabSz="457200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5pPr>
      <a:lvl6pPr marL="457200" algn="l" defTabSz="457200" rtl="0" fontAlgn="base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6pPr>
      <a:lvl7pPr marL="914400" algn="l" defTabSz="457200" rtl="0" fontAlgn="base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7pPr>
      <a:lvl8pPr marL="1371600" algn="l" defTabSz="457200" rtl="0" fontAlgn="base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8pPr>
      <a:lvl9pPr marL="1828800" algn="l" defTabSz="457200" rtl="0" fontAlgn="base">
        <a:lnSpc>
          <a:spcPts val="3400"/>
        </a:lnSpc>
        <a:spcBef>
          <a:spcPct val="0"/>
        </a:spcBef>
        <a:spcAft>
          <a:spcPct val="0"/>
        </a:spcAft>
        <a:defRPr sz="3000">
          <a:solidFill>
            <a:srgbClr val="AE2B30"/>
          </a:solidFill>
          <a:latin typeface="Georgia" pitchFamily="18" charset="0"/>
          <a:ea typeface="Georgia" pitchFamily="18" charset="0"/>
          <a:cs typeface="Georgia" pitchFamily="18" charset="0"/>
        </a:defRPr>
      </a:lvl9pPr>
    </p:titleStyle>
    <p:bodyStyle>
      <a:lvl1pPr marL="266700" indent="-266700" algn="l" defTabSz="457200" rtl="0" eaLnBrk="0" fontAlgn="base" hangingPunct="0">
        <a:spcBef>
          <a:spcPts val="900"/>
        </a:spcBef>
        <a:spcAft>
          <a:spcPts val="900"/>
        </a:spcAft>
        <a:buFont typeface="Arial" charset="0"/>
        <a:buChar char="•"/>
        <a:defRPr sz="2400" kern="1200">
          <a:solidFill>
            <a:schemeClr val="tx1"/>
          </a:solidFill>
          <a:latin typeface="Georgia"/>
          <a:ea typeface="Georgia" pitchFamily="18" charset="0"/>
          <a:cs typeface="Georgia"/>
        </a:defRPr>
      </a:lvl1pPr>
      <a:lvl2pPr marL="622300" indent="-261938" algn="l" defTabSz="457200" rtl="0" eaLnBrk="0" fontAlgn="base" hangingPunct="0">
        <a:spcBef>
          <a:spcPct val="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Georgia"/>
          <a:ea typeface="Georgia" pitchFamily="18" charset="0"/>
          <a:cs typeface="Georgia"/>
        </a:defRPr>
      </a:lvl2pPr>
      <a:lvl3pPr marL="1143000" indent="-228600" algn="l" defTabSz="457200" rtl="0" eaLnBrk="0" fontAlgn="base" hangingPunct="0">
        <a:spcBef>
          <a:spcPts val="9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Georgia"/>
          <a:ea typeface="Georgia" pitchFamily="18" charset="0"/>
          <a:cs typeface="Georgia"/>
        </a:defRPr>
      </a:lvl3pPr>
      <a:lvl4pPr marL="1600200" indent="-228600" algn="l" defTabSz="457200" rtl="0" eaLnBrk="0" fontAlgn="base" hangingPunct="0">
        <a:spcBef>
          <a:spcPts val="9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Georgia"/>
          <a:ea typeface="Georgia" pitchFamily="18" charset="0"/>
          <a:cs typeface="Georgia"/>
        </a:defRPr>
      </a:lvl4pPr>
      <a:lvl5pPr marL="2057400" indent="-228600" algn="l" defTabSz="457200" rtl="0" eaLnBrk="0" fontAlgn="base" hangingPunct="0">
        <a:spcBef>
          <a:spcPts val="9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Georgia"/>
          <a:ea typeface="Georgia" pitchFamily="18" charset="0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tif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oleObject" Target="???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tif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>
            <a:extLst>
              <a:ext uri="{FF2B5EF4-FFF2-40B4-BE49-F238E27FC236}">
                <a16:creationId xmlns:a16="http://schemas.microsoft.com/office/drawing/2014/main" id="{FF96234B-FFC5-21F4-57E0-302EDFA8D8C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5400" dirty="0">
                <a:ea typeface="ＭＳ Ｐゴシック" panose="020B0600070205080204" pitchFamily="34" charset="-128"/>
              </a:rPr>
              <a:t>John Greenman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br>
              <a:rPr lang="en-GB" altLang="en-US" sz="2400" dirty="0">
                <a:ea typeface="ＭＳ Ｐゴシック" panose="020B0600070205080204" pitchFamily="34" charset="-128"/>
              </a:rPr>
            </a:br>
            <a:r>
              <a:rPr lang="en-GB" altLang="en-US" sz="5400" dirty="0">
                <a:ea typeface="ＭＳ Ｐゴシック" panose="020B0600070205080204" pitchFamily="34" charset="-128"/>
              </a:rPr>
              <a:t>University of Hull</a:t>
            </a:r>
          </a:p>
        </p:txBody>
      </p:sp>
      <p:sp>
        <p:nvSpPr>
          <p:cNvPr id="15362" name="Rectangle 5">
            <a:extLst>
              <a:ext uri="{FF2B5EF4-FFF2-40B4-BE49-F238E27FC236}">
                <a16:creationId xmlns:a16="http://schemas.microsoft.com/office/drawing/2014/main" id="{FFCEDA6C-0B11-68D6-8818-1E83DDF9557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ea typeface="ＭＳ Ｐゴシック" panose="020B0600070205080204" pitchFamily="34" charset="-128"/>
              </a:rPr>
              <a:t>Professor of Tumour Immunology</a:t>
            </a:r>
          </a:p>
          <a:p>
            <a:pPr eaLnBrk="1" hangingPunct="1"/>
            <a:r>
              <a:rPr lang="en-GB" altLang="en-US" sz="4000" dirty="0">
                <a:ea typeface="ＭＳ Ｐゴシック" panose="020B0600070205080204" pitchFamily="34" charset="-128"/>
              </a:rPr>
              <a:t>Centre for Biomedicine - HYMS</a:t>
            </a:r>
          </a:p>
        </p:txBody>
      </p:sp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>
            <a:extLst>
              <a:ext uri="{FF2B5EF4-FFF2-40B4-BE49-F238E27FC236}">
                <a16:creationId xmlns:a16="http://schemas.microsoft.com/office/drawing/2014/main" id="{288B3173-779F-BEA5-CBB8-6A7136EBF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08" y="6818"/>
            <a:ext cx="6264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7978F838-AE05-B296-BEBF-AA17B5F51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0614" y="5732463"/>
            <a:ext cx="504825" cy="36036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6B1796F-A575-B8C6-294E-6AC6517F6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9538" y="5514976"/>
            <a:ext cx="360362" cy="2905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6E5A02F-7A7A-5506-1595-C429706F3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3026" y="5222875"/>
            <a:ext cx="360363" cy="2921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4810895-5904-96C6-CCD7-9094F3A66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438" y="3789363"/>
            <a:ext cx="576262" cy="2905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A0B5F8-ECCC-D9E0-391B-1DFE01CF7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181957"/>
            <a:ext cx="3651919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3200" dirty="0"/>
              <a:t>Reading University            3 years BSc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200" dirty="0"/>
              <a:t>Southampton University            4 years PhD +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200" dirty="0"/>
              <a:t>Oxford University 4 years as PDRA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200" dirty="0"/>
              <a:t>Hull University  30 years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EEC187AF-86B1-97CD-979D-CFC84CA0A9F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5400" dirty="0">
                <a:ea typeface="ＭＳ Ｐゴシック" panose="020B0600070205080204" pitchFamily="34" charset="-128"/>
              </a:rPr>
              <a:t>What is the Immune System?</a:t>
            </a:r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D0B7914-1B39-C402-3246-D23875E1641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sz="4400" dirty="0">
                <a:ea typeface="ＭＳ Ｐゴシック" panose="020B0600070205080204" pitchFamily="34" charset="-128"/>
              </a:rPr>
              <a:t>The body’s protective shield!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6A882AA9-0E76-A6E0-A4D1-D5C55BDED8CE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1676400" y="-27384"/>
            <a:ext cx="8915400" cy="990600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ea typeface="ＭＳ Ｐゴシック" panose="020B0600070205080204" pitchFamily="34" charset="-128"/>
              </a:rPr>
              <a:t>What does the Immune system do?</a:t>
            </a:r>
            <a:endParaRPr lang="en-GB" altLang="en-US" sz="4000" dirty="0">
              <a:ea typeface="ＭＳ Ｐゴシック" panose="020B0600070205080204" pitchFamily="34" charset="-128"/>
            </a:endParaRPr>
          </a:p>
        </p:txBody>
      </p:sp>
      <p:pic>
        <p:nvPicPr>
          <p:cNvPr id="21507" name="Picture 3" descr="j0289961">
            <a:extLst>
              <a:ext uri="{FF2B5EF4-FFF2-40B4-BE49-F238E27FC236}">
                <a16:creationId xmlns:a16="http://schemas.microsoft.com/office/drawing/2014/main" id="{98E8E297-6E1B-0649-C338-C5918E538756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57282" y="934386"/>
            <a:ext cx="2087235" cy="2272364"/>
          </a:xfrm>
        </p:spPr>
      </p:pic>
      <p:pic>
        <p:nvPicPr>
          <p:cNvPr id="21508" name="Picture 4" descr="j0160600">
            <a:extLst>
              <a:ext uri="{FF2B5EF4-FFF2-40B4-BE49-F238E27FC236}">
                <a16:creationId xmlns:a16="http://schemas.microsoft.com/office/drawing/2014/main" id="{66FCBBF8-F77C-B18C-6A64-E27221947CF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82731" y="856427"/>
            <a:ext cx="2070901" cy="2717036"/>
          </a:xfrm>
        </p:spPr>
      </p:pic>
      <p:pic>
        <p:nvPicPr>
          <p:cNvPr id="21510" name="Picture 6" descr="j0233532">
            <a:extLst>
              <a:ext uri="{FF2B5EF4-FFF2-40B4-BE49-F238E27FC236}">
                <a16:creationId xmlns:a16="http://schemas.microsoft.com/office/drawing/2014/main" id="{41B2A592-6314-2EB2-D6BE-D23D63BA29AF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1404" y="3807591"/>
            <a:ext cx="2081790" cy="2717036"/>
          </a:xfrm>
        </p:spPr>
      </p:pic>
      <p:pic>
        <p:nvPicPr>
          <p:cNvPr id="18437" name="Picture 7" descr="j0335112">
            <a:extLst>
              <a:ext uri="{FF2B5EF4-FFF2-40B4-BE49-F238E27FC236}">
                <a16:creationId xmlns:a16="http://schemas.microsoft.com/office/drawing/2014/main" id="{AAF1C409-A592-DF39-0DDC-8EBB5DCF3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1731175"/>
            <a:ext cx="3210713" cy="321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Content Placeholder 2">
            <a:extLst>
              <a:ext uri="{FF2B5EF4-FFF2-40B4-BE49-F238E27FC236}">
                <a16:creationId xmlns:a16="http://schemas.microsoft.com/office/drawing/2014/main" id="{5BAB19DF-89B6-CEAB-F4CE-BC2DCA88D1F0}"/>
              </a:ext>
            </a:extLst>
          </p:cNvPr>
          <p:cNvSpPr>
            <a:spLocks noGrp="1" noChangeArrowheads="1"/>
          </p:cNvSpPr>
          <p:nvPr>
            <p:ph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>
                <a:ea typeface="ＭＳ Ｐゴシック" panose="020B0600070205080204" pitchFamily="34" charset="-128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F54432-C43B-EBD7-7A74-AF0D7DD5A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4288294"/>
            <a:ext cx="3521075" cy="233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A69C7E46-020C-A75E-8FE2-ED979D81B0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5400">
                <a:ea typeface="ＭＳ Ｐゴシック" panose="020B0600070205080204" pitchFamily="34" charset="-128"/>
              </a:rPr>
              <a:t>Roles</a:t>
            </a: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4166294-5A39-57C6-758B-7B704B6239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71464" y="1258416"/>
            <a:ext cx="10513168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4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Recognition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4000" dirty="0">
                <a:ea typeface="ＭＳ Ｐゴシック" panose="020B0600070205080204" pitchFamily="34" charset="-128"/>
              </a:rPr>
              <a:t>Self from non-self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4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Reaction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4000" dirty="0">
                <a:ea typeface="ＭＳ Ｐゴシック" panose="020B0600070205080204" pitchFamily="34" charset="-128"/>
              </a:rPr>
              <a:t>Appropriate response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4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Recovery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4000" dirty="0">
                <a:ea typeface="ＭＳ Ｐゴシック" panose="020B0600070205080204" pitchFamily="34" charset="-128"/>
              </a:rPr>
              <a:t>Return organ to normal function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4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Remembering </a:t>
            </a:r>
            <a:endParaRPr lang="en-GB" altLang="en-US" sz="4000" dirty="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GB" altLang="en-US" sz="4000" dirty="0">
                <a:ea typeface="ＭＳ Ｐゴシック" panose="020B0600070205080204" pitchFamily="34" charset="-128"/>
              </a:rPr>
              <a:t>More efficient response on second encounter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igure 1-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3492" y="687007"/>
            <a:ext cx="9145016" cy="617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1987890" y="107922"/>
            <a:ext cx="33668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/>
              <a:t>Lymphatic system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6308370" y="107922"/>
            <a:ext cx="41801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/>
              <a:t>Cardiovascular system</a:t>
            </a:r>
          </a:p>
        </p:txBody>
      </p:sp>
    </p:spTree>
  </p:cSld>
  <p:clrMapOvr>
    <a:masterClrMapping/>
  </p:clrMapOvr>
  <p:transition spd="med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0F158D-0AD3-B44E-B1E9-5D9A625846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8137"/>
            <a:ext cx="9721080" cy="686613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  <p:sp>
        <p:nvSpPr>
          <p:cNvPr id="3" name="TextBox 2"/>
          <p:cNvSpPr txBox="1"/>
          <p:nvPr/>
        </p:nvSpPr>
        <p:spPr>
          <a:xfrm>
            <a:off x="6240016" y="260648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7A0000"/>
                </a:solidFill>
                <a:latin typeface="+mj-lt"/>
              </a:rPr>
              <a:t>Stem cell = Pluripotent</a:t>
            </a:r>
          </a:p>
        </p:txBody>
      </p:sp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figure 1-22">
            <a:extLst>
              <a:ext uri="{FF2B5EF4-FFF2-40B4-BE49-F238E27FC236}">
                <a16:creationId xmlns:a16="http://schemas.microsoft.com/office/drawing/2014/main" id="{D67D3C9F-5BAE-BA9D-EA43-9F9AA9D710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40"/>
          <a:stretch/>
        </p:blipFill>
        <p:spPr bwMode="auto">
          <a:xfrm>
            <a:off x="47571" y="332656"/>
            <a:ext cx="12076902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47528" y="836712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991544" y="790105"/>
            <a:ext cx="813690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15479" y="85830"/>
            <a:ext cx="974097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+mj-lt"/>
              </a:rPr>
              <a:t>  </a:t>
            </a:r>
            <a:r>
              <a:rPr lang="en-GB" sz="3400" b="1" dirty="0">
                <a:latin typeface="+mj-lt"/>
              </a:rPr>
              <a:t>Dendritic Cell       Macrophage        B  lymphocyte</a:t>
            </a:r>
          </a:p>
        </p:txBody>
      </p:sp>
      <p:pic>
        <p:nvPicPr>
          <p:cNvPr id="12" name="Picture 2" descr="figure 1-22"/>
          <p:cNvPicPr>
            <a:picLocks noChangeAspect="1" noChangeArrowheads="1"/>
          </p:cNvPicPr>
          <p:nvPr/>
        </p:nvPicPr>
        <p:blipFill>
          <a:blip r:embed="rId2"/>
          <a:srcRect t="48974" b="2592"/>
          <a:stretch>
            <a:fillRect/>
          </a:stretch>
        </p:blipFill>
        <p:spPr bwMode="auto">
          <a:xfrm>
            <a:off x="1173396" y="790105"/>
            <a:ext cx="10225136" cy="5856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M31892-03-f04">
            <a:extLst>
              <a:ext uri="{FF2B5EF4-FFF2-40B4-BE49-F238E27FC236}">
                <a16:creationId xmlns:a16="http://schemas.microsoft.com/office/drawing/2014/main" id="{B0026A9E-6543-970E-1ABF-56063A06128A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7368" y="0"/>
            <a:ext cx="11521280" cy="6858000"/>
          </a:xfrm>
          <a:noFill/>
        </p:spPr>
      </p:pic>
    </p:spTree>
  </p:cSld>
  <p:clrMapOvr>
    <a:masterClrMapping/>
  </p:clrMapOvr>
  <p:transition spd="med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41986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368" y="-16131"/>
            <a:ext cx="11521280" cy="69015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M31892-16-f03">
            <a:extLst>
              <a:ext uri="{FF2B5EF4-FFF2-40B4-BE49-F238E27FC236}">
                <a16:creationId xmlns:a16="http://schemas.microsoft.com/office/drawing/2014/main" id="{138935EC-2ED2-2B92-95D1-B40359D295D4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0950" y="0"/>
            <a:ext cx="7561634" cy="6858000"/>
          </a:xfrm>
        </p:spPr>
      </p:pic>
      <p:sp>
        <p:nvSpPr>
          <p:cNvPr id="22530" name="Text Box 3">
            <a:extLst>
              <a:ext uri="{FF2B5EF4-FFF2-40B4-BE49-F238E27FC236}">
                <a16:creationId xmlns:a16="http://schemas.microsoft.com/office/drawing/2014/main" id="{C04E4EC6-567E-EFD5-64AC-6785F07A4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548680"/>
            <a:ext cx="22669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4800" dirty="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The</a:t>
            </a:r>
          </a:p>
          <a:p>
            <a:pPr eaLnBrk="1" hangingPunct="1"/>
            <a:r>
              <a:rPr lang="en-GB" altLang="en-US" sz="4800" dirty="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invaders</a:t>
            </a:r>
            <a:endParaRPr lang="en-GB" altLang="en-US" sz="4800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2">
            <a:extLst>
              <a:ext uri="{FF2B5EF4-FFF2-40B4-BE49-F238E27FC236}">
                <a16:creationId xmlns:a16="http://schemas.microsoft.com/office/drawing/2014/main" id="{604C18BF-2A69-550A-00FD-7FB92B950028}"/>
              </a:ext>
            </a:extLst>
          </p:cNvPr>
          <p:cNvGrpSpPr>
            <a:grpSpLocks/>
          </p:cNvGrpSpPr>
          <p:nvPr/>
        </p:nvGrpSpPr>
        <p:grpSpPr bwMode="auto">
          <a:xfrm>
            <a:off x="4945063" y="2847975"/>
            <a:ext cx="2951162" cy="1085850"/>
            <a:chOff x="2064" y="1794"/>
            <a:chExt cx="1859" cy="684"/>
          </a:xfrm>
        </p:grpSpPr>
        <p:sp>
          <p:nvSpPr>
            <p:cNvPr id="24598" name="Rectangle 3">
              <a:extLst>
                <a:ext uri="{FF2B5EF4-FFF2-40B4-BE49-F238E27FC236}">
                  <a16:creationId xmlns:a16="http://schemas.microsoft.com/office/drawing/2014/main" id="{14122042-87AA-AD30-F4E3-5B31AAA822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797"/>
              <a:ext cx="1859" cy="681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4599" name="Text Box 4">
              <a:extLst>
                <a:ext uri="{FF2B5EF4-FFF2-40B4-BE49-F238E27FC236}">
                  <a16:creationId xmlns:a16="http://schemas.microsoft.com/office/drawing/2014/main" id="{4C803169-D006-41CD-7153-DF05970CE7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1794"/>
              <a:ext cx="1815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n-GB" altLang="en-US" sz="3200">
                  <a:latin typeface="Times New Roman" panose="02020603050405020304" pitchFamily="18" charset="0"/>
                </a:rPr>
                <a:t>Immunology the</a:t>
              </a:r>
            </a:p>
            <a:p>
              <a:pPr eaLnBrk="1" hangingPunct="1"/>
              <a:r>
                <a:rPr lang="en-GB" altLang="en-US" sz="3200">
                  <a:latin typeface="Times New Roman" panose="02020603050405020304" pitchFamily="18" charset="0"/>
                </a:rPr>
                <a:t>present &amp; future</a:t>
              </a: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:a16="http://schemas.microsoft.com/office/drawing/2014/main" id="{AC3D8C7A-F803-0D33-71EC-F768A9CC0BCE}"/>
              </a:ext>
            </a:extLst>
          </p:cNvPr>
          <p:cNvGrpSpPr>
            <a:grpSpLocks/>
          </p:cNvGrpSpPr>
          <p:nvPr/>
        </p:nvGrpSpPr>
        <p:grpSpPr bwMode="auto">
          <a:xfrm>
            <a:off x="1199457" y="274638"/>
            <a:ext cx="5742684" cy="1077912"/>
            <a:chOff x="68" y="433"/>
            <a:chExt cx="3345" cy="679"/>
          </a:xfrm>
        </p:grpSpPr>
        <p:sp>
          <p:nvSpPr>
            <p:cNvPr id="24596" name="AutoShape 6">
              <a:extLst>
                <a:ext uri="{FF2B5EF4-FFF2-40B4-BE49-F238E27FC236}">
                  <a16:creationId xmlns:a16="http://schemas.microsoft.com/office/drawing/2014/main" id="{441D10B7-CD93-B52F-C1C9-FB8C634B3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482"/>
              <a:ext cx="3039" cy="589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alpha val="50195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4597" name="Text Box 7">
              <a:extLst>
                <a:ext uri="{FF2B5EF4-FFF2-40B4-BE49-F238E27FC236}">
                  <a16:creationId xmlns:a16="http://schemas.microsoft.com/office/drawing/2014/main" id="{1D8F47BA-65A1-7161-F7F3-AFA6D8BEEF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" y="433"/>
              <a:ext cx="3345" cy="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Immune checkpoint antibodies</a:t>
              </a:r>
            </a:p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used to treat cancer</a:t>
              </a:r>
            </a:p>
          </p:txBody>
        </p:sp>
      </p:grpSp>
      <p:sp>
        <p:nvSpPr>
          <p:cNvPr id="31752" name="AutoShape 8">
            <a:extLst>
              <a:ext uri="{FF2B5EF4-FFF2-40B4-BE49-F238E27FC236}">
                <a16:creationId xmlns:a16="http://schemas.microsoft.com/office/drawing/2014/main" id="{1D5EF18A-E97F-98E1-4891-76F775148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2476" y="690564"/>
            <a:ext cx="3457575" cy="15144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200">
                <a:latin typeface="Times New Roman" panose="02020603050405020304" pitchFamily="18" charset="0"/>
              </a:rPr>
              <a:t>Vaccines against</a:t>
            </a:r>
          </a:p>
          <a:p>
            <a:pPr algn="ctr" eaLnBrk="1" hangingPunct="1"/>
            <a:r>
              <a:rPr lang="en-GB" altLang="en-US" sz="3200">
                <a:latin typeface="Times New Roman" panose="02020603050405020304" pitchFamily="18" charset="0"/>
              </a:rPr>
              <a:t>SARS CoV-2 &amp; </a:t>
            </a:r>
          </a:p>
          <a:p>
            <a:pPr algn="ctr" eaLnBrk="1" hangingPunct="1"/>
            <a:r>
              <a:rPr lang="en-GB" altLang="en-US" sz="3200">
                <a:latin typeface="Times New Roman" panose="02020603050405020304" pitchFamily="18" charset="0"/>
              </a:rPr>
              <a:t>new drugs</a:t>
            </a:r>
          </a:p>
        </p:txBody>
      </p:sp>
      <p:grpSp>
        <p:nvGrpSpPr>
          <p:cNvPr id="4" name="Group 9">
            <a:extLst>
              <a:ext uri="{FF2B5EF4-FFF2-40B4-BE49-F238E27FC236}">
                <a16:creationId xmlns:a16="http://schemas.microsoft.com/office/drawing/2014/main" id="{3A95B3A7-80AD-7ECF-53C6-6F9E75403E0A}"/>
              </a:ext>
            </a:extLst>
          </p:cNvPr>
          <p:cNvGrpSpPr>
            <a:grpSpLocks/>
          </p:cNvGrpSpPr>
          <p:nvPr/>
        </p:nvGrpSpPr>
        <p:grpSpPr bwMode="auto">
          <a:xfrm>
            <a:off x="3430588" y="4899025"/>
            <a:ext cx="2736850" cy="1570038"/>
            <a:chOff x="385" y="2927"/>
            <a:chExt cx="1724" cy="989"/>
          </a:xfrm>
        </p:grpSpPr>
        <p:sp>
          <p:nvSpPr>
            <p:cNvPr id="24594" name="AutoShape 10">
              <a:extLst>
                <a:ext uri="{FF2B5EF4-FFF2-40B4-BE49-F238E27FC236}">
                  <a16:creationId xmlns:a16="http://schemas.microsoft.com/office/drawing/2014/main" id="{A40655F3-FB61-51BE-D8F1-19AA62FEB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" y="2931"/>
              <a:ext cx="1724" cy="953"/>
            </a:xfrm>
            <a:prstGeom prst="roundRect">
              <a:avLst>
                <a:gd name="adj" fmla="val 16667"/>
              </a:avLst>
            </a:prstGeom>
            <a:solidFill>
              <a:srgbClr val="FF99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595" name="Text Box 11">
              <a:extLst>
                <a:ext uri="{FF2B5EF4-FFF2-40B4-BE49-F238E27FC236}">
                  <a16:creationId xmlns:a16="http://schemas.microsoft.com/office/drawing/2014/main" id="{4EC51D3C-C02B-F541-71E2-5E68671FCA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" y="2927"/>
              <a:ext cx="1514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Treatment of </a:t>
              </a:r>
            </a:p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“superbugs”</a:t>
              </a:r>
            </a:p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e.g. MRSA</a:t>
              </a:r>
            </a:p>
          </p:txBody>
        </p:sp>
      </p:grpSp>
      <p:grpSp>
        <p:nvGrpSpPr>
          <p:cNvPr id="5" name="Group 12">
            <a:extLst>
              <a:ext uri="{FF2B5EF4-FFF2-40B4-BE49-F238E27FC236}">
                <a16:creationId xmlns:a16="http://schemas.microsoft.com/office/drawing/2014/main" id="{148DF0CC-684C-78DD-5C6C-F2F16FDCCC7B}"/>
              </a:ext>
            </a:extLst>
          </p:cNvPr>
          <p:cNvGrpSpPr>
            <a:grpSpLocks/>
          </p:cNvGrpSpPr>
          <p:nvPr/>
        </p:nvGrpSpPr>
        <p:grpSpPr bwMode="auto">
          <a:xfrm>
            <a:off x="1558926" y="2060575"/>
            <a:ext cx="2881314" cy="2232026"/>
            <a:chOff x="249" y="1344"/>
            <a:chExt cx="1815" cy="1406"/>
          </a:xfrm>
        </p:grpSpPr>
        <p:sp>
          <p:nvSpPr>
            <p:cNvPr id="24592" name="AutoShape 13">
              <a:extLst>
                <a:ext uri="{FF2B5EF4-FFF2-40B4-BE49-F238E27FC236}">
                  <a16:creationId xmlns:a16="http://schemas.microsoft.com/office/drawing/2014/main" id="{D980AA4D-AC85-94BE-A699-45E2DFB673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" y="1344"/>
              <a:ext cx="1815" cy="1406"/>
            </a:xfrm>
            <a:prstGeom prst="hexagon">
              <a:avLst>
                <a:gd name="adj" fmla="val 32272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en-US" sz="3200">
                <a:latin typeface="Times New Roman" panose="02020603050405020304" pitchFamily="18" charset="0"/>
              </a:endParaRPr>
            </a:p>
          </p:txBody>
        </p:sp>
        <p:sp>
          <p:nvSpPr>
            <p:cNvPr id="24593" name="Text Box 14">
              <a:extLst>
                <a:ext uri="{FF2B5EF4-FFF2-40B4-BE49-F238E27FC236}">
                  <a16:creationId xmlns:a16="http://schemas.microsoft.com/office/drawing/2014/main" id="{5B6DDF5E-174F-0BBE-58BF-8D1245AEE2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" y="1689"/>
              <a:ext cx="1581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CAR-T cells</a:t>
              </a:r>
            </a:p>
            <a:p>
              <a:pPr algn="ctr" eaLnBrk="1" hangingPunct="1"/>
              <a:r>
                <a:rPr lang="en-GB" altLang="en-US" sz="3200" dirty="0">
                  <a:latin typeface="Times New Roman" panose="02020603050405020304" pitchFamily="18" charset="0"/>
                </a:rPr>
                <a:t>to treat cancer</a:t>
              </a:r>
            </a:p>
            <a:p>
              <a:pPr algn="ctr" eaLnBrk="1" hangingPunct="1"/>
              <a:endParaRPr lang="en-GB" altLang="en-US" sz="32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:a16="http://schemas.microsoft.com/office/drawing/2014/main" id="{65C79CDB-CAEB-F7A8-D949-DF714A8F8355}"/>
              </a:ext>
            </a:extLst>
          </p:cNvPr>
          <p:cNvGrpSpPr>
            <a:grpSpLocks/>
          </p:cNvGrpSpPr>
          <p:nvPr/>
        </p:nvGrpSpPr>
        <p:grpSpPr bwMode="auto">
          <a:xfrm>
            <a:off x="7175500" y="4365626"/>
            <a:ext cx="3384550" cy="2303463"/>
            <a:chOff x="3560" y="2750"/>
            <a:chExt cx="2132" cy="1451"/>
          </a:xfrm>
        </p:grpSpPr>
        <p:sp>
          <p:nvSpPr>
            <p:cNvPr id="24590" name="AutoShape 16">
              <a:extLst>
                <a:ext uri="{FF2B5EF4-FFF2-40B4-BE49-F238E27FC236}">
                  <a16:creationId xmlns:a16="http://schemas.microsoft.com/office/drawing/2014/main" id="{3565C223-D052-F998-6A71-9BDBD03FD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0" y="2750"/>
              <a:ext cx="2132" cy="1451"/>
            </a:xfrm>
            <a:prstGeom prst="pentagon">
              <a:avLst/>
            </a:prstGeom>
            <a:solidFill>
              <a:srgbClr val="FF99CC">
                <a:alpha val="7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591" name="Text Box 17">
              <a:extLst>
                <a:ext uri="{FF2B5EF4-FFF2-40B4-BE49-F238E27FC236}">
                  <a16:creationId xmlns:a16="http://schemas.microsoft.com/office/drawing/2014/main" id="{76A1F31C-6AEF-BDEB-D1B2-B497A8B0FC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0" y="3113"/>
              <a:ext cx="2031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r>
                <a:rPr lang="en-GB" altLang="en-US" sz="3200">
                  <a:latin typeface="Times New Roman" panose="02020603050405020304" pitchFamily="18" charset="0"/>
                </a:rPr>
                <a:t>Anti-hayfever</a:t>
              </a:r>
            </a:p>
            <a:p>
              <a:pPr algn="ctr" eaLnBrk="1" hangingPunct="1"/>
              <a:r>
                <a:rPr lang="en-GB" altLang="en-US" sz="3200">
                  <a:latin typeface="Times New Roman" panose="02020603050405020304" pitchFamily="18" charset="0"/>
                </a:rPr>
                <a:t> and autoimmune </a:t>
              </a:r>
            </a:p>
            <a:p>
              <a:pPr algn="ctr" eaLnBrk="1" hangingPunct="1"/>
              <a:r>
                <a:rPr lang="en-GB" altLang="en-US" sz="3200">
                  <a:latin typeface="Times New Roman" panose="02020603050405020304" pitchFamily="18" charset="0"/>
                </a:rPr>
                <a:t>diseases </a:t>
              </a:r>
            </a:p>
          </p:txBody>
        </p:sp>
      </p:grpSp>
      <p:sp>
        <p:nvSpPr>
          <p:cNvPr id="31762" name="Line 18">
            <a:extLst>
              <a:ext uri="{FF2B5EF4-FFF2-40B4-BE49-F238E27FC236}">
                <a16:creationId xmlns:a16="http://schemas.microsoft.com/office/drawing/2014/main" id="{5F68C5F5-50AF-9653-3A36-741B54576F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448300" y="1628776"/>
            <a:ext cx="431800" cy="1008063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3" name="Line 19">
            <a:extLst>
              <a:ext uri="{FF2B5EF4-FFF2-40B4-BE49-F238E27FC236}">
                <a16:creationId xmlns:a16="http://schemas.microsoft.com/office/drawing/2014/main" id="{39CF5729-68DA-A132-5CC0-5EB8D90CAB8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4426" y="4076701"/>
            <a:ext cx="360363" cy="720725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4" name="Line 20">
            <a:extLst>
              <a:ext uri="{FF2B5EF4-FFF2-40B4-BE49-F238E27FC236}">
                <a16:creationId xmlns:a16="http://schemas.microsoft.com/office/drawing/2014/main" id="{969651A7-CA41-1539-9372-C4CD12F2713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1" y="4076701"/>
            <a:ext cx="360363" cy="720725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5" name="Line 21">
            <a:extLst>
              <a:ext uri="{FF2B5EF4-FFF2-40B4-BE49-F238E27FC236}">
                <a16:creationId xmlns:a16="http://schemas.microsoft.com/office/drawing/2014/main" id="{D4B30C40-6EEC-40F1-E9DC-AF0CA2EF49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24788" y="2276475"/>
            <a:ext cx="215900" cy="503238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6" name="Line 22">
            <a:extLst>
              <a:ext uri="{FF2B5EF4-FFF2-40B4-BE49-F238E27FC236}">
                <a16:creationId xmlns:a16="http://schemas.microsoft.com/office/drawing/2014/main" id="{23B2B8D1-4EDB-5B43-8357-5ECD5D2C9CD2}"/>
              </a:ext>
            </a:extLst>
          </p:cNvPr>
          <p:cNvSpPr>
            <a:spLocks noChangeShapeType="1"/>
          </p:cNvSpPr>
          <p:nvPr/>
        </p:nvSpPr>
        <p:spPr bwMode="auto">
          <a:xfrm>
            <a:off x="4440238" y="3357563"/>
            <a:ext cx="431800" cy="0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7" name="Line 23">
            <a:extLst>
              <a:ext uri="{FF2B5EF4-FFF2-40B4-BE49-F238E27FC236}">
                <a16:creationId xmlns:a16="http://schemas.microsoft.com/office/drawing/2014/main" id="{BA238BFF-4E43-D4E8-6117-1C065945AF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40688" y="3357563"/>
            <a:ext cx="431800" cy="0"/>
          </a:xfrm>
          <a:prstGeom prst="line">
            <a:avLst/>
          </a:prstGeom>
          <a:noFill/>
          <a:ln w="50800">
            <a:solidFill>
              <a:srgbClr val="FFCC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8" name="Text Box 24">
            <a:extLst>
              <a:ext uri="{FF2B5EF4-FFF2-40B4-BE49-F238E27FC236}">
                <a16:creationId xmlns:a16="http://schemas.microsoft.com/office/drawing/2014/main" id="{88A53F6B-EE19-6BBF-FC41-0B9BB59E7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83651" y="2892426"/>
            <a:ext cx="409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4000">
                <a:solidFill>
                  <a:srgbClr val="FF9900"/>
                </a:solidFill>
                <a:latin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  <p:bldP spid="317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B8CBA-F3C1-0CD3-341A-A39A46A31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DFE91-A42E-70B3-6E04-4BF6C7DF9D31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-1738539" y="-693896"/>
            <a:ext cx="22255470" cy="1110322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Immune checkpoint inhibitors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923BF-EDF4-84CB-45FC-E3F7CA1D2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32" y="47605"/>
            <a:ext cx="10513168" cy="6307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D554A5-7385-0C79-54F6-1DC4BA392C5D}"/>
              </a:ext>
            </a:extLst>
          </p:cNvPr>
          <p:cNvSpPr txBox="1"/>
          <p:nvPr/>
        </p:nvSpPr>
        <p:spPr>
          <a:xfrm>
            <a:off x="2943214" y="6383482"/>
            <a:ext cx="6305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Canada’s Michael Smith Genome Sciences centre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4A31AD-4575-2ECC-5EB9-F9B82BBB000B}"/>
              </a:ext>
            </a:extLst>
          </p:cNvPr>
          <p:cNvSpPr/>
          <p:nvPr/>
        </p:nvSpPr>
        <p:spPr bwMode="auto">
          <a:xfrm rot="19153778">
            <a:off x="3181623" y="2176336"/>
            <a:ext cx="2592288" cy="41374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97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89B0D3-38E3-248A-BD3E-B1773DCF8BEB}"/>
              </a:ext>
            </a:extLst>
          </p:cNvPr>
          <p:cNvSpPr/>
          <p:nvPr/>
        </p:nvSpPr>
        <p:spPr bwMode="auto">
          <a:xfrm rot="2392536">
            <a:off x="6768860" y="2411678"/>
            <a:ext cx="2592288" cy="41374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97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10DFCAA-1712-AC14-01C0-1CB813C352CF}"/>
              </a:ext>
            </a:extLst>
          </p:cNvPr>
          <p:cNvSpPr/>
          <p:nvPr/>
        </p:nvSpPr>
        <p:spPr bwMode="auto">
          <a:xfrm>
            <a:off x="4439816" y="2503853"/>
            <a:ext cx="576064" cy="720080"/>
          </a:xfrm>
          <a:prstGeom prst="ellipse">
            <a:avLst/>
          </a:prstGeom>
          <a:noFill/>
          <a:ln w="38100" cap="flat" cmpd="sng" algn="ctr">
            <a:solidFill>
              <a:schemeClr val="accent2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97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3680084-C015-C00C-024C-6B9D90A27770}"/>
              </a:ext>
            </a:extLst>
          </p:cNvPr>
          <p:cNvSpPr/>
          <p:nvPr/>
        </p:nvSpPr>
        <p:spPr bwMode="auto">
          <a:xfrm>
            <a:off x="1919536" y="5445224"/>
            <a:ext cx="576064" cy="720080"/>
          </a:xfrm>
          <a:prstGeom prst="ellipse">
            <a:avLst/>
          </a:prstGeom>
          <a:noFill/>
          <a:ln w="38100" cap="flat" cmpd="sng" algn="ctr">
            <a:solidFill>
              <a:schemeClr val="accent2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97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08B051-CDD3-74BD-D8D6-0D1CE586FB44}"/>
              </a:ext>
            </a:extLst>
          </p:cNvPr>
          <p:cNvSpPr txBox="1"/>
          <p:nvPr/>
        </p:nvSpPr>
        <p:spPr>
          <a:xfrm>
            <a:off x="2594673" y="5574431"/>
            <a:ext cx="3571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Causes inhibition of T cells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6B6216-4BE7-FD76-187C-827060979CFB}"/>
              </a:ext>
            </a:extLst>
          </p:cNvPr>
          <p:cNvSpPr txBox="1"/>
          <p:nvPr/>
        </p:nvSpPr>
        <p:spPr>
          <a:xfrm>
            <a:off x="7320136" y="5574430"/>
            <a:ext cx="3135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No inhibition of T cells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F95FDC-695C-23DF-A133-65653F7AE9B1}"/>
              </a:ext>
            </a:extLst>
          </p:cNvPr>
          <p:cNvSpPr txBox="1"/>
          <p:nvPr/>
        </p:nvSpPr>
        <p:spPr>
          <a:xfrm>
            <a:off x="6976386" y="73456"/>
            <a:ext cx="4530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Immune checkpoint inhibitor drugs</a:t>
            </a:r>
          </a:p>
        </p:txBody>
      </p:sp>
    </p:spTree>
    <p:extLst>
      <p:ext uri="{BB962C8B-B14F-4D97-AF65-F5344CB8AC3E}">
        <p14:creationId xmlns:p14="http://schemas.microsoft.com/office/powerpoint/2010/main" val="1337325490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9228A-04F4-FCCA-7A7A-B33CAB87D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E3AE7A-841E-DB9B-3E9D-25EF46BF6F76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551384" y="404664"/>
            <a:ext cx="11305256" cy="6192688"/>
          </a:xfrm>
        </p:spPr>
        <p:txBody>
          <a:bodyPr/>
          <a:lstStyle/>
          <a:p>
            <a:r>
              <a:rPr lang="en-GB" dirty="0"/>
              <a:t>CAR T-cells</a:t>
            </a:r>
          </a:p>
          <a:p>
            <a:r>
              <a:rPr lang="en-GB" dirty="0" err="1"/>
              <a:t>Chimaeric</a:t>
            </a:r>
            <a:r>
              <a:rPr lang="en-GB" dirty="0"/>
              <a:t> Antigen Receptor T cells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03EF03-8C10-B74A-7745-06B85040E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456" y="1700808"/>
            <a:ext cx="9505056" cy="47525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0E68C8-9CFE-8E92-8512-CBC8C1426A43}"/>
              </a:ext>
            </a:extLst>
          </p:cNvPr>
          <p:cNvSpPr txBox="1"/>
          <p:nvPr/>
        </p:nvSpPr>
        <p:spPr>
          <a:xfrm>
            <a:off x="2488058" y="5661248"/>
            <a:ext cx="6629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2"/>
                </a:solidFill>
              </a:rPr>
              <a:t>CAR – comes from B cells – it’s an antibody</a:t>
            </a:r>
          </a:p>
        </p:txBody>
      </p:sp>
    </p:spTree>
    <p:extLst>
      <p:ext uri="{BB962C8B-B14F-4D97-AF65-F5344CB8AC3E}">
        <p14:creationId xmlns:p14="http://schemas.microsoft.com/office/powerpoint/2010/main" val="3337046514"/>
      </p:ext>
    </p:extLst>
  </p:cSld>
  <p:clrMapOvr>
    <a:masterClrMapping/>
  </p:clrMapOvr>
  <p:transition spd="med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20C646-8C0E-4ADD-A70C-EC9D9E62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16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EF17BD-B6F4-4D86-8F5C-962681FD523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6614" y="2830514"/>
            <a:ext cx="8561387" cy="993775"/>
          </a:xfrm>
        </p:spPr>
        <p:txBody>
          <a:bodyPr/>
          <a:lstStyle/>
          <a:p>
            <a:pPr algn="ctr"/>
            <a:r>
              <a:rPr lang="en-US" sz="4800" dirty="0"/>
              <a:t>Any questions?</a:t>
            </a:r>
            <a:endParaRPr lang="en-GB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99595-6444-4A64-B2FB-D894F2CFC9D3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941514" y="1701800"/>
            <a:ext cx="8726487" cy="32591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1090150"/>
      </p:ext>
    </p:extLst>
  </p:cSld>
  <p:clrMapOvr>
    <a:masterClrMapping/>
  </p:clrMapOvr>
  <p:transition spd="med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692697"/>
            <a:ext cx="9143999" cy="572192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75521" y="116632"/>
            <a:ext cx="648446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hangingPunct="1">
              <a:defRPr/>
            </a:pPr>
            <a:r>
              <a:rPr lang="en-GB" sz="3000" dirty="0">
                <a:solidFill>
                  <a:srgbClr val="C00000"/>
                </a:solidFill>
                <a:latin typeface="Georgia" panose="02040502050405020303" pitchFamily="18" charset="0"/>
                <a:ea typeface="ＭＳ Ｐゴシック" pitchFamily="1" charset="-128"/>
              </a:rPr>
              <a:t>Tumour on chip to inform treatment </a:t>
            </a:r>
            <a:endParaRPr lang="en-US" sz="3000" dirty="0">
              <a:solidFill>
                <a:srgbClr val="C00000"/>
              </a:solidFill>
              <a:latin typeface="Georgia" panose="02040502050405020303" pitchFamily="18" charset="0"/>
              <a:ea typeface="ＭＳ Ｐゴシック" pitchFamily="1" charset="-12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0DB319-E814-D347-98B5-B8786C781286}"/>
              </a:ext>
            </a:extLst>
          </p:cNvPr>
          <p:cNvSpPr txBox="1"/>
          <p:nvPr/>
        </p:nvSpPr>
        <p:spPr>
          <a:xfrm>
            <a:off x="1524001" y="6488668"/>
            <a:ext cx="4891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hangingPunct="1">
              <a:defRPr/>
            </a:pPr>
            <a:r>
              <a:rPr lang="en-GB" sz="1800" dirty="0">
                <a:solidFill>
                  <a:prstClr val="black"/>
                </a:solidFill>
                <a:latin typeface="Arial" charset="0"/>
                <a:ea typeface="ＭＳ Ｐゴシック" pitchFamily="1" charset="-128"/>
              </a:rPr>
              <a:t>Kennedy et al. 2019 Science Reports </a:t>
            </a:r>
            <a:r>
              <a:rPr lang="en-GB" sz="1800" b="1" dirty="0">
                <a:solidFill>
                  <a:prstClr val="black"/>
                </a:solidFill>
                <a:latin typeface="Arial" charset="0"/>
                <a:ea typeface="ＭＳ Ｐゴシック" pitchFamily="1" charset="-128"/>
              </a:rPr>
              <a:t>9</a:t>
            </a:r>
            <a:r>
              <a:rPr lang="en-GB" sz="1800" dirty="0">
                <a:solidFill>
                  <a:prstClr val="black"/>
                </a:solidFill>
                <a:latin typeface="Arial" charset="0"/>
                <a:ea typeface="ＭＳ Ｐゴシック" pitchFamily="1" charset="-128"/>
              </a:rPr>
              <a:t>, 6327 </a:t>
            </a:r>
            <a:endParaRPr lang="en-US" sz="1800" dirty="0">
              <a:solidFill>
                <a:prstClr val="black"/>
              </a:solidFill>
              <a:latin typeface="Arial" charset="0"/>
              <a:ea typeface="ＭＳ Ｐゴシック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79709993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lide Number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18</a:t>
            </a:fld>
            <a:endParaRPr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940674-89D8-4DC6-B5A9-7D048DBC574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71464" y="-99392"/>
            <a:ext cx="9594812" cy="993775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Devices for tissue biopsies, slices, spheroids etc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07368" y="836712"/>
            <a:ext cx="11521280" cy="6021288"/>
            <a:chOff x="396369" y="1055585"/>
            <a:chExt cx="11067566" cy="566648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923377B-D3C5-48CF-8D72-F0638C3E70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6369" y="1055585"/>
              <a:ext cx="11067566" cy="5666487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3094182" y="3189613"/>
              <a:ext cx="3786908" cy="307897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prstDash val="solid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4289" tIns="34289" rIns="34289" bIns="34289" numCol="1" spcCol="38100" rtlCol="0" anchor="ctr">
              <a:spAutoFit/>
            </a:bodyPr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lang="en-GB" sz="1350">
                <a:solidFill>
                  <a:srgbClr val="000000"/>
                </a:solidFill>
                <a:latin typeface="+mj-lt"/>
                <a:ea typeface="+mj-ea"/>
                <a:cs typeface="+mj-cs"/>
                <a:sym typeface="Calibri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l="9622" r="15061"/>
            <a:stretch/>
          </p:blipFill>
          <p:spPr>
            <a:xfrm>
              <a:off x="3606146" y="2187507"/>
              <a:ext cx="3325091" cy="2162788"/>
            </a:xfrm>
            <a:prstGeom prst="rect">
              <a:avLst/>
            </a:prstGeom>
          </p:spPr>
        </p:pic>
        <p:pic>
          <p:nvPicPr>
            <p:cNvPr id="14" name="Picture 13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6E1B5F47-AF56-4A01-8B8A-C14882811C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3912" y="3156927"/>
              <a:ext cx="2929962" cy="14717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1047959"/>
      </p:ext>
    </p:extLst>
  </p:cSld>
  <p:clrMapOvr>
    <a:masterClrMapping/>
  </p:clrMapOvr>
  <p:transition spd="med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2318359"/>
              </p:ext>
            </p:extLst>
          </p:nvPr>
        </p:nvGraphicFramePr>
        <p:xfrm>
          <a:off x="1524000" y="1052736"/>
          <a:ext cx="9205023" cy="5805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79884" imgH="3886057" progId="Word.Document.12">
                  <p:link updateAutomatic="1"/>
                </p:oleObj>
              </mc:Choice>
              <mc:Fallback>
                <p:oleObj name="Document" r:id="rId2" imgW="5879884" imgH="3886057" progId="Word.Document.12">
                  <p:link updateAutomatic="1"/>
                  <p:pic>
                    <p:nvPicPr>
                      <p:cNvPr id="2253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052736"/>
                        <a:ext cx="9205023" cy="58052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05281" y="116632"/>
            <a:ext cx="552907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>
                <a:solidFill>
                  <a:schemeClr val="accent2"/>
                </a:solidFill>
                <a:latin typeface="Georgia"/>
                <a:cs typeface="Georgia"/>
              </a:rPr>
              <a:t>Hull tissue-maintenance device</a:t>
            </a: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7CF6EE7C-CCB5-4936-D8B9-09E668A18A28}"/>
              </a:ext>
            </a:extLst>
          </p:cNvPr>
          <p:cNvSpPr txBox="1">
            <a:spLocks/>
          </p:cNvSpPr>
          <p:nvPr/>
        </p:nvSpPr>
        <p:spPr bwMode="auto">
          <a:xfrm>
            <a:off x="1901788" y="35158"/>
            <a:ext cx="8388424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pitchFamily="-97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  <a:ea typeface="ＭＳ Ｐゴシック" pitchFamily="-97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  <a:ea typeface="ＭＳ Ｐゴシック" pitchFamily="-97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  <a:ea typeface="ＭＳ Ｐゴシック" pitchFamily="-97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  <a:ea typeface="ＭＳ Ｐゴシック" pitchFamily="-97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-97" charset="0"/>
              </a:defRPr>
            </a:lvl9pPr>
          </a:lstStyle>
          <a:p>
            <a:r>
              <a:rPr lang="en-GB" sz="3600" kern="0" dirty="0">
                <a:solidFill>
                  <a:schemeClr val="tx1"/>
                </a:solidFill>
              </a:rPr>
              <a:t>Device in action</a:t>
            </a:r>
          </a:p>
        </p:txBody>
      </p:sp>
    </p:spTree>
  </p:cSld>
  <p:clrMapOvr>
    <a:masterClrMapping/>
  </p:clrMapOvr>
  <p:transition spd="med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4955B-0E2C-4092-9A53-20BFC776B24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50442" y="44624"/>
            <a:ext cx="7473950" cy="908720"/>
          </a:xfrm>
        </p:spPr>
        <p:txBody>
          <a:bodyPr>
            <a:normAutofit/>
          </a:bodyPr>
          <a:lstStyle/>
          <a:p>
            <a:pPr algn="r"/>
            <a:r>
              <a:rPr lang="en-US" sz="3300" dirty="0">
                <a:solidFill>
                  <a:schemeClr val="tx1"/>
                </a:solidFill>
              </a:rPr>
              <a:t>From resection to microfluidic device</a:t>
            </a:r>
            <a:endParaRPr lang="en-GB" sz="3300" dirty="0">
              <a:solidFill>
                <a:schemeClr val="tx1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E2E5F7A-1BB6-42AD-AC42-28896F1E4D9D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968207" y="1412777"/>
            <a:ext cx="3863213" cy="44644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/>
              <a:t>Time scale: 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2800" dirty="0"/>
              <a:t>approx. 30 min from theatre</a:t>
            </a:r>
          </a:p>
          <a:p>
            <a:pPr marL="0" indent="0">
              <a:buNone/>
            </a:pPr>
            <a:r>
              <a:rPr lang="en-US" sz="2800" b="1" dirty="0"/>
              <a:t>Tissue mass: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2800" dirty="0"/>
              <a:t>Approx. 10-20 mg</a:t>
            </a:r>
          </a:p>
          <a:p>
            <a:pPr marL="0" indent="0">
              <a:buNone/>
            </a:pPr>
            <a:r>
              <a:rPr lang="en-US" sz="2800" b="1" dirty="0"/>
              <a:t>Time on device: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2800" dirty="0"/>
              <a:t>Up to 12 days</a:t>
            </a:r>
          </a:p>
          <a:p>
            <a:pPr marL="0" indent="0">
              <a:buNone/>
            </a:pPr>
            <a:r>
              <a:rPr lang="en-US" sz="2800" b="1" i="1" dirty="0"/>
              <a:t>Analysis of Tissue &amp; Effluent</a:t>
            </a:r>
            <a:endParaRPr lang="en-GB" sz="2800" b="1" i="1" dirty="0"/>
          </a:p>
        </p:txBody>
      </p:sp>
      <p:grpSp>
        <p:nvGrpSpPr>
          <p:cNvPr id="5" name="Group 4"/>
          <p:cNvGrpSpPr/>
          <p:nvPr/>
        </p:nvGrpSpPr>
        <p:grpSpPr>
          <a:xfrm>
            <a:off x="191344" y="764704"/>
            <a:ext cx="7776864" cy="5940896"/>
            <a:chOff x="598751" y="1325563"/>
            <a:chExt cx="6057026" cy="524790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C0C2554-BB7F-4063-A318-CEAAA4146B93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751" y="1325563"/>
              <a:ext cx="6057026" cy="52479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b="7386"/>
            <a:stretch/>
          </p:blipFill>
          <p:spPr>
            <a:xfrm>
              <a:off x="730560" y="1444988"/>
              <a:ext cx="1116711" cy="1178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9589055"/>
      </p:ext>
    </p:extLst>
  </p:cSld>
  <p:clrMapOvr>
    <a:masterClrMapping/>
  </p:clrMapOvr>
  <p:transition spd="med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98144B38-5064-CC7F-0C31-FE3DA0994EE0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1676400" y="152400"/>
            <a:ext cx="8915400" cy="990600"/>
          </a:xfrm>
        </p:spPr>
        <p:txBody>
          <a:bodyPr/>
          <a:lstStyle/>
          <a:p>
            <a:pPr eaLnBrk="1" hangingPunct="1"/>
            <a:r>
              <a:rPr lang="en-GB" altLang="en-US" sz="4800">
                <a:ea typeface="ＭＳ Ｐゴシック" panose="020B0600070205080204" pitchFamily="34" charset="-128"/>
              </a:rPr>
              <a:t>What career roles are possible?</a:t>
            </a:r>
            <a:endParaRPr lang="en-GB" altLang="en-US" sz="4000">
              <a:ea typeface="ＭＳ Ｐゴシック" panose="020B0600070205080204" pitchFamily="34" charset="-128"/>
            </a:endParaRPr>
          </a:p>
        </p:txBody>
      </p:sp>
      <p:pic>
        <p:nvPicPr>
          <p:cNvPr id="26626" name="Picture 3" descr="j0289961">
            <a:extLst>
              <a:ext uri="{FF2B5EF4-FFF2-40B4-BE49-F238E27FC236}">
                <a16:creationId xmlns:a16="http://schemas.microsoft.com/office/drawing/2014/main" id="{F09C2617-9554-4530-24ED-9DBE1A7D7B92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1640" y="1338263"/>
            <a:ext cx="1679575" cy="1828800"/>
          </a:xfrm>
        </p:spPr>
      </p:pic>
      <p:pic>
        <p:nvPicPr>
          <p:cNvPr id="26627" name="Picture 4" descr="j0160600">
            <a:extLst>
              <a:ext uri="{FF2B5EF4-FFF2-40B4-BE49-F238E27FC236}">
                <a16:creationId xmlns:a16="http://schemas.microsoft.com/office/drawing/2014/main" id="{57D4148D-F69B-1D59-A33E-3A8DE12E60A5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40267" y="1349376"/>
            <a:ext cx="1584325" cy="2079625"/>
          </a:xfrm>
        </p:spPr>
      </p:pic>
      <p:pic>
        <p:nvPicPr>
          <p:cNvPr id="26628" name="Picture 6" descr="j0233532">
            <a:extLst>
              <a:ext uri="{FF2B5EF4-FFF2-40B4-BE49-F238E27FC236}">
                <a16:creationId xmlns:a16="http://schemas.microsoft.com/office/drawing/2014/main" id="{9A89BA71-4BEF-E1B9-C80B-362F25FA4D9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76779" y="4800600"/>
            <a:ext cx="1528762" cy="1995488"/>
          </a:xfrm>
        </p:spPr>
      </p:pic>
      <p:pic>
        <p:nvPicPr>
          <p:cNvPr id="26629" name="Picture 7" descr="j0335112">
            <a:extLst>
              <a:ext uri="{FF2B5EF4-FFF2-40B4-BE49-F238E27FC236}">
                <a16:creationId xmlns:a16="http://schemas.microsoft.com/office/drawing/2014/main" id="{D880D095-84FC-6C44-BF15-D284C80BD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2110532"/>
            <a:ext cx="2906514" cy="2906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3DD1CD-2134-F1A6-1626-72817848FD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677" y="1262064"/>
            <a:ext cx="340836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u="sng" dirty="0"/>
              <a:t>RESEARCH SCIENTIST</a:t>
            </a:r>
          </a:p>
          <a:p>
            <a:r>
              <a:rPr lang="en-US" altLang="en-US" dirty="0"/>
              <a:t>Academia</a:t>
            </a:r>
          </a:p>
          <a:p>
            <a:r>
              <a:rPr lang="en-US" altLang="en-US" dirty="0"/>
              <a:t>CRO</a:t>
            </a:r>
          </a:p>
          <a:p>
            <a:r>
              <a:rPr lang="en-US" altLang="en-US" dirty="0"/>
              <a:t>Government</a:t>
            </a:r>
          </a:p>
          <a:p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B4570-7C45-B1AE-17A8-07204DD90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454" y="1295400"/>
            <a:ext cx="21844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u="sng" dirty="0"/>
              <a:t>TECHNICIAN</a:t>
            </a:r>
          </a:p>
          <a:p>
            <a:r>
              <a:rPr lang="en-US" altLang="en-US" dirty="0"/>
              <a:t>Companies</a:t>
            </a:r>
          </a:p>
          <a:p>
            <a:r>
              <a:rPr lang="en-US" altLang="en-US" dirty="0"/>
              <a:t>e.g. Water, </a:t>
            </a:r>
          </a:p>
          <a:p>
            <a:r>
              <a:rPr lang="en-US" altLang="en-US" dirty="0"/>
              <a:t>food, energy,</a:t>
            </a:r>
          </a:p>
          <a:p>
            <a:r>
              <a:rPr lang="en-US" altLang="en-US" dirty="0"/>
              <a:t>pharmaceuticals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D6EAAF-814B-9DBC-8A2C-58AEFDE33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7966" y="3811588"/>
            <a:ext cx="2217738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u="sng"/>
              <a:t>SPECIALIST / </a:t>
            </a:r>
          </a:p>
          <a:p>
            <a:r>
              <a:rPr lang="en-US" altLang="en-US" u="sng"/>
              <a:t>TECHNICIAN</a:t>
            </a:r>
          </a:p>
          <a:p>
            <a:r>
              <a:rPr lang="en-US" altLang="en-US"/>
              <a:t>NHS labs</a:t>
            </a:r>
          </a:p>
          <a:p>
            <a:r>
              <a:rPr lang="en-US" altLang="en-US"/>
              <a:t>e.g. Consultant,  </a:t>
            </a:r>
          </a:p>
          <a:p>
            <a:r>
              <a:rPr lang="en-US" altLang="en-US"/>
              <a:t>Pathology labs – microbiology biochemistry, virology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82CBDE-08F4-83BC-76BC-4E01DCEE8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3729039"/>
            <a:ext cx="307181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u="sng" dirty="0"/>
              <a:t>Benefits</a:t>
            </a:r>
          </a:p>
          <a:p>
            <a:r>
              <a:rPr lang="en-US" altLang="en-US" dirty="0"/>
              <a:t>Global opportunities</a:t>
            </a:r>
          </a:p>
          <a:p>
            <a:r>
              <a:rPr lang="en-US" altLang="en-US" dirty="0"/>
              <a:t>Job satisfaction</a:t>
            </a:r>
          </a:p>
          <a:p>
            <a:r>
              <a:rPr lang="en-US" altLang="en-US" dirty="0"/>
              <a:t>Future study, MSc PhD</a:t>
            </a:r>
          </a:p>
        </p:txBody>
      </p:sp>
      <p:pic>
        <p:nvPicPr>
          <p:cNvPr id="26634" name="Picture 13">
            <a:extLst>
              <a:ext uri="{FF2B5EF4-FFF2-40B4-BE49-F238E27FC236}">
                <a16:creationId xmlns:a16="http://schemas.microsoft.com/office/drawing/2014/main" id="{4FF4F20F-BA87-83EC-EEE8-E22494309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389" y="5265738"/>
            <a:ext cx="2395538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CEC57B-E477-6FA2-418B-D3FC02662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738" y="5135563"/>
            <a:ext cx="236378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2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dirty="0"/>
              <a:t>Teacher</a:t>
            </a:r>
          </a:p>
          <a:p>
            <a:pPr algn="ctr"/>
            <a:r>
              <a:rPr lang="en-US" altLang="en-US" dirty="0"/>
              <a:t>Scientific writer</a:t>
            </a:r>
          </a:p>
          <a:p>
            <a:pPr algn="ctr"/>
            <a:r>
              <a:rPr lang="en-US" altLang="en-US" dirty="0"/>
              <a:t>Insurance</a:t>
            </a:r>
          </a:p>
          <a:p>
            <a:pPr algn="ctr"/>
            <a:r>
              <a:rPr lang="en-US" altLang="en-US" dirty="0"/>
              <a:t>Entrepreneur</a:t>
            </a:r>
          </a:p>
        </p:txBody>
      </p:sp>
    </p:spTree>
  </p:cSld>
  <p:clrMapOvr>
    <a:masterClrMapping/>
  </p:clrMapOvr>
  <p:transition spd="med">
    <p:wipe/>
  </p:transition>
</p:sld>
</file>

<file path=ppt/theme/theme1.xml><?xml version="1.0" encoding="utf-8"?>
<a:theme xmlns:a="http://schemas.openxmlformats.org/drawingml/2006/main" name="Pulse">
  <a:themeElements>
    <a:clrScheme name="Pulse 2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3366FF"/>
      </a:hlink>
      <a:folHlink>
        <a:srgbClr val="FFFF00"/>
      </a:folHlink>
    </a:clrScheme>
    <a:fontScheme name="Puls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97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97" charset="0"/>
          </a:defRPr>
        </a:defPPr>
      </a:lstStyle>
    </a:lnDef>
  </a:objectDefaults>
  <a:extraClrSchemeLst>
    <a:extraClrScheme>
      <a:clrScheme name="Puls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oH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 drive:Desktop Folder:Microsoft Office 2001:Templates:Presentations:Designs:Pulse</Template>
  <TotalTime>389</TotalTime>
  <Words>304</Words>
  <Application>Microsoft Office PowerPoint</Application>
  <PresentationFormat>Widescreen</PresentationFormat>
  <Paragraphs>96</Paragraphs>
  <Slides>21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Links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ＭＳ Ｐゴシック</vt:lpstr>
      <vt:lpstr>Arial</vt:lpstr>
      <vt:lpstr>Calibri</vt:lpstr>
      <vt:lpstr>Georgia</vt:lpstr>
      <vt:lpstr>Tahoma</vt:lpstr>
      <vt:lpstr>Times</vt:lpstr>
      <vt:lpstr>Times New Roman</vt:lpstr>
      <vt:lpstr>Pulse</vt:lpstr>
      <vt:lpstr>UoH_powerpoint_template</vt:lpstr>
      <vt:lpstr>???</vt:lpstr>
      <vt:lpstr>John Greenman  University of Hull</vt:lpstr>
      <vt:lpstr>PowerPoint Presentation</vt:lpstr>
      <vt:lpstr>What is the Immune System?</vt:lpstr>
      <vt:lpstr>What does the Immune system do?</vt:lpstr>
      <vt:lpstr>Roles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Any questions?</vt:lpstr>
      <vt:lpstr>PowerPoint Presentation</vt:lpstr>
      <vt:lpstr>Devices for tissue biopsies, slices, spheroids etc</vt:lpstr>
      <vt:lpstr>PowerPoint Presentation</vt:lpstr>
      <vt:lpstr>From resection to microfluidic device</vt:lpstr>
      <vt:lpstr>What career roles are possible?</vt:lpstr>
    </vt:vector>
  </TitlesOfParts>
  <Company>University of Hull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Immune System</dc:title>
  <dc:creator>John Greenman</dc:creator>
  <cp:lastModifiedBy>greenman family</cp:lastModifiedBy>
  <cp:revision>58</cp:revision>
  <dcterms:created xsi:type="dcterms:W3CDTF">2012-10-21T20:11:53Z</dcterms:created>
  <dcterms:modified xsi:type="dcterms:W3CDTF">2026-01-10T18:01:05Z</dcterms:modified>
</cp:coreProperties>
</file>