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sldIdLst>
    <p:sldId id="268" r:id="rId2"/>
    <p:sldId id="360" r:id="rId3"/>
    <p:sldId id="256" r:id="rId4"/>
    <p:sldId id="432" r:id="rId5"/>
    <p:sldId id="257" r:id="rId6"/>
    <p:sldId id="433" r:id="rId7"/>
    <p:sldId id="434" r:id="rId8"/>
    <p:sldId id="516" r:id="rId9"/>
    <p:sldId id="436" r:id="rId10"/>
    <p:sldId id="517" r:id="rId11"/>
    <p:sldId id="522" r:id="rId12"/>
    <p:sldId id="518" r:id="rId13"/>
    <p:sldId id="519" r:id="rId14"/>
    <p:sldId id="520" r:id="rId15"/>
    <p:sldId id="527" r:id="rId16"/>
    <p:sldId id="521" r:id="rId17"/>
    <p:sldId id="528" r:id="rId18"/>
    <p:sldId id="533" r:id="rId19"/>
    <p:sldId id="529" r:id="rId20"/>
    <p:sldId id="530" r:id="rId21"/>
    <p:sldId id="531" r:id="rId22"/>
  </p:sldIdLst>
  <p:sldSz cx="6858000" cy="9906000" type="A4"/>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C7602C-86CD-A66B-E49A-376A69582169}" v="7" dt="2025-09-15T08:22:33.7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4" d="100"/>
          <a:sy n="54" d="100"/>
        </p:scale>
        <p:origin x="2674"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meron Jurevicius (Staff, Woodfields)" userId="S::cameron.jurevicius@astreawoodfields.org::7a05837b-68da-4c99-8624-9d9321bab096" providerId="AD" clId="Web-{2BECE288-04FA-3524-D265-F7FFBB5ACCE9}"/>
    <pc:docChg chg="mod addSld delSld modSld sldOrd modMainMaster setSldSz">
      <pc:chgData name="Cameron Jurevicius (Staff, Woodfields)" userId="S::cameron.jurevicius@astreawoodfields.org::7a05837b-68da-4c99-8624-9d9321bab096" providerId="AD" clId="Web-{2BECE288-04FA-3524-D265-F7FFBB5ACCE9}" dt="2025-06-25T12:21:33.236" v="5256"/>
      <pc:docMkLst>
        <pc:docMk/>
      </pc:docMkLst>
      <pc:sldChg chg="addSp delSp modSp">
        <pc:chgData name="Cameron Jurevicius (Staff, Woodfields)" userId="S::cameron.jurevicius@astreawoodfields.org::7a05837b-68da-4c99-8624-9d9321bab096" providerId="AD" clId="Web-{2BECE288-04FA-3524-D265-F7FFBB5ACCE9}" dt="2025-06-25T09:08:50.131" v="1828" actId="20577"/>
        <pc:sldMkLst>
          <pc:docMk/>
          <pc:sldMk cId="109857222" sldId="256"/>
        </pc:sldMkLst>
      </pc:sldChg>
      <pc:sldChg chg="addSp modSp add replId">
        <pc:chgData name="Cameron Jurevicius (Staff, Woodfields)" userId="S::cameron.jurevicius@astreawoodfields.org::7a05837b-68da-4c99-8624-9d9321bab096" providerId="AD" clId="Web-{2BECE288-04FA-3524-D265-F7FFBB5ACCE9}" dt="2025-06-25T09:13:00.961" v="2071"/>
        <pc:sldMkLst>
          <pc:docMk/>
          <pc:sldMk cId="681574583" sldId="257"/>
        </pc:sldMkLst>
      </pc:sldChg>
      <pc:sldChg chg="add replId">
        <pc:chgData name="Cameron Jurevicius (Staff, Woodfields)" userId="S::cameron.jurevicius@astreawoodfields.org::7a05837b-68da-4c99-8624-9d9321bab096" providerId="AD" clId="Web-{2BECE288-04FA-3524-D265-F7FFBB5ACCE9}" dt="2025-06-25T08:36:53.537" v="4"/>
        <pc:sldMkLst>
          <pc:docMk/>
          <pc:sldMk cId="3208504909" sldId="258"/>
        </pc:sldMkLst>
      </pc:sldChg>
      <pc:sldChg chg="addSp delSp modSp add ord">
        <pc:chgData name="Cameron Jurevicius (Staff, Woodfields)" userId="S::cameron.jurevicius@astreawoodfields.org::7a05837b-68da-4c99-8624-9d9321bab096" providerId="AD" clId="Web-{2BECE288-04FA-3524-D265-F7FFBB5ACCE9}" dt="2025-06-25T08:40:36.022" v="231"/>
        <pc:sldMkLst>
          <pc:docMk/>
          <pc:sldMk cId="2838654320" sldId="268"/>
        </pc:sldMkLst>
      </pc:sldChg>
      <pc:sldChg chg="modSp add">
        <pc:chgData name="Cameron Jurevicius (Staff, Woodfields)" userId="S::cameron.jurevicius@astreawoodfields.org::7a05837b-68da-4c99-8624-9d9321bab096" providerId="AD" clId="Web-{2BECE288-04FA-3524-D265-F7FFBB5ACCE9}" dt="2025-06-25T08:43:09.236" v="311"/>
        <pc:sldMkLst>
          <pc:docMk/>
          <pc:sldMk cId="1774188196" sldId="360"/>
        </pc:sldMkLst>
      </pc:sldChg>
      <pc:sldChg chg="delSp modSp add">
        <pc:chgData name="Cameron Jurevicius (Staff, Woodfields)" userId="S::cameron.jurevicius@astreawoodfields.org::7a05837b-68da-4c99-8624-9d9321bab096" providerId="AD" clId="Web-{2BECE288-04FA-3524-D265-F7FFBB5ACCE9}" dt="2025-06-25T09:09:42.619" v="1835" actId="14100"/>
        <pc:sldMkLst>
          <pc:docMk/>
          <pc:sldMk cId="1999608563" sldId="432"/>
        </pc:sldMkLst>
      </pc:sldChg>
      <pc:sldChg chg="modSp add replId">
        <pc:chgData name="Cameron Jurevicius (Staff, Woodfields)" userId="S::cameron.jurevicius@astreawoodfields.org::7a05837b-68da-4c99-8624-9d9321bab096" providerId="AD" clId="Web-{2BECE288-04FA-3524-D265-F7FFBB5ACCE9}" dt="2025-06-25T09:15:02.408" v="2369"/>
        <pc:sldMkLst>
          <pc:docMk/>
          <pc:sldMk cId="1107582341" sldId="433"/>
        </pc:sldMkLst>
      </pc:sldChg>
      <pc:sldChg chg="modSp add replId">
        <pc:chgData name="Cameron Jurevicius (Staff, Woodfields)" userId="S::cameron.jurevicius@astreawoodfields.org::7a05837b-68da-4c99-8624-9d9321bab096" providerId="AD" clId="Web-{2BECE288-04FA-3524-D265-F7FFBB5ACCE9}" dt="2025-06-25T09:16:03.256" v="2687"/>
        <pc:sldMkLst>
          <pc:docMk/>
          <pc:sldMk cId="334201330" sldId="434"/>
        </pc:sldMkLst>
      </pc:sldChg>
      <pc:sldChg chg="modSp add replId">
        <pc:chgData name="Cameron Jurevicius (Staff, Woodfields)" userId="S::cameron.jurevicius@astreawoodfields.org::7a05837b-68da-4c99-8624-9d9321bab096" providerId="AD" clId="Web-{2BECE288-04FA-3524-D265-F7FFBB5ACCE9}" dt="2025-06-25T09:18:09.234" v="3270"/>
        <pc:sldMkLst>
          <pc:docMk/>
          <pc:sldMk cId="1997974462" sldId="435"/>
        </pc:sldMkLst>
      </pc:sldChg>
      <pc:sldChg chg="modSp add replId">
        <pc:chgData name="Cameron Jurevicius (Staff, Woodfields)" userId="S::cameron.jurevicius@astreawoodfields.org::7a05837b-68da-4c99-8624-9d9321bab096" providerId="AD" clId="Web-{2BECE288-04FA-3524-D265-F7FFBB5ACCE9}" dt="2025-06-25T09:42:41.055" v="3685"/>
        <pc:sldMkLst>
          <pc:docMk/>
          <pc:sldMk cId="300143942" sldId="436"/>
        </pc:sldMkLst>
      </pc:sldChg>
      <pc:sldChg chg="delSp modSp add">
        <pc:chgData name="Cameron Jurevicius (Staff, Woodfields)" userId="S::cameron.jurevicius@astreawoodfields.org::7a05837b-68da-4c99-8624-9d9321bab096" providerId="AD" clId="Web-{2BECE288-04FA-3524-D265-F7FFBB5ACCE9}" dt="2025-06-25T10:59:49.372" v="4766" actId="20577"/>
        <pc:sldMkLst>
          <pc:docMk/>
          <pc:sldMk cId="2228992059" sldId="516"/>
        </pc:sldMkLst>
      </pc:sldChg>
      <pc:sldChg chg="modSp add replId">
        <pc:chgData name="Cameron Jurevicius (Staff, Woodfields)" userId="S::cameron.jurevicius@astreawoodfields.org::7a05837b-68da-4c99-8624-9d9321bab096" providerId="AD" clId="Web-{2BECE288-04FA-3524-D265-F7FFBB5ACCE9}" dt="2025-06-25T09:43:25.119" v="3811"/>
        <pc:sldMkLst>
          <pc:docMk/>
          <pc:sldMk cId="4126622397" sldId="517"/>
        </pc:sldMkLst>
      </pc:sldChg>
      <pc:sldChg chg="modSp add replId">
        <pc:chgData name="Cameron Jurevicius (Staff, Woodfields)" userId="S::cameron.jurevicius@astreawoodfields.org::7a05837b-68da-4c99-8624-9d9321bab096" providerId="AD" clId="Web-{2BECE288-04FA-3524-D265-F7FFBB5ACCE9}" dt="2025-06-25T10:54:44.508" v="4092"/>
        <pc:sldMkLst>
          <pc:docMk/>
          <pc:sldMk cId="3784238873" sldId="518"/>
        </pc:sldMkLst>
      </pc:sldChg>
      <pc:sldChg chg="modSp add replId">
        <pc:chgData name="Cameron Jurevicius (Staff, Woodfields)" userId="S::cameron.jurevicius@astreawoodfields.org::7a05837b-68da-4c99-8624-9d9321bab096" providerId="AD" clId="Web-{2BECE288-04FA-3524-D265-F7FFBB5ACCE9}" dt="2025-06-25T10:55:37.887" v="4198"/>
        <pc:sldMkLst>
          <pc:docMk/>
          <pc:sldMk cId="2496479334" sldId="519"/>
        </pc:sldMkLst>
      </pc:sldChg>
      <pc:sldChg chg="modSp add replId">
        <pc:chgData name="Cameron Jurevicius (Staff, Woodfields)" userId="S::cameron.jurevicius@astreawoodfields.org::7a05837b-68da-4c99-8624-9d9321bab096" providerId="AD" clId="Web-{2BECE288-04FA-3524-D265-F7FFBB5ACCE9}" dt="2025-06-25T10:56:15.920" v="4338"/>
        <pc:sldMkLst>
          <pc:docMk/>
          <pc:sldMk cId="1439304250" sldId="520"/>
        </pc:sldMkLst>
      </pc:sldChg>
      <pc:sldChg chg="modSp add replId">
        <pc:chgData name="Cameron Jurevicius (Staff, Woodfields)" userId="S::cameron.jurevicius@astreawoodfields.org::7a05837b-68da-4c99-8624-9d9321bab096" providerId="AD" clId="Web-{2BECE288-04FA-3524-D265-F7FFBB5ACCE9}" dt="2025-06-25T10:57:54.974" v="4557"/>
        <pc:sldMkLst>
          <pc:docMk/>
          <pc:sldMk cId="2361063913" sldId="521"/>
        </pc:sldMkLst>
      </pc:sldChg>
      <pc:sldChg chg="delSp modSp add">
        <pc:chgData name="Cameron Jurevicius (Staff, Woodfields)" userId="S::cameron.jurevicius@astreawoodfields.org::7a05837b-68da-4c99-8624-9d9321bab096" providerId="AD" clId="Web-{2BECE288-04FA-3524-D265-F7FFBB5ACCE9}" dt="2025-06-25T10:59:54.466" v="4767" actId="20577"/>
        <pc:sldMkLst>
          <pc:docMk/>
          <pc:sldMk cId="142348402" sldId="522"/>
        </pc:sldMkLst>
      </pc:sldChg>
      <pc:sldChg chg="delSp modSp add">
        <pc:chgData name="Cameron Jurevicius (Staff, Woodfields)" userId="S::cameron.jurevicius@astreawoodfields.org::7a05837b-68da-4c99-8624-9d9321bab096" providerId="AD" clId="Web-{2BECE288-04FA-3524-D265-F7FFBB5ACCE9}" dt="2025-06-25T11:00:00.497" v="4768" actId="20577"/>
        <pc:sldMkLst>
          <pc:docMk/>
          <pc:sldMk cId="1301680218" sldId="527"/>
        </pc:sldMkLst>
      </pc:sldChg>
      <pc:sldChg chg="modSp add replId">
        <pc:chgData name="Cameron Jurevicius (Staff, Woodfields)" userId="S::cameron.jurevicius@astreawoodfields.org::7a05837b-68da-4c99-8624-9d9321bab096" providerId="AD" clId="Web-{2BECE288-04FA-3524-D265-F7FFBB5ACCE9}" dt="2025-06-25T10:58:46.711" v="4747"/>
        <pc:sldMkLst>
          <pc:docMk/>
          <pc:sldMk cId="3846066420" sldId="528"/>
        </pc:sldMkLst>
      </pc:sldChg>
      <pc:sldChg chg="modSp add replId">
        <pc:chgData name="Cameron Jurevicius (Staff, Woodfields)" userId="S::cameron.jurevicius@astreawoodfields.org::7a05837b-68da-4c99-8624-9d9321bab096" providerId="AD" clId="Web-{2BECE288-04FA-3524-D265-F7FFBB5ACCE9}" dt="2025-06-25T12:19:35.949" v="4967"/>
        <pc:sldMkLst>
          <pc:docMk/>
          <pc:sldMk cId="488431283" sldId="529"/>
        </pc:sldMkLst>
      </pc:sldChg>
      <pc:sldChg chg="modSp add replId">
        <pc:chgData name="Cameron Jurevicius (Staff, Woodfields)" userId="S::cameron.jurevicius@astreawoodfields.org::7a05837b-68da-4c99-8624-9d9321bab096" providerId="AD" clId="Web-{2BECE288-04FA-3524-D265-F7FFBB5ACCE9}" dt="2025-06-25T12:20:30.327" v="5133"/>
        <pc:sldMkLst>
          <pc:docMk/>
          <pc:sldMk cId="3558862953" sldId="530"/>
        </pc:sldMkLst>
      </pc:sldChg>
      <pc:sldChg chg="modSp add replId">
        <pc:chgData name="Cameron Jurevicius (Staff, Woodfields)" userId="S::cameron.jurevicius@astreawoodfields.org::7a05837b-68da-4c99-8624-9d9321bab096" providerId="AD" clId="Web-{2BECE288-04FA-3524-D265-F7FFBB5ACCE9}" dt="2025-06-25T12:21:24.720" v="5255"/>
        <pc:sldMkLst>
          <pc:docMk/>
          <pc:sldMk cId="1903339638" sldId="531"/>
        </pc:sldMkLst>
      </pc:sldChg>
      <pc:sldChg chg="add del replId">
        <pc:chgData name="Cameron Jurevicius (Staff, Woodfields)" userId="S::cameron.jurevicius@astreawoodfields.org::7a05837b-68da-4c99-8624-9d9321bab096" providerId="AD" clId="Web-{2BECE288-04FA-3524-D265-F7FFBB5ACCE9}" dt="2025-06-25T12:21:33.236" v="5256"/>
        <pc:sldMkLst>
          <pc:docMk/>
          <pc:sldMk cId="1510137645" sldId="532"/>
        </pc:sldMkLst>
      </pc:sldChg>
      <pc:sldChg chg="delSp modSp add">
        <pc:chgData name="Cameron Jurevicius (Staff, Woodfields)" userId="S::cameron.jurevicius@astreawoodfields.org::7a05837b-68da-4c99-8624-9d9321bab096" providerId="AD" clId="Web-{2BECE288-04FA-3524-D265-F7FFBB5ACCE9}" dt="2025-06-25T11:00:05.341" v="4769" actId="1076"/>
        <pc:sldMkLst>
          <pc:docMk/>
          <pc:sldMk cId="1129177428" sldId="533"/>
        </pc:sldMkLst>
      </pc:sldChg>
      <pc:sldMasterChg chg="modSp modSldLayout">
        <pc:chgData name="Cameron Jurevicius (Staff, Woodfields)" userId="S::cameron.jurevicius@astreawoodfields.org::7a05837b-68da-4c99-8624-9d9321bab096" providerId="AD" clId="Web-{2BECE288-04FA-3524-D265-F7FFBB5ACCE9}" dt="2025-06-25T08:36:43.771" v="0"/>
        <pc:sldMasterMkLst>
          <pc:docMk/>
          <pc:sldMasterMk cId="2460954070" sldId="2147483660"/>
        </pc:sldMasterMkLst>
        <pc:sldLayoutChg chg="modSp">
          <pc:chgData name="Cameron Jurevicius (Staff, Woodfields)" userId="S::cameron.jurevicius@astreawoodfields.org::7a05837b-68da-4c99-8624-9d9321bab096" providerId="AD" clId="Web-{2BECE288-04FA-3524-D265-F7FFBB5ACCE9}" dt="2025-06-25T08:36:43.771" v="0"/>
          <pc:sldLayoutMkLst>
            <pc:docMk/>
            <pc:sldMasterMk cId="2460954070" sldId="2147483660"/>
            <pc:sldLayoutMk cId="2385387890" sldId="2147483661"/>
          </pc:sldLayoutMkLst>
        </pc:sldLayoutChg>
        <pc:sldLayoutChg chg="modSp">
          <pc:chgData name="Cameron Jurevicius (Staff, Woodfields)" userId="S::cameron.jurevicius@astreawoodfields.org::7a05837b-68da-4c99-8624-9d9321bab096" providerId="AD" clId="Web-{2BECE288-04FA-3524-D265-F7FFBB5ACCE9}" dt="2025-06-25T08:36:43.771" v="0"/>
          <pc:sldLayoutMkLst>
            <pc:docMk/>
            <pc:sldMasterMk cId="2460954070" sldId="2147483660"/>
            <pc:sldLayoutMk cId="2591524520" sldId="2147483663"/>
          </pc:sldLayoutMkLst>
        </pc:sldLayoutChg>
        <pc:sldLayoutChg chg="modSp">
          <pc:chgData name="Cameron Jurevicius (Staff, Woodfields)" userId="S::cameron.jurevicius@astreawoodfields.org::7a05837b-68da-4c99-8624-9d9321bab096" providerId="AD" clId="Web-{2BECE288-04FA-3524-D265-F7FFBB5ACCE9}" dt="2025-06-25T08:36:43.771" v="0"/>
          <pc:sldLayoutMkLst>
            <pc:docMk/>
            <pc:sldMasterMk cId="2460954070" sldId="2147483660"/>
            <pc:sldLayoutMk cId="1203092039" sldId="2147483664"/>
          </pc:sldLayoutMkLst>
        </pc:sldLayoutChg>
        <pc:sldLayoutChg chg="modSp">
          <pc:chgData name="Cameron Jurevicius (Staff, Woodfields)" userId="S::cameron.jurevicius@astreawoodfields.org::7a05837b-68da-4c99-8624-9d9321bab096" providerId="AD" clId="Web-{2BECE288-04FA-3524-D265-F7FFBB5ACCE9}" dt="2025-06-25T08:36:43.771" v="0"/>
          <pc:sldLayoutMkLst>
            <pc:docMk/>
            <pc:sldMasterMk cId="2460954070" sldId="2147483660"/>
            <pc:sldLayoutMk cId="3733172339" sldId="2147483665"/>
          </pc:sldLayoutMkLst>
        </pc:sldLayoutChg>
        <pc:sldLayoutChg chg="modSp">
          <pc:chgData name="Cameron Jurevicius (Staff, Woodfields)" userId="S::cameron.jurevicius@astreawoodfields.org::7a05837b-68da-4c99-8624-9d9321bab096" providerId="AD" clId="Web-{2BECE288-04FA-3524-D265-F7FFBB5ACCE9}" dt="2025-06-25T08:36:43.771" v="0"/>
          <pc:sldLayoutMkLst>
            <pc:docMk/>
            <pc:sldMasterMk cId="2460954070" sldId="2147483660"/>
            <pc:sldLayoutMk cId="3171841454" sldId="2147483668"/>
          </pc:sldLayoutMkLst>
        </pc:sldLayoutChg>
        <pc:sldLayoutChg chg="modSp">
          <pc:chgData name="Cameron Jurevicius (Staff, Woodfields)" userId="S::cameron.jurevicius@astreawoodfields.org::7a05837b-68da-4c99-8624-9d9321bab096" providerId="AD" clId="Web-{2BECE288-04FA-3524-D265-F7FFBB5ACCE9}" dt="2025-06-25T08:36:43.771" v="0"/>
          <pc:sldLayoutMkLst>
            <pc:docMk/>
            <pc:sldMasterMk cId="2460954070" sldId="2147483660"/>
            <pc:sldLayoutMk cId="1718958274" sldId="2147483669"/>
          </pc:sldLayoutMkLst>
        </pc:sldLayoutChg>
        <pc:sldLayoutChg chg="modSp">
          <pc:chgData name="Cameron Jurevicius (Staff, Woodfields)" userId="S::cameron.jurevicius@astreawoodfields.org::7a05837b-68da-4c99-8624-9d9321bab096" providerId="AD" clId="Web-{2BECE288-04FA-3524-D265-F7FFBB5ACCE9}" dt="2025-06-25T08:36:43.771" v="0"/>
          <pc:sldLayoutMkLst>
            <pc:docMk/>
            <pc:sldMasterMk cId="2460954070" sldId="2147483660"/>
            <pc:sldLayoutMk cId="3479445657" sldId="2147483671"/>
          </pc:sldLayoutMkLst>
        </pc:sldLayoutChg>
      </pc:sldMasterChg>
    </pc:docChg>
  </pc:docChgLst>
  <pc:docChgLst>
    <pc:chgData name="Cameron Jurevicius (Staff, Woodfields)" userId="S::cameron.jurevicius@astreawoodfields.org::7a05837b-68da-4c99-8624-9d9321bab096" providerId="AD" clId="Web-{6FD136D7-1BDB-1D6B-4553-47095BA29013}"/>
    <pc:docChg chg="mod modSld modMainMaster">
      <pc:chgData name="Cameron Jurevicius (Staff, Woodfields)" userId="S::cameron.jurevicius@astreawoodfields.org::7a05837b-68da-4c99-8624-9d9321bab096" providerId="AD" clId="Web-{6FD136D7-1BDB-1D6B-4553-47095BA29013}" dt="2025-06-25T12:58:37.376" v="2"/>
      <pc:docMkLst>
        <pc:docMk/>
      </pc:docMkLst>
      <pc:sldChg chg="addSp modSp">
        <pc:chgData name="Cameron Jurevicius (Staff, Woodfields)" userId="S::cameron.jurevicius@astreawoodfields.org::7a05837b-68da-4c99-8624-9d9321bab096" providerId="AD" clId="Web-{6FD136D7-1BDB-1D6B-4553-47095BA29013}" dt="2025-06-25T12:58:33.172" v="0"/>
        <pc:sldMkLst>
          <pc:docMk/>
          <pc:sldMk cId="2838654320" sldId="268"/>
        </pc:sldMkLst>
      </pc:sldChg>
      <pc:sldMasterChg chg="mod modSldLayout">
        <pc:chgData name="Cameron Jurevicius (Staff, Woodfields)" userId="S::cameron.jurevicius@astreawoodfields.org::7a05837b-68da-4c99-8624-9d9321bab096" providerId="AD" clId="Web-{6FD136D7-1BDB-1D6B-4553-47095BA29013}" dt="2025-06-25T12:58:37.376" v="2"/>
        <pc:sldMasterMkLst>
          <pc:docMk/>
          <pc:sldMasterMk cId="2460954070" sldId="2147483660"/>
        </pc:sldMasterMkLst>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2385387890" sldId="2147483661"/>
          </pc:sldLayoutMkLst>
        </pc:sldLayoutChg>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949138452" sldId="2147483662"/>
          </pc:sldLayoutMkLst>
        </pc:sldLayoutChg>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2591524520" sldId="2147483663"/>
          </pc:sldLayoutMkLst>
        </pc:sldLayoutChg>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1203092039" sldId="2147483664"/>
          </pc:sldLayoutMkLst>
        </pc:sldLayoutChg>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3733172339" sldId="2147483665"/>
          </pc:sldLayoutMkLst>
        </pc:sldLayoutChg>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3210312558" sldId="2147483666"/>
          </pc:sldLayoutMkLst>
        </pc:sldLayoutChg>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3146388984" sldId="2147483667"/>
          </pc:sldLayoutMkLst>
        </pc:sldLayoutChg>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3171841454" sldId="2147483668"/>
          </pc:sldLayoutMkLst>
        </pc:sldLayoutChg>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1718958274" sldId="2147483669"/>
          </pc:sldLayoutMkLst>
        </pc:sldLayoutChg>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2202905451" sldId="2147483670"/>
          </pc:sldLayoutMkLst>
        </pc:sldLayoutChg>
        <pc:sldLayoutChg chg="mod">
          <pc:chgData name="Cameron Jurevicius (Staff, Woodfields)" userId="S::cameron.jurevicius@astreawoodfields.org::7a05837b-68da-4c99-8624-9d9321bab096" providerId="AD" clId="Web-{6FD136D7-1BDB-1D6B-4553-47095BA29013}" dt="2025-06-25T12:58:37.376" v="2"/>
          <pc:sldLayoutMkLst>
            <pc:docMk/>
            <pc:sldMasterMk cId="2460954070" sldId="2147483660"/>
            <pc:sldLayoutMk cId="3479445657" sldId="2147483671"/>
          </pc:sldLayoutMkLst>
        </pc:sldLayoutChg>
      </pc:sldMasterChg>
    </pc:docChg>
  </pc:docChgLst>
  <pc:docChgLst>
    <pc:chgData name="Cameron Jurevicius (Staff, Woodfields)" userId="S::cameron.jurevicius@astreawoodfields.org::7a05837b-68da-4c99-8624-9d9321bab096" providerId="AD" clId="Web-{5EC7602C-86CD-A66B-E49A-376A69582169}"/>
    <pc:docChg chg="modSld">
      <pc:chgData name="Cameron Jurevicius (Staff, Woodfields)" userId="S::cameron.jurevicius@astreawoodfields.org::7a05837b-68da-4c99-8624-9d9321bab096" providerId="AD" clId="Web-{5EC7602C-86CD-A66B-E49A-376A69582169}" dt="2025-09-15T08:22:33.138" v="1"/>
      <pc:docMkLst>
        <pc:docMk/>
      </pc:docMkLst>
      <pc:sldChg chg="modSp">
        <pc:chgData name="Cameron Jurevicius (Staff, Woodfields)" userId="S::cameron.jurevicius@astreawoodfields.org::7a05837b-68da-4c99-8624-9d9321bab096" providerId="AD" clId="Web-{5EC7602C-86CD-A66B-E49A-376A69582169}" dt="2025-09-15T08:22:33.138" v="1"/>
        <pc:sldMkLst>
          <pc:docMk/>
          <pc:sldMk cId="488431283" sldId="529"/>
        </pc:sldMkLst>
        <pc:graphicFrameChg chg="mod modGraphic">
          <ac:chgData name="Cameron Jurevicius (Staff, Woodfields)" userId="S::cameron.jurevicius@astreawoodfields.org::7a05837b-68da-4c99-8624-9d9321bab096" providerId="AD" clId="Web-{5EC7602C-86CD-A66B-E49A-376A69582169}" dt="2025-09-15T08:22:33.138" v="1"/>
          <ac:graphicFrameMkLst>
            <pc:docMk/>
            <pc:sldMk cId="488431283" sldId="529"/>
            <ac:graphicFrameMk id="3" creationId="{E904A83D-5BBB-1D3A-7D14-D3C30678FA8F}"/>
          </ac:graphicFrameMkLst>
        </pc:graphicFrameChg>
      </pc:sldChg>
    </pc:docChg>
  </pc:docChgLst>
  <pc:docChgLst>
    <pc:chgData name="Cameron Jurevicius (Staff, Woodfields)" userId="S::cameron.jurevicius@astreawoodfields.org::7a05837b-68da-4c99-8624-9d9321bab096" providerId="AD" clId="Web-{68B6260F-AD1A-8762-5EBB-296F37727D49}"/>
    <pc:docChg chg="modSld">
      <pc:chgData name="Cameron Jurevicius (Staff, Woodfields)" userId="S::cameron.jurevicius@astreawoodfields.org::7a05837b-68da-4c99-8624-9d9321bab096" providerId="AD" clId="Web-{68B6260F-AD1A-8762-5EBB-296F37727D49}" dt="2025-06-25T12:52:52.961" v="159" actId="20577"/>
      <pc:docMkLst>
        <pc:docMk/>
      </pc:docMkLst>
      <pc:sldChg chg="modSp">
        <pc:chgData name="Cameron Jurevicius (Staff, Woodfields)" userId="S::cameron.jurevicius@astreawoodfields.org::7a05837b-68da-4c99-8624-9d9321bab096" providerId="AD" clId="Web-{68B6260F-AD1A-8762-5EBB-296F37727D49}" dt="2025-06-25T12:34:34.443" v="26" actId="20577"/>
        <pc:sldMkLst>
          <pc:docMk/>
          <pc:sldMk cId="109857222" sldId="256"/>
        </pc:sldMkLst>
      </pc:sldChg>
      <pc:sldChg chg="modSp">
        <pc:chgData name="Cameron Jurevicius (Staff, Woodfields)" userId="S::cameron.jurevicius@astreawoodfields.org::7a05837b-68da-4c99-8624-9d9321bab096" providerId="AD" clId="Web-{68B6260F-AD1A-8762-5EBB-296F37727D49}" dt="2025-06-25T12:50:01.857" v="31" actId="20577"/>
        <pc:sldMkLst>
          <pc:docMk/>
          <pc:sldMk cId="1774188196" sldId="360"/>
        </pc:sldMkLst>
      </pc:sldChg>
      <pc:sldChg chg="modSp">
        <pc:chgData name="Cameron Jurevicius (Staff, Woodfields)" userId="S::cameron.jurevicius@astreawoodfields.org::7a05837b-68da-4c99-8624-9d9321bab096" providerId="AD" clId="Web-{68B6260F-AD1A-8762-5EBB-296F37727D49}" dt="2025-06-25T12:50:31.140" v="60" actId="20577"/>
        <pc:sldMkLst>
          <pc:docMk/>
          <pc:sldMk cId="1999608563" sldId="432"/>
        </pc:sldMkLst>
      </pc:sldChg>
      <pc:sldChg chg="modSp">
        <pc:chgData name="Cameron Jurevicius (Staff, Woodfields)" userId="S::cameron.jurevicius@astreawoodfields.org::7a05837b-68da-4c99-8624-9d9321bab096" providerId="AD" clId="Web-{68B6260F-AD1A-8762-5EBB-296F37727D49}" dt="2025-06-25T12:50:51.376" v="82" actId="20577"/>
        <pc:sldMkLst>
          <pc:docMk/>
          <pc:sldMk cId="2228992059" sldId="516"/>
        </pc:sldMkLst>
      </pc:sldChg>
      <pc:sldChg chg="modSp">
        <pc:chgData name="Cameron Jurevicius (Staff, Woodfields)" userId="S::cameron.jurevicius@astreawoodfields.org::7a05837b-68da-4c99-8624-9d9321bab096" providerId="AD" clId="Web-{68B6260F-AD1A-8762-5EBB-296F37727D49}" dt="2025-06-25T12:52:06.896" v="116" actId="1076"/>
        <pc:sldMkLst>
          <pc:docMk/>
          <pc:sldMk cId="142348402" sldId="522"/>
        </pc:sldMkLst>
      </pc:sldChg>
      <pc:sldChg chg="modSp">
        <pc:chgData name="Cameron Jurevicius (Staff, Woodfields)" userId="S::cameron.jurevicius@astreawoodfields.org::7a05837b-68da-4c99-8624-9d9321bab096" providerId="AD" clId="Web-{68B6260F-AD1A-8762-5EBB-296F37727D49}" dt="2025-06-25T12:52:30.366" v="135" actId="20577"/>
        <pc:sldMkLst>
          <pc:docMk/>
          <pc:sldMk cId="1301680218" sldId="527"/>
        </pc:sldMkLst>
      </pc:sldChg>
      <pc:sldChg chg="modSp">
        <pc:chgData name="Cameron Jurevicius (Staff, Woodfields)" userId="S::cameron.jurevicius@astreawoodfields.org::7a05837b-68da-4c99-8624-9d9321bab096" providerId="AD" clId="Web-{68B6260F-AD1A-8762-5EBB-296F37727D49}" dt="2025-06-25T12:52:52.961" v="159" actId="20577"/>
        <pc:sldMkLst>
          <pc:docMk/>
          <pc:sldMk cId="1129177428" sldId="53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57250" y="1621191"/>
            <a:ext cx="5143500" cy="3448756"/>
          </a:xfrm>
        </p:spPr>
        <p:txBody>
          <a:bodyPr anchor="b"/>
          <a:lstStyle>
            <a:lvl1pPr algn="ctr">
              <a:defRPr sz="3375"/>
            </a:lvl1pPr>
          </a:lstStyle>
          <a:p>
            <a:r>
              <a:rPr lang="en-GB"/>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2"/>
            <a:ext cx="5915025" cy="4120620"/>
          </a:xfrm>
        </p:spPr>
        <p:txBody>
          <a:bodyPr anchor="b"/>
          <a:lstStyle>
            <a:lvl1pPr>
              <a:defRPr sz="3375"/>
            </a:lvl1pPr>
          </a:lstStyle>
          <a:p>
            <a:r>
              <a:rPr lang="en-GB"/>
              <a:t>Click to edit Master title style</a:t>
            </a:r>
          </a:p>
        </p:txBody>
      </p:sp>
      <p:sp>
        <p:nvSpPr>
          <p:cNvPr id="3" name="Text Placeholder 2"/>
          <p:cNvSpPr>
            <a:spLocks noGrp="1"/>
          </p:cNvSpPr>
          <p:nvPr>
            <p:ph type="body" idx="1"/>
          </p:nvPr>
        </p:nvSpPr>
        <p:spPr>
          <a:xfrm>
            <a:off x="467916" y="6629225"/>
            <a:ext cx="5915025" cy="2166937"/>
          </a:xfrm>
        </p:spPr>
        <p:txBody>
          <a:bodyPr/>
          <a:lstStyle>
            <a:lvl1pPr marL="0" indent="0">
              <a:buNone/>
              <a:defRPr sz="1350">
                <a:solidFill>
                  <a:schemeClr val="tx1">
                    <a:tint val="82000"/>
                  </a:schemeClr>
                </a:solidFill>
              </a:defRPr>
            </a:lvl1pPr>
            <a:lvl2pPr marL="257175" indent="0">
              <a:buNone/>
              <a:defRPr sz="1125">
                <a:solidFill>
                  <a:schemeClr val="tx1">
                    <a:tint val="82000"/>
                  </a:schemeClr>
                </a:solidFill>
              </a:defRPr>
            </a:lvl2pPr>
            <a:lvl3pPr marL="514350" indent="0">
              <a:buNone/>
              <a:defRPr sz="1013">
                <a:solidFill>
                  <a:schemeClr val="tx1">
                    <a:tint val="82000"/>
                  </a:schemeClr>
                </a:solidFill>
              </a:defRPr>
            </a:lvl3pPr>
            <a:lvl4pPr marL="771525" indent="0">
              <a:buNone/>
              <a:defRPr sz="900">
                <a:solidFill>
                  <a:schemeClr val="tx1">
                    <a:tint val="82000"/>
                  </a:schemeClr>
                </a:solidFill>
              </a:defRPr>
            </a:lvl4pPr>
            <a:lvl5pPr marL="1028700" indent="0">
              <a:buNone/>
              <a:defRPr sz="900">
                <a:solidFill>
                  <a:schemeClr val="tx1">
                    <a:tint val="82000"/>
                  </a:schemeClr>
                </a:solidFill>
              </a:defRPr>
            </a:lvl5pPr>
            <a:lvl6pPr marL="1285875" indent="0">
              <a:buNone/>
              <a:defRPr sz="900">
                <a:solidFill>
                  <a:schemeClr val="tx1">
                    <a:tint val="82000"/>
                  </a:schemeClr>
                </a:solidFill>
              </a:defRPr>
            </a:lvl6pPr>
            <a:lvl7pPr marL="1543050" indent="0">
              <a:buNone/>
              <a:defRPr sz="900">
                <a:solidFill>
                  <a:schemeClr val="tx1">
                    <a:tint val="82000"/>
                  </a:schemeClr>
                </a:solidFill>
              </a:defRPr>
            </a:lvl7pPr>
            <a:lvl8pPr marL="1800225" indent="0">
              <a:buNone/>
              <a:defRPr sz="900">
                <a:solidFill>
                  <a:schemeClr val="tx1">
                    <a:tint val="82000"/>
                  </a:schemeClr>
                </a:solidFill>
              </a:defRPr>
            </a:lvl8pPr>
            <a:lvl9pPr marL="2057400" indent="0">
              <a:buNone/>
              <a:defRPr sz="9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4"/>
            <a:ext cx="5915025" cy="1914702"/>
          </a:xfrm>
        </p:spPr>
        <p:txBody>
          <a:bodyPr/>
          <a:lstStyle/>
          <a:p>
            <a:r>
              <a:rPr lang="en-GB"/>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07/01/2026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07/01/2026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3" cy="2311400"/>
          </a:xfrm>
        </p:spPr>
        <p:txBody>
          <a:bodyPr anchor="b"/>
          <a:lstStyle>
            <a:lvl1pPr>
              <a:defRPr sz="1800"/>
            </a:lvl1pPr>
          </a:lstStyle>
          <a:p>
            <a:r>
              <a:rPr lang="en-GB"/>
              <a:t>Click to edit Master title style</a:t>
            </a:r>
          </a:p>
        </p:txBody>
      </p:sp>
      <p:sp>
        <p:nvSpPr>
          <p:cNvPr id="3" name="Content Placeholder 2"/>
          <p:cNvSpPr>
            <a:spLocks noGrp="1"/>
          </p:cNvSpPr>
          <p:nvPr>
            <p:ph idx="1"/>
          </p:nvPr>
        </p:nvSpPr>
        <p:spPr>
          <a:xfrm>
            <a:off x="2915543" y="1426281"/>
            <a:ext cx="3471863" cy="7039681"/>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3" cy="2311400"/>
          </a:xfrm>
        </p:spPr>
        <p:txBody>
          <a:bodyPr anchor="b"/>
          <a:lstStyle>
            <a:lvl1pPr>
              <a:defRPr sz="1800"/>
            </a:lvl1pPr>
          </a:lstStyle>
          <a:p>
            <a:r>
              <a:rPr lang="en-GB"/>
              <a:t>Click to edit Master title style</a:t>
            </a:r>
          </a:p>
        </p:txBody>
      </p:sp>
      <p:sp>
        <p:nvSpPr>
          <p:cNvPr id="3" name="Picture Placeholder 2"/>
          <p:cNvSpPr>
            <a:spLocks noGrp="1" noChangeAspect="1"/>
          </p:cNvSpPr>
          <p:nvPr>
            <p:ph type="pic" idx="1"/>
          </p:nvPr>
        </p:nvSpPr>
        <p:spPr>
          <a:xfrm>
            <a:off x="2915543" y="1426281"/>
            <a:ext cx="3471863" cy="7039681"/>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GB"/>
              <a:t>Click icon to add picture</a:t>
            </a:r>
          </a:p>
        </p:txBody>
      </p:sp>
      <p:sp>
        <p:nvSpPr>
          <p:cNvPr id="4" name="Text Placeholder 3"/>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6" y="527403"/>
            <a:ext cx="1478756" cy="8394877"/>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71487"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4"/>
            <a:ext cx="5915025" cy="1914702"/>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471488" y="9181395"/>
            <a:ext cx="1543050" cy="527403"/>
          </a:xfrm>
          <a:prstGeom prst="rect">
            <a:avLst/>
          </a:prstGeom>
        </p:spPr>
        <p:txBody>
          <a:bodyPr vert="horz" lIns="91440" tIns="45720" rIns="91440" bIns="45720" rtlCol="0" anchor="ctr"/>
          <a:lstStyle>
            <a:lvl1pPr algn="l">
              <a:defRPr sz="675">
                <a:solidFill>
                  <a:schemeClr val="tx1">
                    <a:tint val="82000"/>
                  </a:schemeClr>
                </a:solidFill>
              </a:defRPr>
            </a:lvl1pPr>
          </a:lstStyle>
          <a:p>
            <a:fld id="{846CE7D5-CF57-46EF-B807-FDD0502418D4}" type="datetimeFigureOut">
              <a:rPr lang="en-GB" smtClean="0"/>
              <a:t>07/01/2026</a:t>
            </a:fld>
            <a:endParaRPr lang="en-GB"/>
          </a:p>
        </p:txBody>
      </p:sp>
      <p:sp>
        <p:nvSpPr>
          <p:cNvPr id="5" name="Footer Placeholder 4"/>
          <p:cNvSpPr>
            <a:spLocks noGrp="1"/>
          </p:cNvSpPr>
          <p:nvPr>
            <p:ph type="ftr" sz="quarter" idx="3"/>
          </p:nvPr>
        </p:nvSpPr>
        <p:spPr>
          <a:xfrm>
            <a:off x="2271713" y="9181395"/>
            <a:ext cx="2314575" cy="527403"/>
          </a:xfrm>
          <a:prstGeom prst="rect">
            <a:avLst/>
          </a:prstGeom>
        </p:spPr>
        <p:txBody>
          <a:bodyPr vert="horz" lIns="91440" tIns="45720" rIns="91440" bIns="45720" rtlCol="0" anchor="ctr"/>
          <a:lstStyle>
            <a:lvl1pPr algn="ctr">
              <a:defRPr sz="675">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5"/>
            <a:ext cx="1543050" cy="527403"/>
          </a:xfrm>
          <a:prstGeom prst="rect">
            <a:avLst/>
          </a:prstGeom>
        </p:spPr>
        <p:txBody>
          <a:bodyPr vert="horz" lIns="91440" tIns="45720" rIns="91440" bIns="45720" rtlCol="0" anchor="ctr"/>
          <a:lstStyle>
            <a:lvl1pPr algn="r">
              <a:defRPr sz="675">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ame 3"/>
          <p:cNvSpPr/>
          <p:nvPr/>
        </p:nvSpPr>
        <p:spPr>
          <a:xfrm>
            <a:off x="0" y="0"/>
            <a:ext cx="6858000" cy="9906000"/>
          </a:xfrm>
          <a:custGeom>
            <a:avLst/>
            <a:gdLst>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811060 w 6488483"/>
              <a:gd name="connsiteY5" fmla="*/ 811060 h 9394520"/>
              <a:gd name="connsiteX6" fmla="*/ 811060 w 6488483"/>
              <a:gd name="connsiteY6" fmla="*/ 8583460 h 9394520"/>
              <a:gd name="connsiteX7" fmla="*/ 5677423 w 6488483"/>
              <a:gd name="connsiteY7" fmla="*/ 8583460 h 9394520"/>
              <a:gd name="connsiteX8" fmla="*/ 5677423 w 6488483"/>
              <a:gd name="connsiteY8" fmla="*/ 811060 h 9394520"/>
              <a:gd name="connsiteX9" fmla="*/ 811060 w 6488483"/>
              <a:gd name="connsiteY9" fmla="*/ 811060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811060 w 6488483"/>
              <a:gd name="connsiteY6" fmla="*/ 8583460 h 9394520"/>
              <a:gd name="connsiteX7" fmla="*/ 5677423 w 6488483"/>
              <a:gd name="connsiteY7" fmla="*/ 8583460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5677423 w 6488483"/>
              <a:gd name="connsiteY7" fmla="*/ 8583460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6216042 w 6488483"/>
              <a:gd name="connsiteY7" fmla="*/ 9134606 h 9394520"/>
              <a:gd name="connsiteX8" fmla="*/ 5677423 w 6488483"/>
              <a:gd name="connsiteY8" fmla="*/ 811060 h 9394520"/>
              <a:gd name="connsiteX9" fmla="*/ 284967 w 6488483"/>
              <a:gd name="connsiteY9" fmla="*/ 272441 h 9394520"/>
              <a:gd name="connsiteX0" fmla="*/ 0 w 6488483"/>
              <a:gd name="connsiteY0" fmla="*/ 0 h 9394520"/>
              <a:gd name="connsiteX1" fmla="*/ 6488483 w 6488483"/>
              <a:gd name="connsiteY1" fmla="*/ 0 h 9394520"/>
              <a:gd name="connsiteX2" fmla="*/ 6488483 w 6488483"/>
              <a:gd name="connsiteY2" fmla="*/ 9394520 h 9394520"/>
              <a:gd name="connsiteX3" fmla="*/ 0 w 6488483"/>
              <a:gd name="connsiteY3" fmla="*/ 9394520 h 9394520"/>
              <a:gd name="connsiteX4" fmla="*/ 0 w 6488483"/>
              <a:gd name="connsiteY4" fmla="*/ 0 h 9394520"/>
              <a:gd name="connsiteX5" fmla="*/ 284967 w 6488483"/>
              <a:gd name="connsiteY5" fmla="*/ 272441 h 9394520"/>
              <a:gd name="connsiteX6" fmla="*/ 272441 w 6488483"/>
              <a:gd name="connsiteY6" fmla="*/ 9134605 h 9394520"/>
              <a:gd name="connsiteX7" fmla="*/ 6216042 w 6488483"/>
              <a:gd name="connsiteY7" fmla="*/ 9134606 h 9394520"/>
              <a:gd name="connsiteX8" fmla="*/ 6228568 w 6488483"/>
              <a:gd name="connsiteY8" fmla="*/ 272441 h 9394520"/>
              <a:gd name="connsiteX9" fmla="*/ 284967 w 6488483"/>
              <a:gd name="connsiteY9" fmla="*/ 272441 h 939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88483" h="9394520">
                <a:moveTo>
                  <a:pt x="0" y="0"/>
                </a:moveTo>
                <a:lnTo>
                  <a:pt x="6488483" y="0"/>
                </a:lnTo>
                <a:lnTo>
                  <a:pt x="6488483" y="9394520"/>
                </a:lnTo>
                <a:lnTo>
                  <a:pt x="0" y="9394520"/>
                </a:lnTo>
                <a:lnTo>
                  <a:pt x="0" y="0"/>
                </a:lnTo>
                <a:close/>
                <a:moveTo>
                  <a:pt x="284967" y="272441"/>
                </a:moveTo>
                <a:cubicBezTo>
                  <a:pt x="280792" y="3226496"/>
                  <a:pt x="276616" y="6180550"/>
                  <a:pt x="272441" y="9134605"/>
                </a:cubicBezTo>
                <a:lnTo>
                  <a:pt x="6216042" y="9134606"/>
                </a:lnTo>
                <a:cubicBezTo>
                  <a:pt x="6220217" y="6180551"/>
                  <a:pt x="6224393" y="3226496"/>
                  <a:pt x="6228568" y="272441"/>
                </a:cubicBezTo>
                <a:lnTo>
                  <a:pt x="284967" y="272441"/>
                </a:lnTo>
                <a:close/>
              </a:path>
            </a:pathLst>
          </a:custGeom>
          <a:solidFill>
            <a:schemeClr val="bg2">
              <a:lumMod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a:p>
            <a:pPr algn="ctr"/>
            <a:endParaRPr lang="en-GB">
              <a:solidFill>
                <a:schemeClr val="tx1"/>
              </a:solidFill>
            </a:endParaRPr>
          </a:p>
        </p:txBody>
      </p:sp>
      <p:sp>
        <p:nvSpPr>
          <p:cNvPr id="33" name="AutoShape 6" descr="Image result for expression fun maths"/>
          <p:cNvSpPr>
            <a:spLocks noChangeAspect="1" noChangeArrowheads="1"/>
          </p:cNvSpPr>
          <p:nvPr/>
        </p:nvSpPr>
        <p:spPr bwMode="auto">
          <a:xfrm>
            <a:off x="149044" y="-420374"/>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3" name="Table 2"/>
          <p:cNvGraphicFramePr>
            <a:graphicFrameLocks noGrp="1"/>
          </p:cNvGraphicFramePr>
          <p:nvPr>
            <p:extLst>
              <p:ext uri="{D42A27DB-BD31-4B8C-83A1-F6EECF244321}">
                <p14:modId xmlns:p14="http://schemas.microsoft.com/office/powerpoint/2010/main" val="3754088150"/>
              </p:ext>
            </p:extLst>
          </p:nvPr>
        </p:nvGraphicFramePr>
        <p:xfrm>
          <a:off x="524173" y="2057401"/>
          <a:ext cx="5862340" cy="1402080"/>
        </p:xfrm>
        <a:graphic>
          <a:graphicData uri="http://schemas.openxmlformats.org/drawingml/2006/table">
            <a:tbl>
              <a:tblPr firstRow="1" bandRow="1">
                <a:tableStyleId>{5C22544A-7EE6-4342-B048-85BDC9FD1C3A}</a:tableStyleId>
              </a:tblPr>
              <a:tblGrid>
                <a:gridCol w="5862340">
                  <a:extLst>
                    <a:ext uri="{9D8B030D-6E8A-4147-A177-3AD203B41FA5}">
                      <a16:colId xmlns:a16="http://schemas.microsoft.com/office/drawing/2014/main" val="3141629024"/>
                    </a:ext>
                  </a:extLst>
                </a:gridCol>
              </a:tblGrid>
              <a:tr h="577350">
                <a:tc>
                  <a:txBody>
                    <a:bodyPr/>
                    <a:lstStyle/>
                    <a:p>
                      <a:pPr lvl="0" algn="ctr">
                        <a:buNone/>
                      </a:pPr>
                      <a:r>
                        <a:rPr lang="en-US" sz="4000">
                          <a:solidFill>
                            <a:sysClr val="windowText" lastClr="000000"/>
                          </a:solidFill>
                          <a:latin typeface="Aptos"/>
                        </a:rPr>
                        <a:t>GCSE LITERATURE</a:t>
                      </a:r>
                    </a:p>
                  </a:txBody>
                  <a:tcPr anchor="ctr">
                    <a:lnB w="12700" cap="flat" cmpd="sng" algn="ctr">
                      <a:solidFill>
                        <a:schemeClr val="tx1"/>
                      </a:solidFill>
                      <a:prstDash val="dot"/>
                      <a:round/>
                      <a:headEnd type="none" w="med" len="med"/>
                      <a:tailEnd type="none" w="med" len="med"/>
                    </a:lnB>
                    <a:solidFill>
                      <a:schemeClr val="bg1"/>
                    </a:solidFill>
                  </a:tcPr>
                </a:tc>
                <a:extLst>
                  <a:ext uri="{0D108BD9-81ED-4DB2-BD59-A6C34878D82A}">
                    <a16:rowId xmlns:a16="http://schemas.microsoft.com/office/drawing/2014/main" val="2360724906"/>
                  </a:ext>
                </a:extLst>
              </a:tr>
              <a:tr h="577350">
                <a:tc>
                  <a:txBody>
                    <a:bodyPr/>
                    <a:lstStyle/>
                    <a:p>
                      <a:pPr lvl="0" algn="ctr">
                        <a:buNone/>
                      </a:pPr>
                      <a:r>
                        <a:rPr lang="en-GB" sz="2000" b="1" i="0">
                          <a:solidFill>
                            <a:sysClr val="windowText" lastClr="000000"/>
                          </a:solidFill>
                          <a:latin typeface="Aptos"/>
                        </a:rPr>
                        <a:t>A CHRISTMAS CAROL KEY KNOWLEDGE</a:t>
                      </a:r>
                      <a:endParaRPr lang="en-US"/>
                    </a:p>
                    <a:p>
                      <a:pPr algn="ctr"/>
                      <a:endParaRPr lang="en-GB" sz="2000" b="1">
                        <a:solidFill>
                          <a:sysClr val="windowText" lastClr="000000"/>
                        </a:solidFill>
                        <a:latin typeface="Aptos" panose="020B0004020202020204" pitchFamily="34" charset="0"/>
                      </a:endParaRPr>
                    </a:p>
                  </a:txBody>
                  <a:tcPr anchor="ct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solidFill>
                      <a:schemeClr val="bg1"/>
                    </a:solidFill>
                  </a:tcPr>
                </a:tc>
                <a:extLst>
                  <a:ext uri="{0D108BD9-81ED-4DB2-BD59-A6C34878D82A}">
                    <a16:rowId xmlns:a16="http://schemas.microsoft.com/office/drawing/2014/main" val="1410125024"/>
                  </a:ext>
                </a:extLst>
              </a:tr>
            </a:tbl>
          </a:graphicData>
        </a:graphic>
      </p:graphicFrame>
      <p:graphicFrame>
        <p:nvGraphicFramePr>
          <p:cNvPr id="15" name="Table 14"/>
          <p:cNvGraphicFramePr>
            <a:graphicFrameLocks noGrp="1"/>
          </p:cNvGraphicFramePr>
          <p:nvPr/>
        </p:nvGraphicFramePr>
        <p:xfrm>
          <a:off x="3440212" y="393970"/>
          <a:ext cx="2972792" cy="1554480"/>
        </p:xfrm>
        <a:graphic>
          <a:graphicData uri="http://schemas.openxmlformats.org/drawingml/2006/table">
            <a:tbl>
              <a:tblPr firstRow="1" bandRow="1">
                <a:tableStyleId>{5C22544A-7EE6-4342-B048-85BDC9FD1C3A}</a:tableStyleId>
              </a:tblPr>
              <a:tblGrid>
                <a:gridCol w="1000861">
                  <a:extLst>
                    <a:ext uri="{9D8B030D-6E8A-4147-A177-3AD203B41FA5}">
                      <a16:colId xmlns:a16="http://schemas.microsoft.com/office/drawing/2014/main" val="3141629024"/>
                    </a:ext>
                  </a:extLst>
                </a:gridCol>
                <a:gridCol w="1971931">
                  <a:extLst>
                    <a:ext uri="{9D8B030D-6E8A-4147-A177-3AD203B41FA5}">
                      <a16:colId xmlns:a16="http://schemas.microsoft.com/office/drawing/2014/main" val="312534935"/>
                    </a:ext>
                  </a:extLst>
                </a:gridCol>
              </a:tblGrid>
              <a:tr h="518160">
                <a:tc>
                  <a:txBody>
                    <a:bodyPr/>
                    <a:lstStyle/>
                    <a:p>
                      <a:pPr algn="ctr"/>
                      <a:r>
                        <a:rPr lang="en-US" sz="1400" b="0">
                          <a:solidFill>
                            <a:sysClr val="windowText" lastClr="000000"/>
                          </a:solidFill>
                          <a:latin typeface="Aptos" panose="020B0004020202020204" pitchFamily="34" charset="0"/>
                        </a:rPr>
                        <a:t>Name</a:t>
                      </a:r>
                      <a:endParaRPr lang="en-GB" sz="1400" b="0">
                        <a:solidFill>
                          <a:sysClr val="windowText" lastClr="000000"/>
                        </a:solidFill>
                        <a:latin typeface="Aptos" panose="020B00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a:solidFill>
                          <a:sysClr val="windowText" lastClr="000000"/>
                        </a:solidFill>
                        <a:latin typeface="Aptos" panose="020B0004020202020204" pitchFamily="34" charset="0"/>
                      </a:endParaRPr>
                    </a:p>
                  </a:txBody>
                  <a:tcPr anchor="ctr">
                    <a:lnL w="12700" cap="flat" cmpd="sng" algn="ctr">
                      <a:solidFill>
                        <a:schemeClr val="tx1"/>
                      </a:solidFill>
                      <a:prstDash val="dot"/>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60724906"/>
                  </a:ext>
                </a:extLst>
              </a:tr>
              <a:tr h="518160">
                <a:tc>
                  <a:txBody>
                    <a:bodyPr/>
                    <a:lstStyle/>
                    <a:p>
                      <a:pPr algn="ctr"/>
                      <a:r>
                        <a:rPr lang="en-US" sz="1400" b="0">
                          <a:solidFill>
                            <a:sysClr val="windowText" lastClr="000000"/>
                          </a:solidFill>
                          <a:latin typeface="Aptos" panose="020B0004020202020204" pitchFamily="34" charset="0"/>
                        </a:rPr>
                        <a:t>Class</a:t>
                      </a:r>
                      <a:endParaRPr lang="en-GB" sz="1400" b="0">
                        <a:solidFill>
                          <a:sysClr val="windowText" lastClr="000000"/>
                        </a:solidFill>
                        <a:latin typeface="Aptos" panose="020B00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a:solidFill>
                          <a:sysClr val="windowText" lastClr="000000"/>
                        </a:solidFill>
                        <a:latin typeface="Aptos" panose="020B0004020202020204" pitchFamily="34" charset="0"/>
                      </a:endParaRPr>
                    </a:p>
                  </a:txBody>
                  <a:tcPr anchor="ctr">
                    <a:lnL w="12700" cap="flat" cmpd="sng" algn="ctr">
                      <a:solidFill>
                        <a:schemeClr val="tx1"/>
                      </a:solidFill>
                      <a:prstDash val="dot"/>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83583755"/>
                  </a:ext>
                </a:extLst>
              </a:tr>
              <a:tr h="518160">
                <a:tc>
                  <a:txBody>
                    <a:bodyPr/>
                    <a:lstStyle/>
                    <a:p>
                      <a:pPr algn="ctr"/>
                      <a:r>
                        <a:rPr lang="en-US" sz="1400" b="0">
                          <a:solidFill>
                            <a:sysClr val="windowText" lastClr="000000"/>
                          </a:solidFill>
                          <a:latin typeface="Aptos" panose="020B0004020202020204" pitchFamily="34" charset="0"/>
                        </a:rPr>
                        <a:t>Teacher</a:t>
                      </a:r>
                      <a:endParaRPr lang="en-GB" sz="1400" b="0">
                        <a:solidFill>
                          <a:sysClr val="windowText" lastClr="000000"/>
                        </a:solidFill>
                        <a:latin typeface="Aptos" panose="020B00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a:solidFill>
                          <a:sysClr val="windowText" lastClr="000000"/>
                        </a:solidFill>
                        <a:latin typeface="Aptos" panose="020B0004020202020204" pitchFamily="34" charset="0"/>
                      </a:endParaRPr>
                    </a:p>
                  </a:txBody>
                  <a:tcPr anchor="ctr">
                    <a:lnL w="12700" cap="flat" cmpd="sng" algn="ctr">
                      <a:solidFill>
                        <a:schemeClr val="tx1"/>
                      </a:solidFill>
                      <a:prstDash val="dot"/>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29808098"/>
                  </a:ext>
                </a:extLst>
              </a:tr>
            </a:tbl>
          </a:graphicData>
        </a:graphic>
      </p:graphicFrame>
      <p:graphicFrame>
        <p:nvGraphicFramePr>
          <p:cNvPr id="5" name="Table 4">
            <a:extLst>
              <a:ext uri="{FF2B5EF4-FFF2-40B4-BE49-F238E27FC236}">
                <a16:creationId xmlns:a16="http://schemas.microsoft.com/office/drawing/2014/main" id="{CFB55EDF-80AA-28F8-E40F-8FD532AE9DCD}"/>
              </a:ext>
            </a:extLst>
          </p:cNvPr>
          <p:cNvGraphicFramePr>
            <a:graphicFrameLocks noGrp="1"/>
          </p:cNvGraphicFramePr>
          <p:nvPr>
            <p:extLst>
              <p:ext uri="{D42A27DB-BD31-4B8C-83A1-F6EECF244321}">
                <p14:modId xmlns:p14="http://schemas.microsoft.com/office/powerpoint/2010/main" val="3620750031"/>
              </p:ext>
            </p:extLst>
          </p:nvPr>
        </p:nvGraphicFramePr>
        <p:xfrm>
          <a:off x="406496" y="3760611"/>
          <a:ext cx="6104070" cy="4301245"/>
        </p:xfrm>
        <a:graphic>
          <a:graphicData uri="http://schemas.openxmlformats.org/drawingml/2006/table">
            <a:tbl>
              <a:tblPr firstRow="1" bandRow="1">
                <a:tableStyleId>{5940675A-B579-460E-94D1-54222C63F5DA}</a:tableStyleId>
              </a:tblPr>
              <a:tblGrid>
                <a:gridCol w="1292919">
                  <a:extLst>
                    <a:ext uri="{9D8B030D-6E8A-4147-A177-3AD203B41FA5}">
                      <a16:colId xmlns:a16="http://schemas.microsoft.com/office/drawing/2014/main" val="2598365540"/>
                    </a:ext>
                  </a:extLst>
                </a:gridCol>
                <a:gridCol w="4811151">
                  <a:extLst>
                    <a:ext uri="{9D8B030D-6E8A-4147-A177-3AD203B41FA5}">
                      <a16:colId xmlns:a16="http://schemas.microsoft.com/office/drawing/2014/main" val="96900707"/>
                    </a:ext>
                  </a:extLst>
                </a:gridCol>
              </a:tblGrid>
              <a:tr h="713945">
                <a:tc>
                  <a:txBody>
                    <a:bodyPr/>
                    <a:lstStyle/>
                    <a:p>
                      <a:pPr marL="0" algn="l" rtl="0" eaLnBrk="1" latinLnBrk="0" hangingPunct="1">
                        <a:buNone/>
                      </a:pPr>
                      <a:r>
                        <a:rPr lang="en-GB" sz="1200" b="1" kern="1200">
                          <a:solidFill>
                            <a:srgbClr val="000000"/>
                          </a:solidFill>
                          <a:effectLst/>
                          <a:latin typeface="Aptos"/>
                        </a:rPr>
                        <a:t>Benevolent </a:t>
                      </a:r>
                      <a:endParaRPr lang="en-GB" sz="1200" b="1">
                        <a:effectLst/>
                        <a:latin typeface="Aptos"/>
                      </a:endParaRPr>
                    </a:p>
                  </a:txBody>
                  <a:tcPr marL="0" marR="0" marT="0" marB="0" anchor="ctr"/>
                </a:tc>
                <a:tc>
                  <a:txBody>
                    <a:bodyPr/>
                    <a:lstStyle/>
                    <a:p>
                      <a:pPr marL="0" algn="l" rtl="0" eaLnBrk="1" latinLnBrk="0" hangingPunct="1">
                        <a:buNone/>
                      </a:pPr>
                      <a:r>
                        <a:rPr lang="en-GB" sz="1200" b="1" kern="1200">
                          <a:solidFill>
                            <a:srgbClr val="000000"/>
                          </a:solidFill>
                          <a:effectLst/>
                          <a:latin typeface="Aptos"/>
                        </a:rPr>
                        <a:t>Well meaning, kind, charitable. </a:t>
                      </a:r>
                      <a:endParaRPr lang="en-GB" sz="1200" b="1">
                        <a:effectLst/>
                        <a:latin typeface="Aptos"/>
                      </a:endParaRPr>
                    </a:p>
                    <a:p>
                      <a:pPr marL="0" algn="l" rtl="0" eaLnBrk="1" latinLnBrk="0" hangingPunct="1">
                        <a:buNone/>
                      </a:pPr>
                      <a:r>
                        <a:rPr lang="en-GB" sz="1200" kern="1200">
                          <a:solidFill>
                            <a:srgbClr val="000000"/>
                          </a:solidFill>
                          <a:effectLst/>
                          <a:latin typeface="Aptos"/>
                        </a:rPr>
                        <a:t>By Stave 5, Dickens presents the character of Scrooge as benevolent when he…</a:t>
                      </a:r>
                      <a:endParaRPr lang="en-GB" sz="1200">
                        <a:effectLst/>
                        <a:latin typeface="Aptos"/>
                      </a:endParaRPr>
                    </a:p>
                  </a:txBody>
                  <a:tcPr marL="0" marR="0" marT="0" marB="0" anchor="ctr"/>
                </a:tc>
                <a:extLst>
                  <a:ext uri="{0D108BD9-81ED-4DB2-BD59-A6C34878D82A}">
                    <a16:rowId xmlns:a16="http://schemas.microsoft.com/office/drawing/2014/main" val="1773330109"/>
                  </a:ext>
                </a:extLst>
              </a:tr>
              <a:tr h="713945">
                <a:tc>
                  <a:txBody>
                    <a:bodyPr/>
                    <a:lstStyle/>
                    <a:p>
                      <a:pPr marL="0" algn="l" rtl="0" eaLnBrk="1" latinLnBrk="0" hangingPunct="1">
                        <a:buNone/>
                      </a:pPr>
                      <a:r>
                        <a:rPr lang="en-US" sz="1200" b="1" kern="1200">
                          <a:solidFill>
                            <a:srgbClr val="000000"/>
                          </a:solidFill>
                          <a:effectLst/>
                          <a:latin typeface="Aptos"/>
                        </a:rPr>
                        <a:t>Epiphany </a:t>
                      </a:r>
                      <a:endParaRPr lang="en-US" sz="1200" b="1">
                        <a:effectLst/>
                        <a:latin typeface="Aptos"/>
                      </a:endParaRPr>
                    </a:p>
                  </a:txBody>
                  <a:tcPr marL="0" marR="0" marT="0" marB="0" anchor="ctr"/>
                </a:tc>
                <a:tc>
                  <a:txBody>
                    <a:bodyPr/>
                    <a:lstStyle/>
                    <a:p>
                      <a:pPr marL="0" algn="l" rtl="0" eaLnBrk="1" latinLnBrk="0" hangingPunct="1">
                        <a:buNone/>
                      </a:pPr>
                      <a:r>
                        <a:rPr lang="en-US" sz="1200" b="1" kern="1200">
                          <a:solidFill>
                            <a:srgbClr val="000000"/>
                          </a:solidFill>
                          <a:effectLst/>
                          <a:latin typeface="Aptos"/>
                        </a:rPr>
                        <a:t>A moment of great revelation or </a:t>
                      </a:r>
                      <a:r>
                        <a:rPr lang="en-US" sz="1200" b="1" kern="1200" err="1">
                          <a:solidFill>
                            <a:srgbClr val="000000"/>
                          </a:solidFill>
                          <a:effectLst/>
                          <a:latin typeface="Aptos"/>
                        </a:rPr>
                        <a:t>realisation</a:t>
                      </a:r>
                      <a:r>
                        <a:rPr lang="en-US" sz="1200" b="1" kern="1200" baseline="0">
                          <a:solidFill>
                            <a:srgbClr val="000000"/>
                          </a:solidFill>
                          <a:effectLst/>
                          <a:latin typeface="Aptos"/>
                        </a:rPr>
                        <a:t>. </a:t>
                      </a:r>
                      <a:endParaRPr lang="en-US" sz="1200" b="1">
                        <a:effectLst/>
                        <a:latin typeface="Aptos"/>
                      </a:endParaRPr>
                    </a:p>
                    <a:p>
                      <a:pPr marL="0" algn="l" rtl="0" eaLnBrk="1" latinLnBrk="0" hangingPunct="1">
                        <a:buNone/>
                      </a:pPr>
                      <a:r>
                        <a:rPr lang="en-US" sz="1200" kern="1200" baseline="0">
                          <a:solidFill>
                            <a:srgbClr val="000000"/>
                          </a:solidFill>
                          <a:effectLst/>
                          <a:latin typeface="Aptos"/>
                        </a:rPr>
                        <a:t>Scrooge experiences an epiphany following his visit from the ghosts. </a:t>
                      </a:r>
                      <a:endParaRPr lang="en-US" sz="1200">
                        <a:effectLst/>
                        <a:latin typeface="Aptos"/>
                      </a:endParaRPr>
                    </a:p>
                  </a:txBody>
                  <a:tcPr marL="0" marR="0" marT="0" marB="0" anchor="ctr"/>
                </a:tc>
                <a:extLst>
                  <a:ext uri="{0D108BD9-81ED-4DB2-BD59-A6C34878D82A}">
                    <a16:rowId xmlns:a16="http://schemas.microsoft.com/office/drawing/2014/main" val="1282652636"/>
                  </a:ext>
                </a:extLst>
              </a:tr>
              <a:tr h="713945">
                <a:tc>
                  <a:txBody>
                    <a:bodyPr/>
                    <a:lstStyle/>
                    <a:p>
                      <a:pPr marL="0" algn="l" rtl="0" eaLnBrk="1" latinLnBrk="0" hangingPunct="1">
                        <a:buNone/>
                      </a:pPr>
                      <a:r>
                        <a:rPr lang="en-US" sz="1200" b="1" kern="1200">
                          <a:solidFill>
                            <a:srgbClr val="000000"/>
                          </a:solidFill>
                          <a:effectLst/>
                          <a:latin typeface="Aptos"/>
                        </a:rPr>
                        <a:t>Metamorphosis</a:t>
                      </a:r>
                      <a:r>
                        <a:rPr lang="en-US" sz="1200" b="1" kern="1200" baseline="0">
                          <a:solidFill>
                            <a:srgbClr val="000000"/>
                          </a:solidFill>
                          <a:effectLst/>
                          <a:latin typeface="Aptos"/>
                        </a:rPr>
                        <a:t> </a:t>
                      </a:r>
                      <a:endParaRPr lang="en-US" sz="1200" b="1">
                        <a:effectLst/>
                        <a:latin typeface="Aptos"/>
                      </a:endParaRPr>
                    </a:p>
                  </a:txBody>
                  <a:tcPr marL="0" marR="0" marT="0" marB="0" anchor="ctr"/>
                </a:tc>
                <a:tc>
                  <a:txBody>
                    <a:bodyPr/>
                    <a:lstStyle/>
                    <a:p>
                      <a:pPr marL="0" algn="l" rtl="0" eaLnBrk="1" latinLnBrk="0" hangingPunct="1">
                        <a:buNone/>
                      </a:pPr>
                      <a:r>
                        <a:rPr lang="en-US" sz="1200" b="1" kern="1200">
                          <a:solidFill>
                            <a:srgbClr val="000000"/>
                          </a:solidFill>
                          <a:effectLst/>
                          <a:latin typeface="Aptos"/>
                        </a:rPr>
                        <a:t>A dramatic change or transformation.</a:t>
                      </a:r>
                    </a:p>
                    <a:p>
                      <a:pPr marL="0" algn="l" rtl="0" eaLnBrk="1" latinLnBrk="0" hangingPunct="1">
                        <a:buNone/>
                      </a:pPr>
                      <a:r>
                        <a:rPr lang="en-US" sz="1200" kern="1200">
                          <a:solidFill>
                            <a:srgbClr val="000000"/>
                          </a:solidFill>
                          <a:effectLst/>
                          <a:latin typeface="Aptos"/>
                        </a:rPr>
                        <a:t>It is the combined efforts of the three ghosts that bring about Scrooge’s metamorphosis. </a:t>
                      </a:r>
                      <a:endParaRPr lang="en-US" sz="1200">
                        <a:effectLst/>
                        <a:latin typeface="Aptos"/>
                      </a:endParaRPr>
                    </a:p>
                  </a:txBody>
                  <a:tcPr marL="0" marR="0" marT="0" marB="0" anchor="ctr"/>
                </a:tc>
                <a:extLst>
                  <a:ext uri="{0D108BD9-81ED-4DB2-BD59-A6C34878D82A}">
                    <a16:rowId xmlns:a16="http://schemas.microsoft.com/office/drawing/2014/main" val="2195001584"/>
                  </a:ext>
                </a:extLst>
              </a:tr>
              <a:tr h="713945">
                <a:tc>
                  <a:txBody>
                    <a:bodyPr/>
                    <a:lstStyle/>
                    <a:p>
                      <a:pPr marL="0" algn="l" rtl="0" eaLnBrk="1" latinLnBrk="0" hangingPunct="1">
                        <a:buNone/>
                      </a:pPr>
                      <a:r>
                        <a:rPr lang="en-US" sz="1200" b="1" kern="1200">
                          <a:solidFill>
                            <a:srgbClr val="000000"/>
                          </a:solidFill>
                          <a:effectLst/>
                          <a:latin typeface="Aptos"/>
                        </a:rPr>
                        <a:t>Misanthropic /misanthrope  </a:t>
                      </a:r>
                      <a:endParaRPr lang="en-US" sz="1200" b="1">
                        <a:effectLst/>
                        <a:latin typeface="Aptos"/>
                      </a:endParaRPr>
                    </a:p>
                  </a:txBody>
                  <a:tcPr marL="0" marR="0" marT="0" marB="0" anchor="ctr"/>
                </a:tc>
                <a:tc>
                  <a:txBody>
                    <a:bodyPr/>
                    <a:lstStyle/>
                    <a:p>
                      <a:pPr marL="0" algn="l" rtl="0" eaLnBrk="1" latinLnBrk="0" hangingPunct="1">
                        <a:buNone/>
                      </a:pPr>
                      <a:r>
                        <a:rPr lang="en-US" sz="1200" b="1" kern="1200">
                          <a:solidFill>
                            <a:srgbClr val="000000"/>
                          </a:solidFill>
                          <a:effectLst/>
                          <a:latin typeface="Aptos"/>
                        </a:rPr>
                        <a:t>Having or</a:t>
                      </a:r>
                      <a:r>
                        <a:rPr lang="en-US" sz="1200" b="1" kern="1200" baseline="0">
                          <a:solidFill>
                            <a:srgbClr val="000000"/>
                          </a:solidFill>
                          <a:effectLst/>
                          <a:latin typeface="Aptos"/>
                        </a:rPr>
                        <a:t> showing a dislike of other people; unsociable. </a:t>
                      </a:r>
                      <a:endParaRPr lang="en-US" sz="1200" b="1">
                        <a:effectLst/>
                        <a:latin typeface="Aptos"/>
                      </a:endParaRPr>
                    </a:p>
                    <a:p>
                      <a:pPr marL="0" algn="l" rtl="0" eaLnBrk="1" latinLnBrk="0" hangingPunct="1">
                        <a:buNone/>
                      </a:pPr>
                      <a:r>
                        <a:rPr lang="en-US" sz="1200" kern="1200" baseline="0">
                          <a:solidFill>
                            <a:srgbClr val="000000"/>
                          </a:solidFill>
                          <a:effectLst/>
                          <a:latin typeface="Aptos"/>
                        </a:rPr>
                        <a:t>At the start of the novel, Scrooge is presented as a misanthropic character. </a:t>
                      </a:r>
                      <a:endParaRPr lang="en-US" sz="1200">
                        <a:effectLst/>
                        <a:latin typeface="Aptos"/>
                      </a:endParaRPr>
                    </a:p>
                  </a:txBody>
                  <a:tcPr marL="0" marR="0" marT="0" marB="0" anchor="ctr"/>
                </a:tc>
                <a:extLst>
                  <a:ext uri="{0D108BD9-81ED-4DB2-BD59-A6C34878D82A}">
                    <a16:rowId xmlns:a16="http://schemas.microsoft.com/office/drawing/2014/main" val="612252841"/>
                  </a:ext>
                </a:extLst>
              </a:tr>
              <a:tr h="713945">
                <a:tc>
                  <a:txBody>
                    <a:bodyPr/>
                    <a:lstStyle/>
                    <a:p>
                      <a:pPr marL="0" algn="l" rtl="0" eaLnBrk="1" latinLnBrk="0" hangingPunct="1">
                        <a:buNone/>
                      </a:pPr>
                      <a:r>
                        <a:rPr lang="en-GB" sz="1200" b="1" kern="1200">
                          <a:solidFill>
                            <a:srgbClr val="000000"/>
                          </a:solidFill>
                          <a:effectLst/>
                          <a:latin typeface="Aptos"/>
                        </a:rPr>
                        <a:t>Redemption </a:t>
                      </a:r>
                      <a:endParaRPr lang="en-GB" sz="1200" b="1">
                        <a:effectLst/>
                        <a:latin typeface="Aptos"/>
                      </a:endParaRPr>
                    </a:p>
                  </a:txBody>
                  <a:tcPr marL="0" marR="0" marT="0" marB="0" anchor="ctr"/>
                </a:tc>
                <a:tc>
                  <a:txBody>
                    <a:bodyPr/>
                    <a:lstStyle/>
                    <a:p>
                      <a:pPr marL="0" algn="l" rtl="0" eaLnBrk="1" latinLnBrk="0" hangingPunct="1">
                        <a:buNone/>
                      </a:pPr>
                      <a:r>
                        <a:rPr lang="en-GB" sz="1200" b="1" kern="1200">
                          <a:solidFill>
                            <a:srgbClr val="000000"/>
                          </a:solidFill>
                          <a:effectLst/>
                          <a:latin typeface="Aptos"/>
                        </a:rPr>
                        <a:t>Being saved from error or sin. </a:t>
                      </a:r>
                      <a:endParaRPr lang="en-GB" sz="1200" b="1">
                        <a:effectLst/>
                        <a:latin typeface="Aptos"/>
                      </a:endParaRPr>
                    </a:p>
                    <a:p>
                      <a:pPr marL="0" algn="l" rtl="0" eaLnBrk="1" latinLnBrk="0" hangingPunct="1">
                        <a:buNone/>
                      </a:pPr>
                      <a:r>
                        <a:rPr lang="en-GB" sz="1200" kern="1200">
                          <a:solidFill>
                            <a:srgbClr val="000000"/>
                          </a:solidFill>
                          <a:effectLst/>
                          <a:latin typeface="Aptos"/>
                        </a:rPr>
                        <a:t>Charles Dickens uses the concept of redemption as a common theme throughout his novella, A Christmas Carol. He conveys that redemption is possible for even the most ‘old sinners’ can be reformed. </a:t>
                      </a:r>
                      <a:endParaRPr lang="en-GB" sz="1200">
                        <a:effectLst/>
                        <a:latin typeface="Aptos"/>
                      </a:endParaRPr>
                    </a:p>
                  </a:txBody>
                  <a:tcPr marL="0" marR="0" marT="0" marB="0" anchor="ctr"/>
                </a:tc>
                <a:extLst>
                  <a:ext uri="{0D108BD9-81ED-4DB2-BD59-A6C34878D82A}">
                    <a16:rowId xmlns:a16="http://schemas.microsoft.com/office/drawing/2014/main" val="1586729577"/>
                  </a:ext>
                </a:extLst>
              </a:tr>
              <a:tr h="713945">
                <a:tc>
                  <a:txBody>
                    <a:bodyPr/>
                    <a:lstStyle/>
                    <a:p>
                      <a:pPr marL="0" algn="l" rtl="0" eaLnBrk="1" latinLnBrk="0" hangingPunct="1">
                        <a:buNone/>
                      </a:pPr>
                      <a:r>
                        <a:rPr lang="en-GB" sz="1200" b="1" kern="1200">
                          <a:solidFill>
                            <a:srgbClr val="000000"/>
                          </a:solidFill>
                          <a:effectLst/>
                          <a:latin typeface="Aptos"/>
                        </a:rPr>
                        <a:t>Philanthropic </a:t>
                      </a:r>
                      <a:endParaRPr lang="en-GB" sz="1200" b="1">
                        <a:effectLst/>
                        <a:latin typeface="Aptos"/>
                      </a:endParaRPr>
                    </a:p>
                  </a:txBody>
                  <a:tcPr marL="0" marR="0" marT="0" marB="0" anchor="ctr"/>
                </a:tc>
                <a:tc>
                  <a:txBody>
                    <a:bodyPr/>
                    <a:lstStyle/>
                    <a:p>
                      <a:pPr marL="0" algn="l" rtl="0" eaLnBrk="1" latinLnBrk="0" hangingPunct="1">
                        <a:buNone/>
                      </a:pPr>
                      <a:r>
                        <a:rPr lang="en-GB" sz="1200" kern="1200">
                          <a:solidFill>
                            <a:srgbClr val="000000"/>
                          </a:solidFill>
                          <a:effectLst/>
                          <a:latin typeface="Aptos"/>
                        </a:rPr>
                        <a:t>(</a:t>
                      </a:r>
                      <a:r>
                        <a:rPr lang="en-GB" sz="1200" b="1" kern="1200">
                          <a:solidFill>
                            <a:srgbClr val="000000"/>
                          </a:solidFill>
                          <a:effectLst/>
                          <a:latin typeface="Aptos"/>
                        </a:rPr>
                        <a:t>Of a person or organization) seeking to promote the welfare of others; generous</a:t>
                      </a:r>
                      <a:endParaRPr lang="en-GB" sz="1200" b="1">
                        <a:effectLst/>
                        <a:latin typeface="Aptos"/>
                      </a:endParaRPr>
                    </a:p>
                    <a:p>
                      <a:pPr marL="0" algn="l" rtl="0" eaLnBrk="1" latinLnBrk="0" hangingPunct="1">
                        <a:buNone/>
                      </a:pPr>
                      <a:r>
                        <a:rPr lang="en-GB" sz="1200" kern="1200">
                          <a:solidFill>
                            <a:srgbClr val="000000"/>
                          </a:solidFill>
                          <a:effectLst/>
                          <a:latin typeface="Aptos"/>
                        </a:rPr>
                        <a:t>At the end of the novella, Scrooge is philanthropic in his actions. </a:t>
                      </a:r>
                      <a:endParaRPr lang="en-GB" sz="1200">
                        <a:effectLst/>
                        <a:latin typeface="Aptos"/>
                      </a:endParaRPr>
                    </a:p>
                  </a:txBody>
                  <a:tcPr marL="0" marR="0" marT="0" marB="0" anchor="ctr"/>
                </a:tc>
                <a:extLst>
                  <a:ext uri="{0D108BD9-81ED-4DB2-BD59-A6C34878D82A}">
                    <a16:rowId xmlns:a16="http://schemas.microsoft.com/office/drawing/2014/main" val="1618446755"/>
                  </a:ext>
                </a:extLst>
              </a:tr>
            </a:tbl>
          </a:graphicData>
        </a:graphic>
      </p:graphicFrame>
      <p:sp>
        <p:nvSpPr>
          <p:cNvPr id="2" name="Slide Number Placeholder 1">
            <a:extLst>
              <a:ext uri="{FF2B5EF4-FFF2-40B4-BE49-F238E27FC236}">
                <a16:creationId xmlns:a16="http://schemas.microsoft.com/office/drawing/2014/main" id="{773FCBA3-FC4E-D734-1492-962F65611B65}"/>
              </a:ext>
            </a:extLst>
          </p:cNvPr>
          <p:cNvSpPr>
            <a:spLocks noGrp="1"/>
          </p:cNvSpPr>
          <p:nvPr>
            <p:ph type="sldNum" sz="quarter" idx="12"/>
          </p:nvPr>
        </p:nvSpPr>
        <p:spPr/>
        <p:txBody>
          <a:bodyPr/>
          <a:lstStyle/>
          <a:p>
            <a:fld id="{330EA680-D336-4FF7-8B7A-9848BB0A1C32}" type="slidenum">
              <a:rPr lang="en-GB" smtClean="0"/>
              <a:t>1</a:t>
            </a:fld>
            <a:endParaRPr lang="en-GB"/>
          </a:p>
        </p:txBody>
      </p:sp>
      <p:pic>
        <p:nvPicPr>
          <p:cNvPr id="6" name="Picture 5">
            <a:extLst>
              <a:ext uri="{FF2B5EF4-FFF2-40B4-BE49-F238E27FC236}">
                <a16:creationId xmlns:a16="http://schemas.microsoft.com/office/drawing/2014/main" id="{ABAD77AA-69FC-D9DC-3D11-344933A52900}"/>
              </a:ext>
            </a:extLst>
          </p:cNvPr>
          <p:cNvPicPr>
            <a:picLocks noChangeAspect="1"/>
          </p:cNvPicPr>
          <p:nvPr/>
        </p:nvPicPr>
        <p:blipFill>
          <a:blip r:embed="rId2"/>
          <a:stretch>
            <a:fillRect/>
          </a:stretch>
        </p:blipFill>
        <p:spPr>
          <a:xfrm>
            <a:off x="293043" y="291100"/>
            <a:ext cx="2762250" cy="1657350"/>
          </a:xfrm>
          <a:prstGeom prst="rect">
            <a:avLst/>
          </a:prstGeom>
        </p:spPr>
      </p:pic>
    </p:spTree>
    <p:extLst>
      <p:ext uri="{BB962C8B-B14F-4D97-AF65-F5344CB8AC3E}">
        <p14:creationId xmlns:p14="http://schemas.microsoft.com/office/powerpoint/2010/main" val="2838654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Rectangle 8">
            <a:extLst>
              <a:ext uri="{FF2B5EF4-FFF2-40B4-BE49-F238E27FC236}">
                <a16:creationId xmlns:a16="http://schemas.microsoft.com/office/drawing/2014/main" id="{C170E904-6651-F644-8F71-1E9716BF5CAB}"/>
              </a:ext>
            </a:extLst>
          </p:cNvPr>
          <p:cNvSpPr/>
          <p:nvPr/>
        </p:nvSpPr>
        <p:spPr>
          <a:xfrm>
            <a:off x="3651" y="207818"/>
            <a:ext cx="6858000" cy="43538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t>The exam</a:t>
            </a:r>
          </a:p>
        </p:txBody>
      </p:sp>
      <p:sp>
        <p:nvSpPr>
          <p:cNvPr id="2" name="TextBox 1"/>
          <p:cNvSpPr txBox="1"/>
          <p:nvPr/>
        </p:nvSpPr>
        <p:spPr>
          <a:xfrm>
            <a:off x="82754" y="721725"/>
            <a:ext cx="6704226" cy="4185761"/>
          </a:xfrm>
          <a:prstGeom prst="rect">
            <a:avLst/>
          </a:prstGeom>
          <a:noFill/>
          <a:ln>
            <a:solidFill>
              <a:schemeClr val="tx1"/>
            </a:solidFill>
          </a:ln>
        </p:spPr>
        <p:txBody>
          <a:bodyPr wrap="square" lIns="91440" tIns="45720" rIns="91440" bIns="45720" rtlCol="0" anchor="t">
            <a:spAutoFit/>
          </a:bodyPr>
          <a:lstStyle/>
          <a:p>
            <a:r>
              <a:rPr lang="en-US" sz="1400" b="1" u="sng">
                <a:latin typeface="+mj-lt"/>
              </a:rPr>
              <a:t>English Literature- Shakespeare and the 19</a:t>
            </a:r>
            <a:r>
              <a:rPr lang="en-US" sz="1400" b="1" u="sng" baseline="30000">
                <a:latin typeface="+mj-lt"/>
              </a:rPr>
              <a:t>th</a:t>
            </a:r>
            <a:r>
              <a:rPr lang="en-US" sz="1400" b="1" u="sng">
                <a:latin typeface="+mj-lt"/>
              </a:rPr>
              <a:t>-century novel:</a:t>
            </a:r>
          </a:p>
          <a:p>
            <a:endParaRPr lang="en-US" sz="1400" b="1" u="sng">
              <a:latin typeface="+mj-lt"/>
            </a:endParaRPr>
          </a:p>
          <a:p>
            <a:r>
              <a:rPr lang="en-US" sz="1400" b="1" u="sng">
                <a:latin typeface="+mj-lt"/>
              </a:rPr>
              <a:t>English Literature Paper 1 Key Information: </a:t>
            </a:r>
          </a:p>
          <a:p>
            <a:endParaRPr lang="en-US" sz="1400">
              <a:latin typeface="+mj-lt"/>
            </a:endParaRPr>
          </a:p>
          <a:p>
            <a:r>
              <a:rPr lang="en-US" sz="1400" b="1" u="sng">
                <a:latin typeface="+mj-lt"/>
              </a:rPr>
              <a:t>Split into 2 sections:</a:t>
            </a:r>
          </a:p>
          <a:p>
            <a:pPr marL="171450" indent="-171450">
              <a:buFont typeface="Arial" panose="020B0604020202020204" pitchFamily="34" charset="0"/>
              <a:buChar char="•"/>
            </a:pPr>
            <a:r>
              <a:rPr lang="en-US" sz="1400" b="1">
                <a:latin typeface="+mj-lt"/>
              </a:rPr>
              <a:t>Section A: </a:t>
            </a:r>
            <a:r>
              <a:rPr lang="en-US" sz="1400" i="1">
                <a:latin typeface="+mj-lt"/>
              </a:rPr>
              <a:t>Shakespeare-</a:t>
            </a:r>
            <a:r>
              <a:rPr lang="en-US" sz="1400">
                <a:latin typeface="+mj-lt"/>
              </a:rPr>
              <a:t> you will always answer the ‘Macbeth’ question </a:t>
            </a:r>
          </a:p>
          <a:p>
            <a:pPr marL="171450" indent="-171450">
              <a:buFont typeface="Arial" panose="020B0604020202020204" pitchFamily="34" charset="0"/>
              <a:buChar char="•"/>
            </a:pPr>
            <a:r>
              <a:rPr lang="en-US" sz="1400" b="1">
                <a:latin typeface="+mj-lt"/>
              </a:rPr>
              <a:t>Section B: </a:t>
            </a:r>
            <a:r>
              <a:rPr lang="en-US" sz="1400" i="1">
                <a:latin typeface="+mj-lt"/>
              </a:rPr>
              <a:t>the 19</a:t>
            </a:r>
            <a:r>
              <a:rPr lang="en-US" sz="1400" i="1" baseline="30000">
                <a:latin typeface="+mj-lt"/>
              </a:rPr>
              <a:t>th</a:t>
            </a:r>
            <a:r>
              <a:rPr lang="en-US" sz="1400" i="1">
                <a:latin typeface="+mj-lt"/>
              </a:rPr>
              <a:t>-century novel- </a:t>
            </a:r>
            <a:r>
              <a:rPr lang="en-US" sz="1400">
                <a:latin typeface="+mj-lt"/>
              </a:rPr>
              <a:t>you will always answer the ‘A Christmas Carol’ question</a:t>
            </a:r>
          </a:p>
          <a:p>
            <a:pPr marL="171450" indent="-171450">
              <a:buFont typeface="Arial" panose="020B0604020202020204" pitchFamily="34" charset="0"/>
              <a:buChar char="•"/>
            </a:pPr>
            <a:r>
              <a:rPr lang="en-US" sz="1400">
                <a:latin typeface="+mj-lt"/>
              </a:rPr>
              <a:t>This exam is worth 40% of your final GCSE grade for English Literature. </a:t>
            </a:r>
          </a:p>
          <a:p>
            <a:endParaRPr lang="en-US" sz="1400">
              <a:latin typeface="+mj-lt"/>
            </a:endParaRPr>
          </a:p>
          <a:p>
            <a:r>
              <a:rPr lang="en-US" sz="1400" b="1" u="sng">
                <a:latin typeface="+mj-lt"/>
              </a:rPr>
              <a:t>Extract to Whole text: </a:t>
            </a:r>
          </a:p>
          <a:p>
            <a:pPr marL="171450" indent="-171450">
              <a:buFont typeface="Arial" panose="020B0604020202020204" pitchFamily="34" charset="0"/>
              <a:buChar char="•"/>
            </a:pPr>
            <a:r>
              <a:rPr lang="en-US" sz="1400">
                <a:latin typeface="+mj-lt"/>
              </a:rPr>
              <a:t>You will need to answer both of these questions the same way. </a:t>
            </a:r>
          </a:p>
          <a:p>
            <a:pPr marL="171450" indent="-171450">
              <a:buFont typeface="Arial" panose="020B0604020202020204" pitchFamily="34" charset="0"/>
              <a:buChar char="•"/>
            </a:pPr>
            <a:r>
              <a:rPr lang="en-US" sz="1400">
                <a:latin typeface="+mj-lt"/>
              </a:rPr>
              <a:t>You will be given an extract from the play or novel and be required to write about the extract in detail, and then write about the play or novel as a whole.  </a:t>
            </a:r>
          </a:p>
          <a:p>
            <a:pPr marL="171450" indent="-171450">
              <a:buFont typeface="Arial" panose="020B0604020202020204" pitchFamily="34" charset="0"/>
              <a:buChar char="•"/>
            </a:pPr>
            <a:endParaRPr lang="en-US" sz="1400">
              <a:latin typeface="+mj-lt"/>
            </a:endParaRPr>
          </a:p>
          <a:p>
            <a:pPr marL="171450" indent="-171450">
              <a:buFont typeface="Arial" panose="020B0604020202020204" pitchFamily="34" charset="0"/>
              <a:buChar char="•"/>
            </a:pPr>
            <a:r>
              <a:rPr lang="en-US" sz="1400">
                <a:latin typeface="+mj-lt"/>
              </a:rPr>
              <a:t>You will not have a copy of either ‘Macbeth’ or ‘A Christmas Carol’ with you.</a:t>
            </a:r>
          </a:p>
          <a:p>
            <a:pPr marL="171450" indent="-171450">
              <a:buFont typeface="Arial" panose="020B0604020202020204" pitchFamily="34" charset="0"/>
              <a:buChar char="•"/>
            </a:pPr>
            <a:r>
              <a:rPr lang="en-US" sz="1400">
                <a:latin typeface="+mj-lt"/>
              </a:rPr>
              <a:t>You will need to have memorized some important quotations from across the texts to support your analytical paragraphs about the text as a whole.  </a:t>
            </a:r>
          </a:p>
          <a:p>
            <a:endParaRPr lang="en-US" sz="1400">
              <a:latin typeface="+mj-lt"/>
            </a:endParaRP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5029554" y="803403"/>
            <a:ext cx="1616600" cy="744616"/>
          </a:xfrm>
          <a:prstGeom prst="rect">
            <a:avLst/>
          </a:prstGeom>
        </p:spPr>
      </p:pic>
      <p:sp>
        <p:nvSpPr>
          <p:cNvPr id="4" name="Slide Number Placeholder 3"/>
          <p:cNvSpPr>
            <a:spLocks noGrp="1"/>
          </p:cNvSpPr>
          <p:nvPr>
            <p:ph type="sldNum" sz="quarter" idx="12"/>
          </p:nvPr>
        </p:nvSpPr>
        <p:spPr/>
        <p:txBody>
          <a:bodyPr/>
          <a:lstStyle/>
          <a:p>
            <a:fld id="{19F1D9CC-7119-45EC-A96C-D8C0660F3AAB}" type="slidenum">
              <a:rPr lang="en-GB" smtClean="0"/>
              <a:t>2</a:t>
            </a:fld>
            <a:endParaRPr lang="en-GB"/>
          </a:p>
        </p:txBody>
      </p:sp>
      <p:sp>
        <p:nvSpPr>
          <p:cNvPr id="5" name="TextBox 4">
            <a:extLst>
              <a:ext uri="{FF2B5EF4-FFF2-40B4-BE49-F238E27FC236}">
                <a16:creationId xmlns:a16="http://schemas.microsoft.com/office/drawing/2014/main" id="{6E0FBE62-FCC3-C096-DA90-825FE621F3F5}"/>
              </a:ext>
            </a:extLst>
          </p:cNvPr>
          <p:cNvSpPr txBox="1"/>
          <p:nvPr/>
        </p:nvSpPr>
        <p:spPr>
          <a:xfrm>
            <a:off x="82753" y="5085913"/>
            <a:ext cx="6702424" cy="3508653"/>
          </a:xfrm>
          <a:prstGeom prst="rect">
            <a:avLst/>
          </a:prstGeom>
          <a:noFill/>
          <a:ln>
            <a:solidFill>
              <a:schemeClr val="tx1"/>
            </a:solidFill>
          </a:ln>
        </p:spPr>
        <p:txBody>
          <a:bodyPr wrap="square" lIns="91440" tIns="45720" rIns="91440" bIns="45720" rtlCol="0" anchor="t">
            <a:spAutoFit/>
          </a:bodyPr>
          <a:lstStyle/>
          <a:p>
            <a:r>
              <a:rPr lang="en-GB" sz="1400" b="1" u="sng"/>
              <a:t>How to approach the exam: </a:t>
            </a:r>
          </a:p>
          <a:p>
            <a:pPr marL="285750" indent="-285750">
              <a:buFont typeface="Wingdings" panose="05000000000000000000" pitchFamily="2" charset="2"/>
              <a:buChar char="Ø"/>
            </a:pPr>
            <a:r>
              <a:rPr lang="en-GB" sz="1400"/>
              <a:t>Read the question carefully- highlight the FOCUS of the question. </a:t>
            </a:r>
          </a:p>
          <a:p>
            <a:pPr marL="285750" indent="-285750">
              <a:buFont typeface="Wingdings" panose="05000000000000000000" pitchFamily="2" charset="2"/>
              <a:buChar char="Ø"/>
            </a:pPr>
            <a:r>
              <a:rPr lang="en-GB" sz="1400"/>
              <a:t>Read the extract, highlighting 2 quotes that relate to the focus of the question. </a:t>
            </a:r>
          </a:p>
          <a:p>
            <a:pPr marL="285750" indent="-285750">
              <a:buFont typeface="Wingdings" panose="05000000000000000000" pitchFamily="2" charset="2"/>
              <a:buChar char="Ø"/>
            </a:pPr>
            <a:r>
              <a:rPr lang="en-GB" sz="1400"/>
              <a:t>Think of 4-5 quotes/moments from elsewhere in the text. </a:t>
            </a:r>
          </a:p>
          <a:p>
            <a:endParaRPr lang="en-GB" sz="1400"/>
          </a:p>
          <a:p>
            <a:r>
              <a:rPr lang="en-GB" sz="1400" b="1" u="sng"/>
              <a:t>4 step-guide to your response…</a:t>
            </a:r>
          </a:p>
          <a:p>
            <a:pPr marL="342900" indent="-342900">
              <a:buAutoNum type="arabicPeriod"/>
            </a:pPr>
            <a:r>
              <a:rPr lang="en-GB" sz="1400" b="1"/>
              <a:t>Provide an overview discussing the focus of the question</a:t>
            </a:r>
            <a:r>
              <a:rPr lang="en-GB" sz="1400"/>
              <a:t>. ‘</a:t>
            </a:r>
            <a:r>
              <a:rPr lang="en-GB" sz="1400" i="1"/>
              <a:t>This extract appears…..at this point in the novel….</a:t>
            </a:r>
          </a:p>
          <a:p>
            <a:pPr marL="342900" indent="-342900">
              <a:buAutoNum type="arabicPeriod"/>
            </a:pPr>
            <a:r>
              <a:rPr lang="en-GB" sz="1400" b="1"/>
              <a:t>Extract analysis- </a:t>
            </a:r>
            <a:r>
              <a:rPr lang="en-GB" sz="1400"/>
              <a:t>(around 2 quotes, linking back to the focus of the question) </a:t>
            </a:r>
          </a:p>
          <a:p>
            <a:pPr marL="342900" indent="-342900">
              <a:buAutoNum type="arabicPeriod"/>
            </a:pPr>
            <a:r>
              <a:rPr lang="en-GB" sz="1400" b="1"/>
              <a:t>Elsewhere in the text</a:t>
            </a:r>
            <a:r>
              <a:rPr lang="en-GB" sz="1400"/>
              <a:t>- point to 4-5 moments/key quotes elsewhere in the text linking to the focus of the question </a:t>
            </a:r>
          </a:p>
          <a:p>
            <a:pPr marL="342900" indent="-342900">
              <a:buAutoNum type="arabicPeriod"/>
            </a:pPr>
            <a:r>
              <a:rPr lang="en-GB" sz="1400" b="1"/>
              <a:t>Personal response- </a:t>
            </a:r>
            <a:r>
              <a:rPr lang="en-GB" sz="1400"/>
              <a:t>why do you think Dickens has presented this theme like this? How has he done this?</a:t>
            </a:r>
          </a:p>
          <a:p>
            <a:pPr marL="342900" indent="-342900">
              <a:buAutoNum type="arabicPeriod"/>
            </a:pPr>
            <a:endParaRPr lang="en-GB" sz="1400"/>
          </a:p>
          <a:p>
            <a:r>
              <a:rPr lang="en-GB" sz="1400" b="1"/>
              <a:t>REMEMBER</a:t>
            </a:r>
            <a:r>
              <a:rPr lang="en-GB" sz="1400"/>
              <a:t>: With Literature, you talk A LOT about a little. </a:t>
            </a:r>
          </a:p>
          <a:p>
            <a:pPr marL="342900" indent="-342900">
              <a:buAutoNum type="arabicPeriod"/>
            </a:pPr>
            <a:endParaRPr lang="en-GB" sz="1200"/>
          </a:p>
        </p:txBody>
      </p:sp>
    </p:spTree>
    <p:extLst>
      <p:ext uri="{BB962C8B-B14F-4D97-AF65-F5344CB8AC3E}">
        <p14:creationId xmlns:p14="http://schemas.microsoft.com/office/powerpoint/2010/main" val="1774188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35681F9-F8E8-3550-A8E2-AA775A0F5B3E}"/>
              </a:ext>
            </a:extLst>
          </p:cNvPr>
          <p:cNvSpPr/>
          <p:nvPr/>
        </p:nvSpPr>
        <p:spPr>
          <a:xfrm>
            <a:off x="125147" y="137662"/>
            <a:ext cx="6582777" cy="9548781"/>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150000"/>
              </a:lnSpc>
            </a:pPr>
            <a:r>
              <a:rPr lang="en-GB" sz="1400" b="1" u="sng"/>
              <a:t>Context</a:t>
            </a:r>
          </a:p>
          <a:p>
            <a:pPr>
              <a:lnSpc>
                <a:spcPct val="150000"/>
              </a:lnSpc>
            </a:pPr>
            <a:endParaRPr lang="en-GB" sz="1400" b="1" u="sng"/>
          </a:p>
          <a:p>
            <a:pPr>
              <a:lnSpc>
                <a:spcPct val="150000"/>
              </a:lnSpc>
            </a:pPr>
            <a:r>
              <a:rPr lang="en-GB" sz="1200"/>
              <a:t>Charles Dickens believed passionately in </a:t>
            </a:r>
            <a:r>
              <a:rPr lang="en-GB" sz="1200" b="1"/>
              <a:t>social reform. </a:t>
            </a:r>
            <a:r>
              <a:rPr lang="en-GB" sz="1200"/>
              <a:t>He felt that writing A Christmas Carol would allow him to </a:t>
            </a:r>
            <a:r>
              <a:rPr lang="en-GB" sz="1200" b="1"/>
              <a:t>"strike the heaviest blow in his power"</a:t>
            </a:r>
            <a:r>
              <a:rPr lang="en-GB" sz="1200"/>
              <a:t> to change society into being more </a:t>
            </a:r>
            <a:r>
              <a:rPr lang="en-GB" sz="1200" b="1"/>
              <a:t>generous </a:t>
            </a:r>
            <a:r>
              <a:rPr lang="en-GB" sz="1200"/>
              <a:t>and caring, where the poor were understood and valued.</a:t>
            </a:r>
          </a:p>
          <a:p>
            <a:pPr>
              <a:lnSpc>
                <a:spcPct val="150000"/>
              </a:lnSpc>
            </a:pPr>
            <a:endParaRPr lang="en-GB" sz="1200"/>
          </a:p>
          <a:p>
            <a:pPr>
              <a:lnSpc>
                <a:spcPct val="150000"/>
              </a:lnSpc>
            </a:pPr>
            <a:r>
              <a:rPr lang="en-GB" sz="1200"/>
              <a:t>Dickens was horrified at the way the poor were treated in society. Poor people would be sent to live in </a:t>
            </a:r>
            <a:r>
              <a:rPr lang="en-GB" sz="1200" b="1"/>
              <a:t>workhouses </a:t>
            </a:r>
            <a:r>
              <a:rPr lang="en-GB" sz="1200"/>
              <a:t>where they lived in horrific conditions and had to do </a:t>
            </a:r>
            <a:r>
              <a:rPr lang="en-GB" sz="1200" b="1"/>
              <a:t>manual labour</a:t>
            </a:r>
            <a:r>
              <a:rPr lang="en-GB" sz="1200"/>
              <a:t>. They were not paid for this, but earnt their bed and food. Some poor people were sent to prison for begging. In prison, many people had to do </a:t>
            </a:r>
            <a:r>
              <a:rPr lang="en-GB" sz="1200" b="1"/>
              <a:t>slave labour</a:t>
            </a:r>
            <a:r>
              <a:rPr lang="en-GB" sz="1200"/>
              <a:t>, such as walking on the </a:t>
            </a:r>
            <a:r>
              <a:rPr lang="en-GB" sz="1200" b="1"/>
              <a:t>'Tread-Mill'</a:t>
            </a:r>
            <a:r>
              <a:rPr lang="en-GB" sz="1200"/>
              <a:t>, a large cylinder that turned a mill to grind grain.</a:t>
            </a:r>
          </a:p>
          <a:p>
            <a:pPr>
              <a:lnSpc>
                <a:spcPct val="150000"/>
              </a:lnSpc>
            </a:pPr>
            <a:endParaRPr lang="en-GB" sz="1200"/>
          </a:p>
          <a:p>
            <a:pPr>
              <a:lnSpc>
                <a:spcPct val="150000"/>
              </a:lnSpc>
            </a:pPr>
            <a:r>
              <a:rPr lang="en-GB" sz="1200"/>
              <a:t>There was </a:t>
            </a:r>
            <a:r>
              <a:rPr lang="en-GB" sz="1200" b="1"/>
              <a:t>very limited support from the government</a:t>
            </a:r>
            <a:r>
              <a:rPr lang="en-GB" sz="1200"/>
              <a:t> in the Victorian Era, so the poor had to rely on </a:t>
            </a:r>
            <a:r>
              <a:rPr lang="en-GB" sz="1200" b="1"/>
              <a:t>charities </a:t>
            </a:r>
            <a:r>
              <a:rPr lang="en-GB" sz="1200"/>
              <a:t>to help them out. These charities relied on the </a:t>
            </a:r>
            <a:r>
              <a:rPr lang="en-GB" sz="1200" b="1"/>
              <a:t>generous donations from rich people</a:t>
            </a:r>
            <a:r>
              <a:rPr lang="en-GB" sz="1200"/>
              <a:t>. Therefore, Dickens wanted to use A Christmas Carol to encourage his readers to understand the difficulties poor people faced and to donate to charity. </a:t>
            </a:r>
          </a:p>
          <a:p>
            <a:pPr>
              <a:lnSpc>
                <a:spcPct val="150000"/>
              </a:lnSpc>
            </a:pPr>
            <a:endParaRPr lang="en-GB" sz="1200"/>
          </a:p>
          <a:p>
            <a:pPr>
              <a:lnSpc>
                <a:spcPct val="150000"/>
              </a:lnSpc>
            </a:pPr>
            <a:r>
              <a:rPr lang="en-GB" sz="1200"/>
              <a:t>Many rich people were </a:t>
            </a:r>
            <a:r>
              <a:rPr lang="en-GB" sz="1200" b="1"/>
              <a:t>oblivious </a:t>
            </a:r>
            <a:r>
              <a:rPr lang="en-GB" sz="1200"/>
              <a:t>to the problems the poor faced and, Dickens felt, had become greedy. Rather than using their money to help the needy, rich people were keeping tight hold of their wealth. Dickens thought that this </a:t>
            </a:r>
            <a:r>
              <a:rPr lang="en-GB" sz="1200" b="1"/>
              <a:t>wasn't what it meant to be a good Christian</a:t>
            </a:r>
            <a:r>
              <a:rPr lang="en-GB" sz="1200"/>
              <a:t>. In the extreme, people like Thomas Malthus believed that there was a '</a:t>
            </a:r>
            <a:r>
              <a:rPr lang="en-GB" sz="1200" b="1"/>
              <a:t>surplus population</a:t>
            </a:r>
            <a:r>
              <a:rPr lang="en-GB" sz="1200"/>
              <a:t>' of poor people who couldn't help themselves. Rather than being supported with money from the rich, Malthus felt they should be allowed to die naturally.</a:t>
            </a:r>
          </a:p>
          <a:p>
            <a:pPr>
              <a:lnSpc>
                <a:spcPct val="150000"/>
              </a:lnSpc>
            </a:pPr>
            <a:endParaRPr lang="en-GB" sz="1200"/>
          </a:p>
          <a:p>
            <a:pPr>
              <a:lnSpc>
                <a:spcPct val="150000"/>
              </a:lnSpc>
            </a:pPr>
            <a:r>
              <a:rPr lang="en-GB" sz="1200"/>
              <a:t>Dickens wrote A Christmas Carol in just six weeks in </a:t>
            </a:r>
            <a:r>
              <a:rPr lang="en-GB" sz="1200" b="1"/>
              <a:t>1843</a:t>
            </a:r>
            <a:r>
              <a:rPr lang="en-GB" sz="1200"/>
              <a:t>. He writes passionate messages in the novel about the problems in society and wanted to get these messages in front of as many rich people as he could. In order to make the novel attractive to the rich he made it an expensive item. It was bound in </a:t>
            </a:r>
            <a:r>
              <a:rPr lang="en-GB" sz="1200" b="1"/>
              <a:t>red leather </a:t>
            </a:r>
            <a:r>
              <a:rPr lang="en-GB" sz="1200"/>
              <a:t>with the title written in </a:t>
            </a:r>
            <a:r>
              <a:rPr lang="en-GB" sz="1200" b="1"/>
              <a:t>gold leaf</a:t>
            </a:r>
            <a:r>
              <a:rPr lang="en-GB" sz="1200"/>
              <a:t>; the pages had </a:t>
            </a:r>
            <a:r>
              <a:rPr lang="en-GB" sz="1200" b="1"/>
              <a:t>gold edges</a:t>
            </a:r>
            <a:r>
              <a:rPr lang="en-GB" sz="1200"/>
              <a:t>; inside, there were </a:t>
            </a:r>
            <a:r>
              <a:rPr lang="en-GB" sz="1200" b="1"/>
              <a:t>hand-drawn illustrations </a:t>
            </a:r>
            <a:r>
              <a:rPr lang="en-GB" sz="1200"/>
              <a:t>by the famous John Leech. </a:t>
            </a:r>
          </a:p>
        </p:txBody>
      </p:sp>
    </p:spTree>
    <p:extLst>
      <p:ext uri="{BB962C8B-B14F-4D97-AF65-F5344CB8AC3E}">
        <p14:creationId xmlns:p14="http://schemas.microsoft.com/office/powerpoint/2010/main" val="10985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t>STAVE ONE </a:t>
            </a:r>
            <a:endParaRPr lang="en-GB" sz="160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4</a:t>
            </a:fld>
            <a:endParaRPr lang="en-GB"/>
          </a:p>
        </p:txBody>
      </p:sp>
      <p:sp>
        <p:nvSpPr>
          <p:cNvPr id="6" name="TextBox 5">
            <a:extLst>
              <a:ext uri="{FF2B5EF4-FFF2-40B4-BE49-F238E27FC236}">
                <a16:creationId xmlns:a16="http://schemas.microsoft.com/office/drawing/2014/main" id="{788E76A5-5C5E-F484-5832-7EF71A3FCECD}"/>
              </a:ext>
            </a:extLst>
          </p:cNvPr>
          <p:cNvSpPr txBox="1"/>
          <p:nvPr/>
        </p:nvSpPr>
        <p:spPr>
          <a:xfrm>
            <a:off x="155575" y="930442"/>
            <a:ext cx="6610466" cy="7848302"/>
          </a:xfrm>
          <a:prstGeom prst="rect">
            <a:avLst/>
          </a:prstGeom>
          <a:noFill/>
        </p:spPr>
        <p:txBody>
          <a:bodyPr wrap="square" lIns="91440" tIns="45720" rIns="91440" bIns="45720" rtlCol="0" anchor="t">
            <a:spAutoFit/>
          </a:bodyPr>
          <a:lstStyle/>
          <a:p>
            <a:r>
              <a:rPr lang="en-GB" sz="1400" b="1"/>
              <a:t>SUMMARY: </a:t>
            </a:r>
          </a:p>
          <a:p>
            <a:pPr marL="285750" indent="-285750">
              <a:buFont typeface="Wingdings" panose="05000000000000000000" pitchFamily="2" charset="2"/>
              <a:buChar char="Ø"/>
            </a:pPr>
            <a:r>
              <a:rPr lang="en-GB" sz="1400"/>
              <a:t> Jacob Marley, Scrooge’s old business partner is announced as dead and has been for seven years.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is in his counting house on Christmas Eve.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is cold and hard, and his looks match his character.</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No one stops to greet him on the street, and that is precisely how he likes it.</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keeps the office cold and keeps all the coal in his own office so that his clerk, Bob Cratchit, cannot get it without drawing Scrooge’s attention.</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Scrooge’s nephew Fred comes in to wish Scrooge “Merry Christmas” and to invite him to eat Christmas dinner with him and his new wife.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views Christmas as nothing but a day of profit lost, and says it has never done him any good.</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refuses Fred’s invite and Fred leaves.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Soon after, two men come into Scrooge’s office, collecting donations for the poor and destitute.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men explain that the poor are often especially in need at Christmas time.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refuses to donate and demonstrates his ignorant and selfish views towards the poor.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sends the men away. Later, he scares off a young boy who comes singing carols by throwing a ruler at him.</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Upon arriving home, Scrooge is visited by the ghost of Jacob Marley who warns Scrooge that he has a chance of escaping the same terrible fate in the afterlife.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Marley warns Scrooge that he will be visited by three more ghosts. </a:t>
            </a:r>
          </a:p>
        </p:txBody>
      </p:sp>
    </p:spTree>
    <p:extLst>
      <p:ext uri="{BB962C8B-B14F-4D97-AF65-F5344CB8AC3E}">
        <p14:creationId xmlns:p14="http://schemas.microsoft.com/office/powerpoint/2010/main" val="1999608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13221-4BAC-7605-A9BC-A600946A4491}"/>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06C77F7-72C7-0E56-E09C-9F59E07B083D}"/>
              </a:ext>
            </a:extLst>
          </p:cNvPr>
          <p:cNvGraphicFramePr>
            <a:graphicFrameLocks noGrp="1"/>
          </p:cNvGraphicFramePr>
          <p:nvPr>
            <p:extLst>
              <p:ext uri="{D42A27DB-BD31-4B8C-83A1-F6EECF244321}">
                <p14:modId xmlns:p14="http://schemas.microsoft.com/office/powerpoint/2010/main" val="2171604481"/>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"a squeezing, grasping, clutching covetous old sinner"</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"Are there no prisons... no workhouses?"</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"I can't afford to make idle people merry"</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681574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6E8E5-2CFD-5048-D22E-CF70769860A6}"/>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188BE09B-E3D2-80F5-0875-56615A16388E}"/>
              </a:ext>
            </a:extLst>
          </p:cNvPr>
          <p:cNvGraphicFramePr>
            <a:graphicFrameLocks noGrp="1"/>
          </p:cNvGraphicFramePr>
          <p:nvPr>
            <p:extLst>
              <p:ext uri="{D42A27DB-BD31-4B8C-83A1-F6EECF244321}">
                <p14:modId xmlns:p14="http://schemas.microsoft.com/office/powerpoint/2010/main" val="1765128900"/>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"fog and darkness thickened"</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Marley's chain is made of "cashboxes, keys, padlocks, deeds"</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"I wear the chains I forged in life. I made it link by link and yard by yard"</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1107582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9CB68-0AE7-6483-E412-E8B8C93183F3}"/>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E0EEA93-3789-029C-16B5-E796EB7A465E}"/>
              </a:ext>
            </a:extLst>
          </p:cNvPr>
          <p:cNvGraphicFramePr>
            <a:graphicFrameLocks noGrp="1"/>
          </p:cNvGraphicFramePr>
          <p:nvPr>
            <p:extLst>
              <p:ext uri="{D42A27DB-BD31-4B8C-83A1-F6EECF244321}">
                <p14:modId xmlns:p14="http://schemas.microsoft.com/office/powerpoint/2010/main" val="675342164"/>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"Business! Mankind was my business!"</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"You have a chance and hope of escaping my fate"</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Scrooge looks out of the window and sees that the air is filled with restless phantoms.</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334201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a:t>STAVE TWO </a:t>
            </a:r>
            <a:endParaRPr lang="en-GB" sz="160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8</a:t>
            </a:fld>
            <a:endParaRPr lang="en-GB"/>
          </a:p>
        </p:txBody>
      </p:sp>
      <p:sp>
        <p:nvSpPr>
          <p:cNvPr id="6" name="TextBox 5">
            <a:extLst>
              <a:ext uri="{FF2B5EF4-FFF2-40B4-BE49-F238E27FC236}">
                <a16:creationId xmlns:a16="http://schemas.microsoft.com/office/drawing/2014/main" id="{6506CDD6-186F-2D37-DBAF-8457AEF5D1F7}"/>
              </a:ext>
            </a:extLst>
          </p:cNvPr>
          <p:cNvSpPr txBox="1"/>
          <p:nvPr/>
        </p:nvSpPr>
        <p:spPr>
          <a:xfrm>
            <a:off x="155575" y="690563"/>
            <a:ext cx="6395127" cy="9140964"/>
          </a:xfrm>
          <a:prstGeom prst="rect">
            <a:avLst/>
          </a:prstGeom>
          <a:noFill/>
        </p:spPr>
        <p:txBody>
          <a:bodyPr wrap="square" lIns="91440" tIns="45720" rIns="91440" bIns="45720" rtlCol="0" anchor="t">
            <a:spAutoFit/>
          </a:bodyPr>
          <a:lstStyle/>
          <a:p>
            <a:r>
              <a:rPr lang="en-GB" sz="1400" b="1"/>
              <a:t>SUMMARY:</a:t>
            </a:r>
          </a:p>
          <a:p>
            <a:pPr marL="285750" indent="-285750">
              <a:buFont typeface="Wingdings" panose="05000000000000000000" pitchFamily="2" charset="2"/>
              <a:buChar char="Ø"/>
            </a:pPr>
            <a:r>
              <a:rPr lang="en-GB" sz="1400"/>
              <a:t>Scrooge waits in suspense for the first Ghost to come.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A small hand draws back his bed-curtains, and the first spirit appears. This ghost is a small figure that looks both childlike and old, simultaneously. It has light streaming from its head.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They introduce themselves as the Ghost of Christmas Past.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of Christmas Past takes Scrooge’s hand, and they pass through the wall. They fly, and the city vanishes beneath them.</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To Scrooge’s amazement, they find themselves on a country road rather than in London.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realizes they are near the school he attended as a young boy and they see a young boy alone, unable to go home for Christmas.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weeps as he realises this boy is his younger self.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This experience makes Scrooge think of the little boy who came to his business place singing a carol the day before.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wishes he had given the boy some money.</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of Christmas Past next shows Scrooge his past self as a young man apprenticed at a warehouse and his kindly boss, Fezziwig.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This reminds him of his own employee, his clerk Bob Cratchit, and he feels guilty for not treating Bob better.</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scene shifts, and Scrooge and the Ghost of Christmas Past view yet another Christmas from Scrooge’s past. In this one, his past self is an adult, sitting next to a beautiful young woman, his </a:t>
            </a:r>
            <a:r>
              <a:rPr lang="en-GB" sz="1400" err="1"/>
              <a:t>fiance</a:t>
            </a:r>
            <a:r>
              <a:rPr lang="en-GB" sz="1400"/>
              <a:t>, Belle.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Belle ends their engagement as Scrooge has changed and is now more interested in money.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older Scrooge is so upset by this vision from his past that he begs the Ghost to take him back home.</a:t>
            </a:r>
          </a:p>
          <a:p>
            <a:pPr marL="285750" indent="-285750">
              <a:buFont typeface="Wingdings" panose="05000000000000000000" pitchFamily="2" charset="2"/>
              <a:buChar char="Ø"/>
            </a:pPr>
            <a:endParaRPr lang="en-GB" sz="1400"/>
          </a:p>
          <a:p>
            <a:endParaRPr lang="en-GB" sz="1400"/>
          </a:p>
        </p:txBody>
      </p:sp>
    </p:spTree>
    <p:extLst>
      <p:ext uri="{BB962C8B-B14F-4D97-AF65-F5344CB8AC3E}">
        <p14:creationId xmlns:p14="http://schemas.microsoft.com/office/powerpoint/2010/main" val="2228992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97E8B-FFAA-3DAB-BFAD-4BDD4492DC11}"/>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032B4145-BD17-D739-D513-F450049AE283}"/>
              </a:ext>
            </a:extLst>
          </p:cNvPr>
          <p:cNvGraphicFramePr>
            <a:graphicFrameLocks noGrp="1"/>
          </p:cNvGraphicFramePr>
          <p:nvPr>
            <p:extLst>
              <p:ext uri="{D42A27DB-BD31-4B8C-83A1-F6EECF244321}">
                <p14:modId xmlns:p14="http://schemas.microsoft.com/office/powerpoint/2010/main" val="3673852013"/>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"he had the power to render us happy or unhappy"</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ct val="150000"/>
                        </a:lnSpc>
                        <a:buNone/>
                      </a:pPr>
                      <a:r>
                        <a:rPr lang="en-US" sz="1200" b="1" i="0">
                          <a:solidFill>
                            <a:srgbClr val="000000"/>
                          </a:solidFill>
                          <a:effectLst/>
                          <a:latin typeface="Aptos"/>
                        </a:rPr>
                        <a:t>The spirit tells Scrooge that Fezziwig's party only cost a few pounds. Scrooge gets upset by this and tells the spirit that the parties made them so happy it was "as if it cost a fortune".</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"another idol has displaced me... a golden one"</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300143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63AA6-52FF-547D-4647-2964736FB25B}"/>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880607E5-D74A-CAAB-A028-663E0450CD11}"/>
              </a:ext>
            </a:extLst>
          </p:cNvPr>
          <p:cNvGraphicFramePr>
            <a:graphicFrameLocks noGrp="1"/>
          </p:cNvGraphicFramePr>
          <p:nvPr>
            <p:extLst>
              <p:ext uri="{D42A27DB-BD31-4B8C-83A1-F6EECF244321}">
                <p14:modId xmlns:p14="http://schemas.microsoft.com/office/powerpoint/2010/main" val="3869112029"/>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"our contract is an old one made when we were both poor and content to be so"</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"I release you with a full heart for the man you once were"</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"why do you delight to torture me?"</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4126622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a:t>STAVE THREE </a:t>
            </a:r>
            <a:endParaRPr lang="en-GB" sz="160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11</a:t>
            </a:fld>
            <a:endParaRPr lang="en-GB"/>
          </a:p>
        </p:txBody>
      </p:sp>
      <p:sp>
        <p:nvSpPr>
          <p:cNvPr id="6" name="TextBox 5">
            <a:extLst>
              <a:ext uri="{FF2B5EF4-FFF2-40B4-BE49-F238E27FC236}">
                <a16:creationId xmlns:a16="http://schemas.microsoft.com/office/drawing/2014/main" id="{6506CDD6-186F-2D37-DBAF-8457AEF5D1F7}"/>
              </a:ext>
            </a:extLst>
          </p:cNvPr>
          <p:cNvSpPr txBox="1"/>
          <p:nvPr/>
        </p:nvSpPr>
        <p:spPr>
          <a:xfrm>
            <a:off x="155575" y="648984"/>
            <a:ext cx="6546850" cy="9356408"/>
          </a:xfrm>
          <a:prstGeom prst="rect">
            <a:avLst/>
          </a:prstGeom>
          <a:noFill/>
        </p:spPr>
        <p:txBody>
          <a:bodyPr wrap="square" lIns="91440" tIns="45720" rIns="91440" bIns="45720" rtlCol="0" anchor="t">
            <a:spAutoFit/>
          </a:bodyPr>
          <a:lstStyle/>
          <a:p>
            <a:r>
              <a:rPr lang="en-GB" sz="1400" b="1"/>
              <a:t>SUMMARY:</a:t>
            </a:r>
            <a:endParaRPr lang="en-GB" sz="1400"/>
          </a:p>
          <a:p>
            <a:pPr marL="285750" indent="-285750">
              <a:buFont typeface="Wingdings" panose="05000000000000000000" pitchFamily="2" charset="2"/>
              <a:buChar char="Ø"/>
            </a:pPr>
            <a:r>
              <a:rPr lang="en-GB" sz="1400"/>
              <a:t>Scrooge awakes and this time, seeks out the Ghost for himself.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of Christmas Present seems to be an incarnation of the Christmas spirit: jovial, benevolent, and spreading blessing wherever it goes.</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asks forgiveness for offending the ghost, and then says he gained new awareness thanks to the  previous spirit and expresses his willingness to experience more.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take Scrooge to the London streets, which are crowded with people shopping and getting ready for Christmas meals.</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of Christmas Present sprinkles incense from a torch it carries onto the food of people passing by, especially the poor.</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of Christmas Present next takes Scrooge to the house of Bob Cratchit, Scrooge’s clerk.</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Cratchits continue to prepare their modest feast, and then sit down to enjoy it. The atmosphere is warm and loving, and everyone is content even though the portions are small.</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Looking at the Tiny Tim, Scrooge feels an unaccustomed concern, and asks the Ghost of Christmas Present if the child will live.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spirit replies that he will die within a year if nothing happens to alter the future.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of Christmas Present next takes Scrooge to Scrooge’s nephew Fred’s Christmas party.</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Fred is seen defending his uncle and he wishes his uncle a merry Christmas, wherever he is, and they toast to Scrooge.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notices a claw-like foot under the Ghost’s robe. The Ghost of Christmas Present then opens its robe, revealing two hideously starved and ragged children.</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asks if any resources could help these children.</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repeats back Scrooge’s words to the charity collectors, when he asked if there are no prisons or workhouses.</a:t>
            </a:r>
          </a:p>
        </p:txBody>
      </p:sp>
    </p:spTree>
    <p:extLst>
      <p:ext uri="{BB962C8B-B14F-4D97-AF65-F5344CB8AC3E}">
        <p14:creationId xmlns:p14="http://schemas.microsoft.com/office/powerpoint/2010/main" val="1423484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5F053-E89B-6F8C-8810-7700286CE738}"/>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F40347C4-2E0C-94E0-7592-ED6E9AA01892}"/>
              </a:ext>
            </a:extLst>
          </p:cNvPr>
          <p:cNvGraphicFramePr>
            <a:graphicFrameLocks noGrp="1"/>
          </p:cNvGraphicFramePr>
          <p:nvPr>
            <p:extLst>
              <p:ext uri="{D42A27DB-BD31-4B8C-83A1-F6EECF244321}">
                <p14:modId xmlns:p14="http://schemas.microsoft.com/office/powerpoint/2010/main" val="2518640763"/>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lvl="0" algn="l" rtl="0">
                        <a:lnSpc>
                          <a:spcPts val="975"/>
                        </a:lnSpc>
                        <a:buNone/>
                      </a:pPr>
                      <a:endParaRPr lang="en-US" sz="1200" b="0" i="0">
                        <a:solidFill>
                          <a:srgbClr val="000000"/>
                        </a:solidFill>
                        <a:effectLst/>
                        <a:latin typeface="Aptos"/>
                      </a:endParaRPr>
                    </a:p>
                    <a:p>
                      <a:pPr lvl="0" algn="ctr" rtl="0">
                        <a:lnSpc>
                          <a:spcPts val="975"/>
                        </a:lnSpc>
                        <a:buNone/>
                      </a:pPr>
                      <a:r>
                        <a:rPr lang="en-US" sz="1200" b="1" i="0">
                          <a:solidFill>
                            <a:srgbClr val="000000"/>
                          </a:solidFill>
                          <a:effectLst/>
                          <a:latin typeface="Aptos"/>
                        </a:rPr>
                        <a:t>Scrooge has to actively seek out the Ghost of Christmas Present</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ct val="150000"/>
                        </a:lnSpc>
                        <a:buNone/>
                      </a:pPr>
                      <a:endParaRPr lang="en-US" sz="1200" b="0" i="0">
                        <a:solidFill>
                          <a:srgbClr val="000000"/>
                        </a:solidFill>
                        <a:effectLst/>
                        <a:latin typeface="Aptos" panose="020B0004020202020204" pitchFamily="34" charset="0"/>
                      </a:endParaRPr>
                    </a:p>
                    <a:p>
                      <a:pPr lvl="0" algn="ctr">
                        <a:lnSpc>
                          <a:spcPct val="150000"/>
                        </a:lnSpc>
                        <a:buNone/>
                      </a:pPr>
                      <a:r>
                        <a:rPr lang="en-US" sz="1200" b="1" i="0">
                          <a:solidFill>
                            <a:srgbClr val="000000"/>
                          </a:solidFill>
                          <a:effectLst/>
                          <a:latin typeface="Aptos"/>
                        </a:rPr>
                        <a:t>Scrooge asks the Ghost of Christmas Present who he gives help to most. "to a poor one most … because he needs it most."</a:t>
                      </a:r>
                      <a:endParaRPr lang="en-US"/>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"Tell me if Tiny Tim will live"</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3784238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2BB0B-B854-D46A-8CA0-7DC46720BE50}"/>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00619769-4F9D-F03E-EF08-868A520E573E}"/>
              </a:ext>
            </a:extLst>
          </p:cNvPr>
          <p:cNvGraphicFramePr>
            <a:graphicFrameLocks noGrp="1"/>
          </p:cNvGraphicFramePr>
          <p:nvPr>
            <p:extLst>
              <p:ext uri="{D42A27DB-BD31-4B8C-83A1-F6EECF244321}">
                <p14:modId xmlns:p14="http://schemas.microsoft.com/office/powerpoint/2010/main" val="1886746712"/>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"If these shadows remain unaltered by the Future, the boy will die"</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"nobody said or thought that it was a small pudding for a large family"</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"his offences carry their own punishment"</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2496479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63431-3766-C189-1F33-7C41ADFB4B80}"/>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2C0CD65-EAC4-20C6-BDE1-91750648E4B5}"/>
              </a:ext>
            </a:extLst>
          </p:cNvPr>
          <p:cNvGraphicFramePr>
            <a:graphicFrameLocks noGrp="1"/>
          </p:cNvGraphicFramePr>
          <p:nvPr>
            <p:extLst>
              <p:ext uri="{D42A27DB-BD31-4B8C-83A1-F6EECF244321}">
                <p14:modId xmlns:p14="http://schemas.microsoft.com/office/powerpoint/2010/main" val="3093314323"/>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"yellow, meagre, ragged, scowling"</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"Scrooge started back appalled"</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"Have they no refuge or resource"</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1439304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a:t>STAVE FOUR </a:t>
            </a:r>
            <a:endParaRPr lang="en-GB" sz="160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15</a:t>
            </a:fld>
            <a:endParaRPr lang="en-GB"/>
          </a:p>
        </p:txBody>
      </p:sp>
      <p:sp>
        <p:nvSpPr>
          <p:cNvPr id="6" name="TextBox 5">
            <a:extLst>
              <a:ext uri="{FF2B5EF4-FFF2-40B4-BE49-F238E27FC236}">
                <a16:creationId xmlns:a16="http://schemas.microsoft.com/office/drawing/2014/main" id="{6506CDD6-186F-2D37-DBAF-8457AEF5D1F7}"/>
              </a:ext>
            </a:extLst>
          </p:cNvPr>
          <p:cNvSpPr txBox="1"/>
          <p:nvPr/>
        </p:nvSpPr>
        <p:spPr>
          <a:xfrm>
            <a:off x="155575" y="701225"/>
            <a:ext cx="6625050" cy="8494633"/>
          </a:xfrm>
          <a:prstGeom prst="rect">
            <a:avLst/>
          </a:prstGeom>
          <a:noFill/>
        </p:spPr>
        <p:txBody>
          <a:bodyPr wrap="square" lIns="91440" tIns="45720" rIns="91440" bIns="45720" rtlCol="0" anchor="t">
            <a:spAutoFit/>
          </a:bodyPr>
          <a:lstStyle/>
          <a:p>
            <a:r>
              <a:rPr lang="en-GB" sz="1400" b="1"/>
              <a:t>SUMMARY:</a:t>
            </a:r>
          </a:p>
          <a:p>
            <a:pPr marL="285750" indent="-285750">
              <a:buFont typeface="Wingdings" panose="05000000000000000000" pitchFamily="2" charset="2"/>
              <a:buChar char="Ø"/>
            </a:pPr>
            <a:r>
              <a:rPr lang="en-GB" sz="1400"/>
              <a:t>Ebenezer Scrooge realizes that the spirit approaching him now is the Ghost of Christmas Yet to Come. The Ghost does not speak or show its face; it only points the way with its outstretched hand.</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finds himself with the Ghost of Christmas Yet to Come among a group of merchants in the city.</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They assume he’ll have a cheap funeral and one man jokes that no one will go to it, and another says he’ll go as long as there is food.</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of Christmas Yet to Come and Scrooge go next to a grimy, crime-ridden part of town.</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In a rag-and-bone shop owned by a man named Joe, they see two women and a man entering the shop with bundles of goods to sell from a dead man's room.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However, they justify themselves, saying that it’s no sin but a judgment on this man. They say he died alone because he frightened everyone away in life.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of Christmas Yet to Come shows Scrooge a room where a woman with children is waiting anxiously for her husband’s return. When the husband comes in, she asks him what news he brings and if they are ruined.</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He tells her that the relentless creditor who has been tormenting them has died. They will have more time to be ready with their money. The woman’s face shows she is thankful and happy, and both of them have lighter hearts due to the creditor’s death.</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They then visit the Cratchit household to see the family mourning the death of Tiny Tim.</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spirit takes him back to the part of London where Scrooge’s house is. But instead of his house, the spirit points him to an overgrown, poorly-kept churchyard.</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Ghost points to one grave in particular.</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is frightened to read the name on it and begs for another chance.</a:t>
            </a:r>
          </a:p>
        </p:txBody>
      </p:sp>
    </p:spTree>
    <p:extLst>
      <p:ext uri="{BB962C8B-B14F-4D97-AF65-F5344CB8AC3E}">
        <p14:creationId xmlns:p14="http://schemas.microsoft.com/office/powerpoint/2010/main" val="13016802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4DE34-F293-E515-F6F3-ACE9186570E9}"/>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FB90D3C0-DEA5-21E5-AF62-32AB5F53C15D}"/>
              </a:ext>
            </a:extLst>
          </p:cNvPr>
          <p:cNvGraphicFramePr>
            <a:graphicFrameLocks noGrp="1"/>
          </p:cNvGraphicFramePr>
          <p:nvPr>
            <p:extLst>
              <p:ext uri="{D42A27DB-BD31-4B8C-83A1-F6EECF244321}">
                <p14:modId xmlns:p14="http://schemas.microsoft.com/office/powerpoint/2010/main" val="3104761031"/>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"the phantom slowly, gravely, </a:t>
                      </a:r>
                      <a:r>
                        <a:rPr lang="en-US" sz="1200" b="1" i="0" err="1">
                          <a:solidFill>
                            <a:srgbClr val="000000"/>
                          </a:solidFill>
                          <a:effectLst/>
                          <a:latin typeface="Aptos"/>
                        </a:rPr>
                        <a:t>silenty</a:t>
                      </a:r>
                      <a:r>
                        <a:rPr lang="en-US" sz="1200" b="1" i="0">
                          <a:solidFill>
                            <a:srgbClr val="000000"/>
                          </a:solidFill>
                          <a:effectLst/>
                          <a:latin typeface="Aptos"/>
                        </a:rPr>
                        <a:t> approached"</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"I fear you more than any other </a:t>
                      </a:r>
                      <a:r>
                        <a:rPr lang="en-US" sz="1200" b="1" i="0" err="1">
                          <a:solidFill>
                            <a:srgbClr val="000000"/>
                          </a:solidFill>
                          <a:effectLst/>
                          <a:latin typeface="Aptos"/>
                        </a:rPr>
                        <a:t>spectre</a:t>
                      </a:r>
                      <a:r>
                        <a:rPr lang="en-US" sz="1200" b="1" i="0">
                          <a:solidFill>
                            <a:srgbClr val="000000"/>
                          </a:solidFill>
                          <a:effectLst/>
                          <a:latin typeface="Aptos"/>
                        </a:rPr>
                        <a:t>"</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lvl="0" algn="ctr">
                        <a:lnSpc>
                          <a:spcPct val="150000"/>
                        </a:lnSpc>
                        <a:buNone/>
                      </a:pPr>
                      <a:r>
                        <a:rPr lang="en-US" sz="1200" b="1" i="0">
                          <a:solidFill>
                            <a:srgbClr val="000000"/>
                          </a:solidFill>
                          <a:effectLst/>
                          <a:latin typeface="Aptos"/>
                        </a:rPr>
                        <a:t>The businessmen say that they imagine Scrooge's funeral will be very cheap and that they will only go if lunch is provided.</a:t>
                      </a:r>
                      <a:endParaRPr lang="en-US"/>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23610639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255A5-5689-9E58-3BC5-8245662DC87B}"/>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A37AD30D-7060-3647-AD75-9ADE30A2DBDB}"/>
              </a:ext>
            </a:extLst>
          </p:cNvPr>
          <p:cNvGraphicFramePr>
            <a:graphicFrameLocks noGrp="1"/>
          </p:cNvGraphicFramePr>
          <p:nvPr>
            <p:extLst>
              <p:ext uri="{D42A27DB-BD31-4B8C-83A1-F6EECF244321}">
                <p14:modId xmlns:p14="http://schemas.microsoft.com/office/powerpoint/2010/main" val="1005741947"/>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"we may sleep tonight with lighter hearts, Caroline"</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Scrooge's grave is not looked after and is overgrown with grass and weeds</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"Tell me I may sponge away the writing from this stone"</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38460664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6" descr="Image result for expression fun maths"/>
          <p:cNvSpPr>
            <a:spLocks noChangeAspect="1" noChangeArrowheads="1"/>
          </p:cNvSpPr>
          <p:nvPr/>
        </p:nvSpPr>
        <p:spPr bwMode="auto">
          <a:xfrm>
            <a:off x="155575" y="-623888"/>
            <a:ext cx="1924050" cy="131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Rectangle 8">
            <a:extLst>
              <a:ext uri="{FF2B5EF4-FFF2-40B4-BE49-F238E27FC236}">
                <a16:creationId xmlns:a16="http://schemas.microsoft.com/office/drawing/2014/main" id="{C170E904-6651-F644-8F71-1E9716BF5CAB}"/>
              </a:ext>
            </a:extLst>
          </p:cNvPr>
          <p:cNvSpPr/>
          <p:nvPr/>
        </p:nvSpPr>
        <p:spPr>
          <a:xfrm>
            <a:off x="0" y="235375"/>
            <a:ext cx="6858000" cy="3920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a:t>STAVE FIVE</a:t>
            </a:r>
            <a:endParaRPr lang="en-GB" sz="1600"/>
          </a:p>
        </p:txBody>
      </p:sp>
      <p:sp>
        <p:nvSpPr>
          <p:cNvPr id="5" name="Slide Number Placeholder 4"/>
          <p:cNvSpPr>
            <a:spLocks noGrp="1"/>
          </p:cNvSpPr>
          <p:nvPr>
            <p:ph type="sldNum" sz="quarter" idx="12"/>
          </p:nvPr>
        </p:nvSpPr>
        <p:spPr>
          <a:xfrm>
            <a:off x="5224463" y="9359291"/>
            <a:ext cx="1543050" cy="527403"/>
          </a:xfrm>
        </p:spPr>
        <p:txBody>
          <a:bodyPr/>
          <a:lstStyle/>
          <a:p>
            <a:fld id="{19F1D9CC-7119-45EC-A96C-D8C0660F3AAB}" type="slidenum">
              <a:rPr lang="en-GB" smtClean="0"/>
              <a:t>18</a:t>
            </a:fld>
            <a:endParaRPr lang="en-GB"/>
          </a:p>
        </p:txBody>
      </p:sp>
      <p:sp>
        <p:nvSpPr>
          <p:cNvPr id="2" name="TextBox 1">
            <a:extLst>
              <a:ext uri="{FF2B5EF4-FFF2-40B4-BE49-F238E27FC236}">
                <a16:creationId xmlns:a16="http://schemas.microsoft.com/office/drawing/2014/main" id="{DC1A3FA6-CC68-448E-C6CF-6A181C3F6949}"/>
              </a:ext>
            </a:extLst>
          </p:cNvPr>
          <p:cNvSpPr txBox="1"/>
          <p:nvPr/>
        </p:nvSpPr>
        <p:spPr>
          <a:xfrm>
            <a:off x="129349" y="919964"/>
            <a:ext cx="6614161" cy="8494633"/>
          </a:xfrm>
          <a:prstGeom prst="rect">
            <a:avLst/>
          </a:prstGeom>
          <a:noFill/>
        </p:spPr>
        <p:txBody>
          <a:bodyPr wrap="square" lIns="91440" tIns="45720" rIns="91440" bIns="45720" rtlCol="0" anchor="t">
            <a:spAutoFit/>
          </a:bodyPr>
          <a:lstStyle/>
          <a:p>
            <a:r>
              <a:rPr lang="en-GB" sz="1400" b="1" u="sng"/>
              <a:t>Summary</a:t>
            </a:r>
          </a:p>
          <a:p>
            <a:pPr marL="285750" indent="-285750">
              <a:buFont typeface="Wingdings" panose="05000000000000000000" pitchFamily="2" charset="2"/>
              <a:buChar char="Ø"/>
            </a:pPr>
            <a:r>
              <a:rPr lang="en-GB" sz="1400"/>
              <a:t>Ebenezer Scrooge awakes on Christmas Day and finds himself clutching his own bed-post in his own room.</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He is delighted when he realizes he has been returned to his normal life to make amends.</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He laughs joyfully, and voices aloud his gratitude to his former partner Marley and the other ghosts, swearing to always keep Christmas in his heart.</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Looking outside of the window, he offers a young boy money to buy an enormous turkey and offer the boy quite a bit of extra money if he returns with it soon.</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is very happy when the turkey arrives and he can send it anonymously to the Cratchits.</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declares that he is a changed man.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He goes for a walk, cheerfully wishing merry Christmas to everyone he sees.</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He runs into the one of the two men who came into his store the day before seeking money for charity and ‘quickens his pace’ to catch them up. He then gives them a large donation including back payments. </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In the afternoon, Scrooge surprises Fred and Fred’s wife at home, where he says he wishes to stay for Christmas dinner after all.</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The next morning, Scrooge goes to his counting house and waits eagerly for Bob Cratchit to arrive.</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He surprises Bob by telling him he plans to pay him more and to help his family.</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is true to his word in helping the Cratchits and becomes a second father to Tiny Tim.</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becomes a well-loved man in London.</a:t>
            </a:r>
          </a:p>
          <a:p>
            <a:pPr marL="285750" indent="-285750">
              <a:buFont typeface="Wingdings" panose="05000000000000000000" pitchFamily="2" charset="2"/>
              <a:buChar char="Ø"/>
            </a:pPr>
            <a:endParaRPr lang="en-GB" sz="1400"/>
          </a:p>
          <a:p>
            <a:pPr marL="285750" indent="-285750">
              <a:buFont typeface="Wingdings" panose="05000000000000000000" pitchFamily="2" charset="2"/>
              <a:buChar char="Ø"/>
            </a:pPr>
            <a:r>
              <a:rPr lang="en-GB" sz="1400"/>
              <a:t>Scrooge never sees any more ghosts but becomes known for keeping Christmas well.</a:t>
            </a:r>
          </a:p>
        </p:txBody>
      </p:sp>
    </p:spTree>
    <p:extLst>
      <p:ext uri="{BB962C8B-B14F-4D97-AF65-F5344CB8AC3E}">
        <p14:creationId xmlns:p14="http://schemas.microsoft.com/office/powerpoint/2010/main" val="11291774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A7B83-4DCB-DBD1-C960-6C3451D7D8A2}"/>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E904A83D-5BBB-1D3A-7D14-D3C30678FA8F}"/>
              </a:ext>
            </a:extLst>
          </p:cNvPr>
          <p:cNvGraphicFramePr>
            <a:graphicFrameLocks noGrp="1"/>
          </p:cNvGraphicFramePr>
          <p:nvPr>
            <p:extLst>
              <p:ext uri="{D42A27DB-BD31-4B8C-83A1-F6EECF244321}">
                <p14:modId xmlns:p14="http://schemas.microsoft.com/office/powerpoint/2010/main" val="1169164595"/>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"Bright, clear, jovial"</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ct val="150000"/>
                        </a:lnSpc>
                        <a:buNone/>
                      </a:pPr>
                      <a:r>
                        <a:rPr lang="en-US" sz="1200" b="1" i="0" dirty="0">
                          <a:solidFill>
                            <a:srgbClr val="000000"/>
                          </a:solidFill>
                          <a:effectLst/>
                          <a:latin typeface="Aptos"/>
                        </a:rPr>
                        <a:t>"I will live in the Past, the Present and the Future. The spirit of all three shall strive within me"</a:t>
                      </a:r>
                      <a:endParaRPr lang="en-US" b="0" i="0" dirty="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dirty="0">
                          <a:solidFill>
                            <a:srgbClr val="000000"/>
                          </a:solidFill>
                          <a:effectLst/>
                          <a:latin typeface="Aptos"/>
                        </a:rPr>
                        <a:t>"I am as light as a feather"</a:t>
                      </a:r>
                    </a:p>
                    <a:p>
                      <a:pPr lvl="0" algn="ctr">
                        <a:lnSpc>
                          <a:spcPts val="975"/>
                        </a:lnSpc>
                        <a:buNone/>
                      </a:pPr>
                      <a:endParaRPr lang="en-US" sz="1200" b="1" i="0">
                        <a:solidFill>
                          <a:srgbClr val="000000"/>
                        </a:solidFill>
                        <a:effectLst/>
                        <a:latin typeface="Aptos"/>
                      </a:endParaRPr>
                    </a:p>
                    <a:p>
                      <a:pPr lvl="0" algn="ctr">
                        <a:lnSpc>
                          <a:spcPts val="975"/>
                        </a:lnSpc>
                        <a:buNone/>
                      </a:pPr>
                      <a:endParaRPr lang="en-US" sz="1200" b="1" i="0">
                        <a:solidFill>
                          <a:srgbClr val="000000"/>
                        </a:solidFill>
                        <a:effectLst/>
                        <a:latin typeface="Aptos"/>
                      </a:endParaRPr>
                    </a:p>
                    <a:p>
                      <a:pPr lvl="0" algn="ctr">
                        <a:lnSpc>
                          <a:spcPts val="975"/>
                        </a:lnSpc>
                        <a:buNone/>
                      </a:pPr>
                      <a:endParaRPr lang="en-US" sz="1200" b="1" i="0">
                        <a:solidFill>
                          <a:srgbClr val="000000"/>
                        </a:solidFill>
                        <a:effectLst/>
                        <a:latin typeface="Aptos"/>
                      </a:endParaRPr>
                    </a:p>
                    <a:p>
                      <a:pPr lvl="0" algn="ctr">
                        <a:lnSpc>
                          <a:spcPts val="975"/>
                        </a:lnSpc>
                        <a:buNone/>
                      </a:pPr>
                      <a:endParaRPr lang="en-US" sz="1200" b="1" i="0">
                        <a:solidFill>
                          <a:srgbClr val="000000"/>
                        </a:solidFill>
                        <a:effectLst/>
                        <a:latin typeface="Aptos"/>
                      </a:endParaRPr>
                    </a:p>
                    <a:p>
                      <a:pPr lvl="0" algn="ctr">
                        <a:lnSpc>
                          <a:spcPts val="975"/>
                        </a:lnSpc>
                        <a:buNone/>
                      </a:pPr>
                      <a:endParaRPr lang="en-US" sz="1200" b="1" i="0">
                        <a:solidFill>
                          <a:srgbClr val="000000"/>
                        </a:solidFill>
                        <a:effectLst/>
                        <a:latin typeface="Aptos"/>
                      </a:endParaRPr>
                    </a:p>
                    <a:p>
                      <a:pPr lvl="0" algn="ctr">
                        <a:lnSpc>
                          <a:spcPts val="975"/>
                        </a:lnSpc>
                        <a:buNone/>
                      </a:pPr>
                      <a:r>
                        <a:rPr lang="en-US" sz="1200" b="1" i="0" dirty="0">
                          <a:solidFill>
                            <a:srgbClr val="000000"/>
                          </a:solidFill>
                          <a:effectLst/>
                          <a:latin typeface="Aptos"/>
                        </a:rPr>
                        <a:t>"I am as happy as an angel"</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4884312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92E2FE-2374-D239-2CDB-0A12D1734B01}"/>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EE97952-7BC0-9703-9FA1-8223D9C0C81F}"/>
              </a:ext>
            </a:extLst>
          </p:cNvPr>
          <p:cNvGraphicFramePr>
            <a:graphicFrameLocks noGrp="1"/>
          </p:cNvGraphicFramePr>
          <p:nvPr>
            <p:extLst>
              <p:ext uri="{D42A27DB-BD31-4B8C-83A1-F6EECF244321}">
                <p14:modId xmlns:p14="http://schemas.microsoft.com/office/powerpoint/2010/main" val="364105241"/>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"I am quite a baby"</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Scrooge buys the prize turkey for the Cratchits</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Scrooge "quickens his pace" to catch up to the charity men</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35588629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0E6D5-FEC3-8218-F033-3A77109F8D68}"/>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78DB865D-50EF-5B3C-3BE2-C263A87D8BA1}"/>
              </a:ext>
            </a:extLst>
          </p:cNvPr>
          <p:cNvGraphicFramePr>
            <a:graphicFrameLocks noGrp="1"/>
          </p:cNvGraphicFramePr>
          <p:nvPr>
            <p:extLst>
              <p:ext uri="{D42A27DB-BD31-4B8C-83A1-F6EECF244321}">
                <p14:modId xmlns:p14="http://schemas.microsoft.com/office/powerpoint/2010/main" val="555734253"/>
              </p:ext>
            </p:extLst>
          </p:nvPr>
        </p:nvGraphicFramePr>
        <p:xfrm>
          <a:off x="190500" y="420683"/>
          <a:ext cx="6477000" cy="9205377"/>
        </p:xfrm>
        <a:graphic>
          <a:graphicData uri="http://schemas.openxmlformats.org/drawingml/2006/table">
            <a:tbl>
              <a:tblPr bandRow="1">
                <a:tableStyleId>{5C22544A-7EE6-4342-B048-85BDC9FD1C3A}</a:tableStyleId>
              </a:tblPr>
              <a:tblGrid>
                <a:gridCol w="6477000">
                  <a:extLst>
                    <a:ext uri="{9D8B030D-6E8A-4147-A177-3AD203B41FA5}">
                      <a16:colId xmlns:a16="http://schemas.microsoft.com/office/drawing/2014/main" val="3960029573"/>
                    </a:ext>
                  </a:extLst>
                </a:gridCol>
              </a:tblGrid>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"A great many back-payments are included in it"</a:t>
                      </a: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0666858"/>
                  </a:ext>
                </a:extLst>
              </a:tr>
              <a:tr h="3068459">
                <a:tc>
                  <a:txBody>
                    <a:bodyPr/>
                    <a:lstStyle/>
                    <a:p>
                      <a:pPr algn="l"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"Scrooge was better than his word. He did it all and infinitely more"</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178161"/>
                  </a:ext>
                </a:extLst>
              </a:tr>
              <a:tr h="3068459">
                <a:tc>
                  <a:txBody>
                    <a:bodyPr/>
                    <a:lstStyle/>
                    <a:p>
                      <a:pPr algn="ctr" rtl="0" fontAlgn="auto">
                        <a:lnSpc>
                          <a:spcPts val="975"/>
                        </a:lnSpc>
                        <a:buNone/>
                      </a:pPr>
                      <a:endParaRPr lang="en-US" sz="1200" b="0" i="0">
                        <a:solidFill>
                          <a:srgbClr val="000000"/>
                        </a:solidFill>
                        <a:effectLst/>
                        <a:latin typeface="Aptos" panose="020B0004020202020204" pitchFamily="34" charset="0"/>
                      </a:endParaRPr>
                    </a:p>
                    <a:p>
                      <a:pPr algn="ctr" rtl="0" fontAlgn="base">
                        <a:lnSpc>
                          <a:spcPts val="975"/>
                        </a:lnSpc>
                        <a:buNone/>
                      </a:pPr>
                      <a:r>
                        <a:rPr lang="en-US" sz="1200" b="1" i="0">
                          <a:solidFill>
                            <a:srgbClr val="000000"/>
                          </a:solidFill>
                          <a:effectLst/>
                          <a:latin typeface="Aptos"/>
                        </a:rPr>
                        <a:t>"As Tiny Tim observed: God bless us, everyone."</a:t>
                      </a:r>
                      <a:endParaRPr lang="en-US" b="0" i="0">
                        <a:solidFill>
                          <a:srgbClr val="000000"/>
                        </a:solidFill>
                        <a:effectLst/>
                      </a:endParaRPr>
                    </a:p>
                  </a:txBody>
                  <a:tcPr marL="61103" marR="61103" marT="30547" marB="3054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494560"/>
                  </a:ext>
                </a:extLst>
              </a:tr>
            </a:tbl>
          </a:graphicData>
        </a:graphic>
      </p:graphicFrame>
    </p:spTree>
    <p:extLst>
      <p:ext uri="{BB962C8B-B14F-4D97-AF65-F5344CB8AC3E}">
        <p14:creationId xmlns:p14="http://schemas.microsoft.com/office/powerpoint/2010/main" val="19033396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2921</Words>
  <Application>Microsoft Office PowerPoint</Application>
  <PresentationFormat>A4 Paper (210x297 mm)</PresentationFormat>
  <Paragraphs>294</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Aptos</vt:lpstr>
      <vt:lpstr>Aptos Display</vt:lpstr>
      <vt:lpstr>Arial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Marie Coffield</cp:lastModifiedBy>
  <cp:revision>7</cp:revision>
  <dcterms:created xsi:type="dcterms:W3CDTF">2025-06-25T08:36:22Z</dcterms:created>
  <dcterms:modified xsi:type="dcterms:W3CDTF">2026-01-07T11:51:12Z</dcterms:modified>
</cp:coreProperties>
</file>